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90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9F05E6C-4CEE-46A2-89D6-FA32C7BE595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13AFB86-AB8F-49DA-9042-2ECCD2A456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AFB86-AB8F-49DA-9042-2ECCD2A4566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1" b="7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1" b="7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64" y="1102113"/>
            <a:ext cx="4558385" cy="43195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52369" y="1471735"/>
            <a:ext cx="60989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（人教版）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01848" y="2596748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八年级 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42219" y="3466691"/>
            <a:ext cx="300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第一单元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96000" y="4281098"/>
            <a:ext cx="4423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第一课   消息二则 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 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毛泽东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00000">
            <a:off x="1567858" y="2284168"/>
            <a:ext cx="3172196" cy="2289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2620" y="1348603"/>
            <a:ext cx="10906760" cy="290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比较下边每组中的两个句子，说说哪一句好，为什么？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①二十日夜起，长江北岸人民解放军中路军首先越过安庆、芜湖线，到达繁昌、铜陵、青阳、荻港、鲁港地区，共渡过三十万人。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②二十日夜起，长江北岸人民解放军中路军首先突破安庆、芜湖线，渡至繁昌、铜陵、青阳、荻港、鲁港地区，二十四小时内即已渡过三十万人。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（提示：注意从词语含义的差异上体会它们不同的表达效果。）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2620" y="4496065"/>
            <a:ext cx="10906760" cy="1851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２句好。“突破”表明有敌军防守，我军歼灭或击溃守敌，冲破敌阵。用“越过”表现不出经过战斗。“渡至”比“到达”含义丰富，有横渡与到达两层意思，且文字简洁有力。“二十四小时内即已”，时间明确，且含渡江迅疾，作战顺利之意。用“共”字不能表达这些意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50251" y="1492748"/>
            <a:ext cx="11419205" cy="246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比较下边每组中的两个句子，说说哪一句好，为什么？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①结果就在二十日那一天，东面防线又被我军突破了。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②不料正是汤恩伯到芜湖的那一天，东面防线又被我军突破了。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（提示：注意比较语句的感情色彩。）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50251" y="4245295"/>
            <a:ext cx="10986477" cy="1851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２句好。“不料正是汤恩伯到芜湖的那一天”，有嘲讽意味，嘲讽汤恩伯过高估计东面防线的巩固性，过低估计人民解放军的战斗力，倘说“结果就在二十一日那天”，毫无感情色彩，且与上一句“二十一日”重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拓展探究</a:t>
            </a: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075570" y="2712591"/>
          <a:ext cx="8768080" cy="3167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7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1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渡江三路大军</a:t>
                      </a:r>
                      <a:endParaRPr lang="en-US" altLang="en-US" sz="2400" b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时间</a:t>
                      </a:r>
                      <a:endParaRPr lang="en-US" altLang="en-US" sz="2400" b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兵力</a:t>
                      </a:r>
                      <a:endParaRPr lang="en-US" altLang="en-US" sz="2400" b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渡江人数</a:t>
                      </a:r>
                      <a:endParaRPr lang="en-US" altLang="en-US" sz="2400" b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中路军(安庆—芜湖)</a:t>
                      </a:r>
                      <a:endParaRPr lang="en-US" altLang="en-US" sz="2400" b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楷体_GB2312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西路军(九江—安庆)</a:t>
                      </a:r>
                      <a:endParaRPr lang="en-US" altLang="en-US" sz="2400" b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楷体_GB2312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东路军(南京—江阴)</a:t>
                      </a:r>
                      <a:endParaRPr lang="en-US" altLang="en-US" sz="2400" b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楷体_GB2312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941328" y="1410166"/>
            <a:ext cx="766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1．速读主体部分，完成下面表格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1075570" y="2712591"/>
          <a:ext cx="8767445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7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err="1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渡江三路大军</a:t>
                      </a:r>
                      <a:endParaRPr lang="en-US" altLang="en-US" sz="2400" b="0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时间</a:t>
                      </a:r>
                      <a:endParaRPr lang="en-US" altLang="en-US" sz="2400" b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兵力</a:t>
                      </a:r>
                      <a:endParaRPr lang="en-US" altLang="en-US" sz="2400" b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渡江人数</a:t>
                      </a:r>
                      <a:endParaRPr lang="en-US" altLang="en-US" sz="2400" b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中路军(安庆—芜湖)</a:t>
                      </a:r>
                      <a:endParaRPr lang="en-US" altLang="en-US" sz="2400" b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楷体_GB2312" charset="0"/>
                          <a:sym typeface="Arial" panose="020B0604020202020204" pitchFamily="34" charset="0"/>
                        </a:rPr>
                        <a:t>20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日夜—21日夜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楷体_GB2312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30万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30万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西路军(九江—安庆)</a:t>
                      </a:r>
                      <a:endParaRPr lang="en-US" altLang="en-US" sz="2400" b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楷体_GB2312" charset="0"/>
                          <a:sym typeface="Arial" panose="020B0604020202020204" pitchFamily="34" charset="0"/>
                        </a:rPr>
                        <a:t>21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日17时—22日22时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楷体_GB2312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35万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三分之二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东路军(南京—江阴)</a:t>
                      </a:r>
                      <a:endParaRPr lang="en-US" altLang="en-US" sz="2400" b="0"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楷体_GB2312" charset="0"/>
                          <a:sym typeface="Arial" panose="020B0604020202020204" pitchFamily="34" charset="0"/>
                        </a:rPr>
                        <a:t>21</a:t>
                      </a:r>
                      <a:r>
                        <a:rPr lang="en-US" sz="24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日17时—22日22时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楷体_GB2312" charset="0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35万</a:t>
                      </a:r>
                      <a:endParaRPr lang="en-US" altLang="en-US" sz="2400" b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大部</a:t>
                      </a:r>
                      <a:endParaRPr lang="en-US" altLang="en-US" sz="2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拓展探究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1828" y="1351527"/>
            <a:ext cx="7158152" cy="169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2．本篇报道的主体是写三路大军渡江战斗的经过，为什么按中、西、东的顺序叙述？何处详写？何处略写？为什么这样安排？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01" y="290283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拓展探究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7710" y="1276020"/>
            <a:ext cx="10846974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2．本篇报道的主体是写三路大军渡江战斗的经过，为什么按中、西、东的顺序叙述？何处详写？何处略写？为什么这样安排？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7324" y="2591611"/>
            <a:ext cx="11099957" cy="369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路于20日首先渡江，所以先写。21日夜即已渡完，只用一句话就交代清楚了。至于其受阻情况，因与西路一样，敌人“纷纷溃退，毫无斗志”所以此路略写。次写西路。最后写东路。由于这里敌人的防线比较巩固，加之此处敌军抵抗较为顽强，更重要的是这一地区在战略上意义重大，直接关系到能否包围敌军，解放南京，因此报道写得十分具体。尤其是最后两句详尽地写了我军的战果，是为了说明水路长江和陆路京沪线已全部被我军切断，敌人已无退路，敌我双方态势已十分明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16965" y="1972623"/>
            <a:ext cx="9958070" cy="33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人民解放军百万大军横渡长江</a:t>
            </a:r>
            <a:r>
              <a:rPr lang="en-US" altLang="zh-CN" sz="3200" b="1" dirty="0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  <a:p>
            <a:pPr algn="ctr">
              <a:lnSpc>
                <a:spcPct val="150000"/>
              </a:lnSpc>
            </a:pPr>
            <a:endParaRPr lang="en-US" altLang="zh-CN" sz="2800" dirty="0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800" dirty="0">
                <a:solidFill>
                  <a:srgbClr val="00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这则消息叙述了人民解放军百万大军横渡长江的经过，突出了我军英勇善战、所向披靡的气势，揭示出人心向背是决定战争成败的关键，是我军胜利、敌军溃败的原因所在。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课后作业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2874" y="1310741"/>
            <a:ext cx="11146251" cy="512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汤恩伯认为南京江阴段防线是很巩固的，弱点只存在于南京九江一线。②不料正是汤恩伯到芜湖的那一天，东面防线又被我军突破了。③我东路三十五万大军与西路同日同时发起渡江作战。④所有预定计划，都已实现。⑤至发电时止，我东路各军已大部渡过南岸，余部二十三日可以渡完。⑥此处敌军抵抗较为顽强，然在二十一日下午至二十二日下午的整天激战中，我已歼灭及击溃一切抵抗之敌，占领扬中、镇江、江阴诸县的广大地区，并控制江阴要塞，封锁长江。⑦我军前锋，业已切断镇江无锡段铁路线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（1）请用一句话(不超过20字)概括文段的中心。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我东路军顺利突破敌军防线，渡过南岸。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（2）第⑥句中加点的“占领”一词与“控制”一词能否互换，为什么?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不能。因为两词含义不同，“占领”是“取得”这地方，而“控制”不仅有“取得”之意，而且有“已在我军掌握之中”之意。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板书设计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400" y="1479615"/>
            <a:ext cx="10740390" cy="4316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/>
          <p:nvPr/>
        </p:nvSpPr>
        <p:spPr>
          <a:xfrm>
            <a:off x="3522980" y="1972945"/>
            <a:ext cx="5146040" cy="240665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zh-CN" sz="9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9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9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8977" y="2659559"/>
            <a:ext cx="1057465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钟山风雨起苍黄，百万雄师过大江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80864" y="4217109"/>
            <a:ext cx="543917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《人民解放军百万大军横渡长江》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93124" y="1402674"/>
            <a:ext cx="1024382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1．了解新闻的特点，把握新闻的主要内容。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2．品读文中生动、准确、精辟的语言。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3．认识中国革命的胜利来之不易，并从中获得有益启示。</a:t>
            </a:r>
          </a:p>
        </p:txBody>
      </p:sp>
      <p:sp>
        <p:nvSpPr>
          <p:cNvPr id="8" name="流程图: 可选过程 7"/>
          <p:cNvSpPr/>
          <p:nvPr/>
        </p:nvSpPr>
        <p:spPr>
          <a:xfrm>
            <a:off x="392638" y="362399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重点难点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93124" y="4693534"/>
            <a:ext cx="10243820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1、把握新闻的内容，揣摩文章准确、简洁的语言，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2、体会作者蕴含在字里行间的思想感情。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01" y="290283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7" name="内容占位符 2"/>
          <p:cNvSpPr txBox="1"/>
          <p:nvPr/>
        </p:nvSpPr>
        <p:spPr>
          <a:xfrm>
            <a:off x="838200" y="1910040"/>
            <a:ext cx="10515600" cy="37499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荻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港(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í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　　  锐不可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dāng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　　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泄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气(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xiè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　　　要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塞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sài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溃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退(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kuì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      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签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订(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qiān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  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督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战(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dū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       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歼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灭(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jiān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01" y="290283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记一记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838200" y="1253490"/>
            <a:ext cx="9451694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锐不可当：</a:t>
            </a:r>
            <a:r>
              <a:rPr lang="zh-CN" altLang="en-US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锋利无比，不可抵挡。当，抵挡。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溃退：</a:t>
            </a:r>
            <a:r>
              <a:rPr lang="zh-CN" altLang="en-US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因被打垮而后退。溃，败，常指(军队)被打垮。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要塞：</a:t>
            </a:r>
            <a:r>
              <a:rPr lang="zh-CN" altLang="en-US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指军事上有重要意义的、有巩固的防御设备的据点。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业已：</a:t>
            </a:r>
            <a:r>
              <a:rPr lang="zh-CN" altLang="en-US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已经。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歼灭：</a:t>
            </a:r>
            <a:r>
              <a:rPr lang="zh-CN" altLang="en-US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消灭(敌人)。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知识回顾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4588" y="1334296"/>
            <a:ext cx="107073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defRPr/>
            </a:pPr>
            <a:r>
              <a:rPr lang="zh-CN" altLang="en-US" sz="2000" b="1" noProof="0" dirty="0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新闻：</a:t>
            </a:r>
            <a:r>
              <a:rPr lang="zh-CN" altLang="en-US" sz="2000" b="1" noProof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又称消息，是报纸最常用的文章样式。它用事实说话，及时报道最新发生的有社会价值的事实。从广义上讲，包括：消息、通讯、报告文学；从狭义上讲，就是指消息。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678" y="2384384"/>
            <a:ext cx="8470546" cy="3881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62338" y="2069919"/>
            <a:ext cx="678180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/>
          <a:p>
            <a:pPr eaLnBrk="1" hangingPunct="1"/>
            <a:r>
              <a:rPr kumimoji="1" lang="zh-CN" altLang="en-US" sz="2000" dirty="0">
                <a:solidFill>
                  <a:srgbClr val="99003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时间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1" lang="zh-CN" altLang="en-US" sz="2000" dirty="0">
                <a:solidFill>
                  <a:srgbClr val="99003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1949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kumimoji="1"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</a:t>
            </a:r>
            <a:r>
              <a:rPr kumimoji="1"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日夜起至</a:t>
            </a:r>
            <a:r>
              <a:rPr kumimoji="1"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</a:t>
            </a:r>
            <a:r>
              <a:rPr kumimoji="1"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22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</a:t>
            </a:r>
            <a:r>
              <a:rPr kumimoji="1"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22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62338" y="2569644"/>
            <a:ext cx="660781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>
            <a:spAutoFit/>
          </a:bodyPr>
          <a:lstStyle/>
          <a:p>
            <a:pPr eaLnBrk="1" hangingPunct="1"/>
            <a:r>
              <a:rPr kumimoji="1" lang="zh-CN" altLang="en-US" sz="2000" dirty="0">
                <a:solidFill>
                  <a:srgbClr val="99003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地点： 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西起九江（不含），东至江阴一千余华里长江战线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2338" y="3069369"/>
            <a:ext cx="330581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>
            <a:spAutoFit/>
          </a:bodyPr>
          <a:lstStyle/>
          <a:p>
            <a:pPr eaLnBrk="1" hangingPunct="1"/>
            <a:r>
              <a:rPr kumimoji="1" lang="zh-CN" altLang="en-US" sz="2000" dirty="0">
                <a:solidFill>
                  <a:srgbClr val="99003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人物： 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人民解放军百万大军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62338" y="3569094"/>
            <a:ext cx="1109754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kumimoji="1" lang="zh-CN" altLang="en-US" sz="2000" dirty="0">
                <a:solidFill>
                  <a:srgbClr val="99003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事件发生的原因： 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国民党反动派拒绝签订和平协定，人民解放军为打倒蒋介石，解放全中国而发起渡江战役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62338" y="4376794"/>
            <a:ext cx="85344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>
            <a:spAutoFit/>
          </a:bodyPr>
          <a:lstStyle/>
          <a:p>
            <a:pPr eaLnBrk="1" hangingPunct="1"/>
            <a:r>
              <a:rPr kumimoji="1" lang="zh-CN" altLang="en-US" sz="2000" dirty="0">
                <a:solidFill>
                  <a:srgbClr val="990033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经过与结果：</a:t>
            </a:r>
          </a:p>
          <a:p>
            <a:pPr eaLnBrk="1" hangingPunct="1"/>
            <a:r>
              <a:rPr kumimoji="1" lang="zh-CN" altLang="en-US" sz="2000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中路军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首先突破安庆、芜湖线，三十万人全部渡过，占领长江南岸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62338" y="5184494"/>
            <a:ext cx="599567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>
            <a:spAutoFit/>
          </a:bodyPr>
          <a:lstStyle/>
          <a:p>
            <a:pPr eaLnBrk="1" hangingPunct="1"/>
            <a:r>
              <a:rPr kumimoji="1" lang="zh-CN" altLang="en-US" sz="2000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西路军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三十万渡过三分之二，已占领广大南岸阵地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62338" y="5684220"/>
            <a:ext cx="1117856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eaLnBrk="1" hangingPunct="1"/>
            <a:r>
              <a:rPr kumimoji="1" lang="zh-CN" altLang="en-US" sz="2000" dirty="0">
                <a:solidFill>
                  <a:srgbClr val="3333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东路军</a:t>
            </a:r>
            <a:r>
              <a:rPr kumimoji="1"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三十五万已渡过大部，经过整天激战，歼灭及击溃 一切抵抗之敌，占领南岸阵地，控制江阴要塞，切断镇江无锡段铁路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8451" y="1277239"/>
            <a:ext cx="929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、听一听，读一读，说出本则消息的相关要素</a:t>
            </a:r>
          </a:p>
        </p:txBody>
      </p:sp>
      <p:pic>
        <p:nvPicPr>
          <p:cNvPr id="17" name="01b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3873" y="1291199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9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3" y="196769"/>
            <a:ext cx="3437657" cy="61162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392638" y="333132"/>
            <a:ext cx="2171065" cy="543560"/>
          </a:xfrm>
          <a:prstGeom prst="flowChartAlternateProcess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03282" y="2933235"/>
            <a:ext cx="10785435" cy="303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导语</a:t>
            </a: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：人民解放军百万大军，从一千余华里的战线上，冲破敌阵，横渡长江。西起九江（不含），东至江阴，均是人民解放军的渡江区域。”  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这一导语从渡江作战兵力、战线（即渡江区域）、战况三个方面总领全文。</a:t>
            </a:r>
            <a:endParaRPr lang="zh-CN" altLang="en-US" b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主体部分分</a:t>
            </a:r>
            <a:r>
              <a:rPr lang="zh-CN" altLang="en-US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三个层次</a:t>
            </a: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，分述</a:t>
            </a:r>
            <a:r>
              <a:rPr lang="zh-CN" altLang="en-US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中路军、西路军、东路军</a:t>
            </a:r>
            <a:r>
              <a:rPr lang="zh-CN" altLang="en-US" b="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渡江作战情况。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7428" y="1270321"/>
            <a:ext cx="1027557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读一读，说说《人民解放军百万大军横渡长江》的导语是什么，从哪几方面总领了全文；它的主体部分几个层次</a:t>
            </a:r>
            <a:r>
              <a:rPr 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61aee53-25b4-4082-a109-9992e403a97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61aee53-25b4-4082-a109-9992e403a97e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1386</Words>
  <Application>Microsoft Office PowerPoint</Application>
  <PresentationFormat>宽屏</PresentationFormat>
  <Paragraphs>112</Paragraphs>
  <Slides>18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微软雅黑</vt:lpstr>
      <vt:lpstr>思源黑体 CN Regular</vt:lpstr>
      <vt:lpstr>Calibri</vt:lpstr>
      <vt:lpstr>楷体_GB2312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2020-12-15T03:03:00Z</dcterms:created>
  <dcterms:modified xsi:type="dcterms:W3CDTF">2023-01-10T07:23:23Z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044D049C934D4C6D926AD90FBEE870C7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