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309" r:id="rId4"/>
    <p:sldId id="284" r:id="rId5"/>
    <p:sldId id="286" r:id="rId6"/>
    <p:sldId id="331" r:id="rId7"/>
    <p:sldId id="341" r:id="rId8"/>
    <p:sldId id="342" r:id="rId9"/>
    <p:sldId id="313" r:id="rId10"/>
    <p:sldId id="333" r:id="rId11"/>
    <p:sldId id="343" r:id="rId12"/>
    <p:sldId id="344" r:id="rId13"/>
    <p:sldId id="328" r:id="rId14"/>
    <p:sldId id="335" r:id="rId15"/>
    <p:sldId id="345" r:id="rId16"/>
    <p:sldId id="346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  <p:cmAuthor id="2" name="Administra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5243277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第七单元  角的初步认识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1834260"/>
            <a:ext cx="122020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7.2  </a:t>
            </a:r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</a:t>
            </a:r>
            <a:r>
              <a: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识直角、锐角、钝角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961916" y="3570586"/>
            <a:ext cx="8782592" cy="1940514"/>
            <a:chOff x="1606186" y="4070390"/>
            <a:chExt cx="3280899" cy="646112"/>
          </a:xfrm>
        </p:grpSpPr>
        <p:sp>
          <p:nvSpPr>
            <p:cNvPr id="11" name="矩形 1205"/>
            <p:cNvSpPr>
              <a:spLocks noChangeArrowheads="1"/>
            </p:cNvSpPr>
            <p:nvPr/>
          </p:nvSpPr>
          <p:spPr bwMode="auto">
            <a:xfrm>
              <a:off x="1606186" y="4221202"/>
              <a:ext cx="685800" cy="495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矩形 1206"/>
            <p:cNvSpPr>
              <a:spLocks noChangeArrowheads="1"/>
            </p:cNvSpPr>
            <p:nvPr/>
          </p:nvSpPr>
          <p:spPr bwMode="auto">
            <a:xfrm rot="3466599">
              <a:off x="2960799" y="4144529"/>
              <a:ext cx="495300" cy="515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自选图形 1207"/>
            <p:cNvSpPr>
              <a:spLocks noChangeArrowheads="1"/>
            </p:cNvSpPr>
            <p:nvPr/>
          </p:nvSpPr>
          <p:spPr bwMode="auto">
            <a:xfrm>
              <a:off x="4198110" y="4070390"/>
              <a:ext cx="688975" cy="646112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866261" y="3944827"/>
            <a:ext cx="2021493" cy="1662502"/>
            <a:chOff x="1959995" y="2768116"/>
            <a:chExt cx="2021493" cy="1662502"/>
          </a:xfrm>
        </p:grpSpPr>
        <p:sp>
          <p:nvSpPr>
            <p:cNvPr id="15" name="矩形 14"/>
            <p:cNvSpPr/>
            <p:nvPr/>
          </p:nvSpPr>
          <p:spPr>
            <a:xfrm>
              <a:off x="1974534" y="3904730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16" name="矩形 15"/>
            <p:cNvSpPr/>
            <p:nvPr/>
          </p:nvSpPr>
          <p:spPr>
            <a:xfrm rot="5400000">
              <a:off x="1949735" y="2778376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17" name="矩形 16"/>
            <p:cNvSpPr/>
            <p:nvPr/>
          </p:nvSpPr>
          <p:spPr>
            <a:xfrm rot="10800000">
              <a:off x="3437749" y="2775597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18" name="矩形 17"/>
            <p:cNvSpPr/>
            <p:nvPr/>
          </p:nvSpPr>
          <p:spPr>
            <a:xfrm rot="16200000">
              <a:off x="3447007" y="389713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254331" y="3533444"/>
            <a:ext cx="1977656" cy="2029908"/>
            <a:chOff x="5348065" y="2356733"/>
            <a:chExt cx="1977656" cy="2029908"/>
          </a:xfrm>
        </p:grpSpPr>
        <p:sp>
          <p:nvSpPr>
            <p:cNvPr id="20" name="矩形 19"/>
            <p:cNvSpPr/>
            <p:nvPr/>
          </p:nvSpPr>
          <p:spPr>
            <a:xfrm rot="19638629">
              <a:off x="5942225" y="3863421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21" name="矩形 20"/>
            <p:cNvSpPr/>
            <p:nvPr/>
          </p:nvSpPr>
          <p:spPr>
            <a:xfrm rot="3304809">
              <a:off x="5337805" y="2916080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22" name="矩形 21"/>
            <p:cNvSpPr/>
            <p:nvPr/>
          </p:nvSpPr>
          <p:spPr>
            <a:xfrm rot="8760401">
              <a:off x="6189246" y="2356733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23" name="矩形 22"/>
            <p:cNvSpPr/>
            <p:nvPr/>
          </p:nvSpPr>
          <p:spPr>
            <a:xfrm rot="14055638">
              <a:off x="6792241" y="3327138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810003" y="5063590"/>
            <a:ext cx="2028239" cy="550489"/>
            <a:chOff x="8903737" y="3886879"/>
            <a:chExt cx="2028239" cy="550489"/>
          </a:xfrm>
        </p:grpSpPr>
        <p:sp>
          <p:nvSpPr>
            <p:cNvPr id="25" name="矩形 24"/>
            <p:cNvSpPr/>
            <p:nvPr/>
          </p:nvSpPr>
          <p:spPr>
            <a:xfrm>
              <a:off x="8903737" y="3914148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26" name="矩形 25"/>
            <p:cNvSpPr/>
            <p:nvPr/>
          </p:nvSpPr>
          <p:spPr>
            <a:xfrm rot="16200000">
              <a:off x="10398496" y="389713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</p:grpSp>
      <p:sp>
        <p:nvSpPr>
          <p:cNvPr id="27" name="矩形 26"/>
          <p:cNvSpPr/>
          <p:nvPr/>
        </p:nvSpPr>
        <p:spPr>
          <a:xfrm>
            <a:off x="-10095" y="5935407"/>
            <a:ext cx="12202095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800" b="1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905270" y="2185388"/>
            <a:ext cx="7889968" cy="3350373"/>
            <a:chOff x="1944459" y="3909685"/>
            <a:chExt cx="7889968" cy="3350373"/>
          </a:xfrm>
        </p:grpSpPr>
        <p:grpSp>
          <p:nvGrpSpPr>
            <p:cNvPr id="9" name="组合 8"/>
            <p:cNvGrpSpPr/>
            <p:nvPr/>
          </p:nvGrpSpPr>
          <p:grpSpPr>
            <a:xfrm>
              <a:off x="1944459" y="3909685"/>
              <a:ext cx="7889968" cy="1642805"/>
              <a:chOff x="1263430" y="4818898"/>
              <a:chExt cx="4310203" cy="813460"/>
            </a:xfrm>
          </p:grpSpPr>
          <p:grpSp>
            <p:nvGrpSpPr>
              <p:cNvPr id="11" name="组合 1237"/>
              <p:cNvGrpSpPr/>
              <p:nvPr/>
            </p:nvGrpSpPr>
            <p:grpSpPr bwMode="auto">
              <a:xfrm rot="5663405">
                <a:off x="2189782" y="5055001"/>
                <a:ext cx="303532" cy="659464"/>
                <a:chOff x="4754" y="4215"/>
                <a:chExt cx="717" cy="953"/>
              </a:xfrm>
            </p:grpSpPr>
            <p:sp>
              <p:nvSpPr>
                <p:cNvPr id="22" name="直线 1238"/>
                <p:cNvSpPr>
                  <a:spLocks noChangeShapeType="1"/>
                </p:cNvSpPr>
                <p:nvPr/>
              </p:nvSpPr>
              <p:spPr bwMode="auto">
                <a:xfrm>
                  <a:off x="4754" y="4544"/>
                  <a:ext cx="360" cy="62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3" name="直线 1239"/>
                <p:cNvSpPr>
                  <a:spLocks noChangeShapeType="1"/>
                </p:cNvSpPr>
                <p:nvPr/>
              </p:nvSpPr>
              <p:spPr bwMode="auto">
                <a:xfrm flipV="1">
                  <a:off x="5111" y="4215"/>
                  <a:ext cx="36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" name="组合 1240"/>
              <p:cNvGrpSpPr/>
              <p:nvPr/>
            </p:nvGrpSpPr>
            <p:grpSpPr bwMode="auto">
              <a:xfrm rot="11072980">
                <a:off x="3812565" y="5135021"/>
                <a:ext cx="981710" cy="308681"/>
                <a:chOff x="4618" y="4080"/>
                <a:chExt cx="773" cy="728"/>
              </a:xfrm>
            </p:grpSpPr>
            <p:sp>
              <p:nvSpPr>
                <p:cNvPr id="20" name="直线 1241"/>
                <p:cNvSpPr>
                  <a:spLocks noChangeShapeType="1"/>
                </p:cNvSpPr>
                <p:nvPr/>
              </p:nvSpPr>
              <p:spPr bwMode="auto">
                <a:xfrm>
                  <a:off x="4618" y="4172"/>
                  <a:ext cx="360" cy="62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1" name="直线 1242"/>
                <p:cNvSpPr>
                  <a:spLocks noChangeShapeType="1"/>
                </p:cNvSpPr>
                <p:nvPr/>
              </p:nvSpPr>
              <p:spPr bwMode="auto">
                <a:xfrm flipV="1">
                  <a:off x="4978" y="4080"/>
                  <a:ext cx="413" cy="72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3" name="组合 1243"/>
              <p:cNvGrpSpPr/>
              <p:nvPr/>
            </p:nvGrpSpPr>
            <p:grpSpPr bwMode="auto">
              <a:xfrm rot="2066883">
                <a:off x="1263430" y="5027748"/>
                <a:ext cx="388938" cy="593725"/>
                <a:chOff x="4380" y="4030"/>
                <a:chExt cx="720" cy="936"/>
              </a:xfrm>
            </p:grpSpPr>
            <p:sp>
              <p:nvSpPr>
                <p:cNvPr id="18" name="直线 1244"/>
                <p:cNvSpPr>
                  <a:spLocks noChangeShapeType="1"/>
                </p:cNvSpPr>
                <p:nvPr/>
              </p:nvSpPr>
              <p:spPr bwMode="auto">
                <a:xfrm>
                  <a:off x="4380" y="4330"/>
                  <a:ext cx="360" cy="62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9" name="直线 1245"/>
                <p:cNvSpPr>
                  <a:spLocks noChangeShapeType="1"/>
                </p:cNvSpPr>
                <p:nvPr/>
              </p:nvSpPr>
              <p:spPr bwMode="auto">
                <a:xfrm flipV="1">
                  <a:off x="4740" y="4030"/>
                  <a:ext cx="36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14" name="直线 2246"/>
              <p:cNvSpPr>
                <a:spLocks noChangeShapeType="1"/>
              </p:cNvSpPr>
              <p:nvPr/>
            </p:nvSpPr>
            <p:spPr bwMode="auto">
              <a:xfrm>
                <a:off x="4887833" y="5037045"/>
                <a:ext cx="0" cy="5937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直线 2247"/>
              <p:cNvSpPr>
                <a:spLocks noChangeShapeType="1"/>
              </p:cNvSpPr>
              <p:nvPr/>
            </p:nvSpPr>
            <p:spPr bwMode="auto">
              <a:xfrm>
                <a:off x="4887833" y="5632358"/>
                <a:ext cx="6858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直线 2248"/>
              <p:cNvSpPr>
                <a:spLocks noChangeShapeType="1"/>
              </p:cNvSpPr>
              <p:nvPr/>
            </p:nvSpPr>
            <p:spPr bwMode="auto">
              <a:xfrm rot="17434277">
                <a:off x="3085507" y="5080833"/>
                <a:ext cx="0" cy="5937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直线 2249"/>
              <p:cNvSpPr>
                <a:spLocks noChangeShapeType="1"/>
              </p:cNvSpPr>
              <p:nvPr/>
            </p:nvSpPr>
            <p:spPr bwMode="auto">
              <a:xfrm rot="17434277">
                <a:off x="3142659" y="5161798"/>
                <a:ext cx="6858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2676356" y="6736838"/>
              <a:ext cx="64652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直角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钝角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</a:t>
              </a:r>
              <a:r>
                <a:rPr lang="zh-CN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锐角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548530" y="1465800"/>
            <a:ext cx="1917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连一连。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2476715" y="3451100"/>
            <a:ext cx="5912957" cy="1773508"/>
            <a:chOff x="2476715" y="3451100"/>
            <a:chExt cx="5912957" cy="1773508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2476715" y="3510906"/>
              <a:ext cx="5699362" cy="162279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4641107" y="3713933"/>
              <a:ext cx="3715862" cy="120770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6187467" y="3451100"/>
              <a:ext cx="605219" cy="141197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H="1">
              <a:off x="3487538" y="3657766"/>
              <a:ext cx="2150787" cy="130420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H="1">
              <a:off x="3732093" y="3824984"/>
              <a:ext cx="4657579" cy="13996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18584" y="1269305"/>
            <a:ext cx="97246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想一想，填一填。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）时整钟面上的分针和时针形成直角；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时整，整钟面上的分针和时针形成（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）角；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时整，整钟面上的分针和时针形成（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）角。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8965" y="3873992"/>
            <a:ext cx="33538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数一数，填一填。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自选图形 1214"/>
          <p:cNvSpPr>
            <a:spLocks noChangeArrowheads="1"/>
          </p:cNvSpPr>
          <p:nvPr/>
        </p:nvSpPr>
        <p:spPr bwMode="auto">
          <a:xfrm rot="10800000">
            <a:off x="6036245" y="4205269"/>
            <a:ext cx="2439229" cy="1491146"/>
          </a:xfrm>
          <a:prstGeom prst="flowChartManualIn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380163" y="5780065"/>
            <a:ext cx="9312165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上图中有（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）个直角，（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）个锐角，（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）钝角。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184583" y="5883945"/>
            <a:ext cx="5813134" cy="558674"/>
            <a:chOff x="3184583" y="5883945"/>
            <a:chExt cx="5813134" cy="558674"/>
          </a:xfrm>
        </p:grpSpPr>
        <p:sp>
          <p:nvSpPr>
            <p:cNvPr id="11" name="矩形 10"/>
            <p:cNvSpPr/>
            <p:nvPr/>
          </p:nvSpPr>
          <p:spPr>
            <a:xfrm>
              <a:off x="3184583" y="5883945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909049" y="5883945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633515" y="5919399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734356" y="2040888"/>
            <a:ext cx="4174693" cy="1791280"/>
            <a:chOff x="1734356" y="2040888"/>
            <a:chExt cx="4174693" cy="1791280"/>
          </a:xfrm>
        </p:grpSpPr>
        <p:sp>
          <p:nvSpPr>
            <p:cNvPr id="14" name="矩形 13"/>
            <p:cNvSpPr/>
            <p:nvPr/>
          </p:nvSpPr>
          <p:spPr>
            <a:xfrm>
              <a:off x="3524221" y="3308948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锐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5365310" y="268984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钝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734356" y="2040888"/>
              <a:ext cx="12618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时或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18584" y="1483095"/>
            <a:ext cx="5485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用直角符号标出图形中的直角。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055650" y="2393875"/>
            <a:ext cx="8782592" cy="1940514"/>
            <a:chOff x="1606186" y="4070390"/>
            <a:chExt cx="3280899" cy="646112"/>
          </a:xfrm>
        </p:grpSpPr>
        <p:sp>
          <p:nvSpPr>
            <p:cNvPr id="6" name="矩形 1205"/>
            <p:cNvSpPr>
              <a:spLocks noChangeArrowheads="1"/>
            </p:cNvSpPr>
            <p:nvPr/>
          </p:nvSpPr>
          <p:spPr bwMode="auto">
            <a:xfrm>
              <a:off x="1606186" y="4221202"/>
              <a:ext cx="685800" cy="495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矩形 1206"/>
            <p:cNvSpPr>
              <a:spLocks noChangeArrowheads="1"/>
            </p:cNvSpPr>
            <p:nvPr/>
          </p:nvSpPr>
          <p:spPr bwMode="auto">
            <a:xfrm rot="3466599">
              <a:off x="2960799" y="4144529"/>
              <a:ext cx="495300" cy="515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自选图形 1207"/>
            <p:cNvSpPr>
              <a:spLocks noChangeArrowheads="1"/>
            </p:cNvSpPr>
            <p:nvPr/>
          </p:nvSpPr>
          <p:spPr bwMode="auto">
            <a:xfrm>
              <a:off x="4198110" y="4070390"/>
              <a:ext cx="688975" cy="646112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959995" y="2768116"/>
            <a:ext cx="2021493" cy="1662502"/>
            <a:chOff x="1959995" y="2768116"/>
            <a:chExt cx="2021493" cy="1662502"/>
          </a:xfrm>
        </p:grpSpPr>
        <p:sp>
          <p:nvSpPr>
            <p:cNvPr id="9" name="矩形 8"/>
            <p:cNvSpPr/>
            <p:nvPr/>
          </p:nvSpPr>
          <p:spPr>
            <a:xfrm>
              <a:off x="1974534" y="3904730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10" name="矩形 9"/>
            <p:cNvSpPr/>
            <p:nvPr/>
          </p:nvSpPr>
          <p:spPr>
            <a:xfrm rot="5400000">
              <a:off x="1949735" y="2778376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11" name="矩形 10"/>
            <p:cNvSpPr/>
            <p:nvPr/>
          </p:nvSpPr>
          <p:spPr>
            <a:xfrm rot="10800000">
              <a:off x="3437749" y="2775597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12" name="矩形 11"/>
            <p:cNvSpPr/>
            <p:nvPr/>
          </p:nvSpPr>
          <p:spPr>
            <a:xfrm rot="16200000">
              <a:off x="3447007" y="389713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348065" y="2356733"/>
            <a:ext cx="1977656" cy="2029908"/>
            <a:chOff x="5348065" y="2356733"/>
            <a:chExt cx="1977656" cy="2029908"/>
          </a:xfrm>
        </p:grpSpPr>
        <p:sp>
          <p:nvSpPr>
            <p:cNvPr id="13" name="矩形 12"/>
            <p:cNvSpPr/>
            <p:nvPr/>
          </p:nvSpPr>
          <p:spPr>
            <a:xfrm rot="19638629">
              <a:off x="5942225" y="3863421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14" name="矩形 13"/>
            <p:cNvSpPr/>
            <p:nvPr/>
          </p:nvSpPr>
          <p:spPr>
            <a:xfrm rot="3304809">
              <a:off x="5337805" y="2916080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15" name="矩形 14"/>
            <p:cNvSpPr/>
            <p:nvPr/>
          </p:nvSpPr>
          <p:spPr>
            <a:xfrm rot="8760401">
              <a:off x="6189246" y="2356733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16" name="矩形 15"/>
            <p:cNvSpPr/>
            <p:nvPr/>
          </p:nvSpPr>
          <p:spPr>
            <a:xfrm rot="14055638">
              <a:off x="6792241" y="3327138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903737" y="3886879"/>
            <a:ext cx="2028239" cy="550489"/>
            <a:chOff x="8903737" y="3886879"/>
            <a:chExt cx="2028239" cy="550489"/>
          </a:xfrm>
        </p:grpSpPr>
        <p:sp>
          <p:nvSpPr>
            <p:cNvPr id="23" name="矩形 22"/>
            <p:cNvSpPr/>
            <p:nvPr/>
          </p:nvSpPr>
          <p:spPr>
            <a:xfrm>
              <a:off x="8903737" y="3914148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24" name="矩形 23"/>
            <p:cNvSpPr/>
            <p:nvPr/>
          </p:nvSpPr>
          <p:spPr>
            <a:xfrm rot="16200000">
              <a:off x="10398496" y="389713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</p:grpSp>
      <p:sp>
        <p:nvSpPr>
          <p:cNvPr id="27" name="矩形 26"/>
          <p:cNvSpPr/>
          <p:nvPr/>
        </p:nvSpPr>
        <p:spPr>
          <a:xfrm>
            <a:off x="1502610" y="4787847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如图所示。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180003" y="1063939"/>
            <a:ext cx="9711313" cy="26015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填空。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）一个直角有（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）个顶点和（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）条边。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）比直角大的角是（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）角；比直角小的是（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）角。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）长方形、正方形都有（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）个直角。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1098" y="3722805"/>
            <a:ext cx="3331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量一量，比一比。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291771" y="4115045"/>
            <a:ext cx="7667484" cy="2283470"/>
            <a:chOff x="944419" y="3842060"/>
            <a:chExt cx="7667484" cy="2283470"/>
          </a:xfrm>
        </p:grpSpPr>
        <p:grpSp>
          <p:nvGrpSpPr>
            <p:cNvPr id="16" name="组合 15"/>
            <p:cNvGrpSpPr/>
            <p:nvPr/>
          </p:nvGrpSpPr>
          <p:grpSpPr>
            <a:xfrm>
              <a:off x="1390561" y="3842060"/>
              <a:ext cx="6748821" cy="1494071"/>
              <a:chOff x="934330" y="3721581"/>
              <a:chExt cx="3764915" cy="863922"/>
            </a:xfrm>
          </p:grpSpPr>
          <p:grpSp>
            <p:nvGrpSpPr>
              <p:cNvPr id="4" name="组合 1215"/>
              <p:cNvGrpSpPr/>
              <p:nvPr/>
            </p:nvGrpSpPr>
            <p:grpSpPr bwMode="auto">
              <a:xfrm>
                <a:off x="934330" y="3991456"/>
                <a:ext cx="688340" cy="594047"/>
                <a:chOff x="2921" y="4155"/>
                <a:chExt cx="1084" cy="936"/>
              </a:xfrm>
            </p:grpSpPr>
            <p:sp>
              <p:nvSpPr>
                <p:cNvPr id="5" name="直线 1216"/>
                <p:cNvSpPr>
                  <a:spLocks noChangeShapeType="1"/>
                </p:cNvSpPr>
                <p:nvPr/>
              </p:nvSpPr>
              <p:spPr bwMode="auto">
                <a:xfrm>
                  <a:off x="2925" y="4155"/>
                  <a:ext cx="10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" name="直线 1217"/>
                <p:cNvSpPr>
                  <a:spLocks noChangeShapeType="1"/>
                </p:cNvSpPr>
                <p:nvPr/>
              </p:nvSpPr>
              <p:spPr bwMode="auto">
                <a:xfrm>
                  <a:off x="2921" y="4155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" name="组合 1218"/>
              <p:cNvGrpSpPr/>
              <p:nvPr/>
            </p:nvGrpSpPr>
            <p:grpSpPr bwMode="auto">
              <a:xfrm>
                <a:off x="2756145" y="3721581"/>
                <a:ext cx="593725" cy="800100"/>
                <a:chOff x="6293" y="3625"/>
                <a:chExt cx="936" cy="1259"/>
              </a:xfrm>
            </p:grpSpPr>
            <p:sp>
              <p:nvSpPr>
                <p:cNvPr id="8" name="直线 1219"/>
                <p:cNvSpPr>
                  <a:spLocks noChangeShapeType="1"/>
                </p:cNvSpPr>
                <p:nvPr/>
              </p:nvSpPr>
              <p:spPr bwMode="auto">
                <a:xfrm rot="-2918186">
                  <a:off x="6227" y="4165"/>
                  <a:ext cx="10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9" name="直线 1220"/>
                <p:cNvSpPr>
                  <a:spLocks noChangeShapeType="1"/>
                </p:cNvSpPr>
                <p:nvPr/>
              </p:nvSpPr>
              <p:spPr bwMode="auto">
                <a:xfrm rot="-2918186">
                  <a:off x="6761" y="4416"/>
                  <a:ext cx="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" name="组合 1221"/>
              <p:cNvGrpSpPr/>
              <p:nvPr/>
            </p:nvGrpSpPr>
            <p:grpSpPr bwMode="auto">
              <a:xfrm>
                <a:off x="1841745" y="3920019"/>
                <a:ext cx="457200" cy="595312"/>
                <a:chOff x="4710" y="3855"/>
                <a:chExt cx="720" cy="936"/>
              </a:xfrm>
            </p:grpSpPr>
            <p:sp>
              <p:nvSpPr>
                <p:cNvPr id="11" name="直线 1222"/>
                <p:cNvSpPr>
                  <a:spLocks noChangeShapeType="1"/>
                </p:cNvSpPr>
                <p:nvPr/>
              </p:nvSpPr>
              <p:spPr bwMode="auto">
                <a:xfrm>
                  <a:off x="4710" y="4155"/>
                  <a:ext cx="360" cy="62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" name="直线 1223"/>
                <p:cNvSpPr>
                  <a:spLocks noChangeShapeType="1"/>
                </p:cNvSpPr>
                <p:nvPr/>
              </p:nvSpPr>
              <p:spPr bwMode="auto">
                <a:xfrm flipV="1">
                  <a:off x="5070" y="3855"/>
                  <a:ext cx="36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3" name="组合 1224"/>
              <p:cNvGrpSpPr/>
              <p:nvPr/>
            </p:nvGrpSpPr>
            <p:grpSpPr bwMode="auto">
              <a:xfrm>
                <a:off x="4013445" y="4110519"/>
                <a:ext cx="685800" cy="404812"/>
                <a:chOff x="7740" y="4236"/>
                <a:chExt cx="1080" cy="636"/>
              </a:xfrm>
            </p:grpSpPr>
            <p:sp>
              <p:nvSpPr>
                <p:cNvPr id="14" name="直线 1225"/>
                <p:cNvSpPr>
                  <a:spLocks noChangeShapeType="1"/>
                </p:cNvSpPr>
                <p:nvPr/>
              </p:nvSpPr>
              <p:spPr bwMode="auto">
                <a:xfrm>
                  <a:off x="7740" y="4236"/>
                  <a:ext cx="360" cy="62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5" name="直线 1226"/>
                <p:cNvSpPr>
                  <a:spLocks noChangeShapeType="1"/>
                </p:cNvSpPr>
                <p:nvPr/>
              </p:nvSpPr>
              <p:spPr bwMode="auto">
                <a:xfrm flipV="1">
                  <a:off x="8100" y="4872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7" name="文本框 16"/>
            <p:cNvSpPr txBox="1"/>
            <p:nvPr/>
          </p:nvSpPr>
          <p:spPr>
            <a:xfrm>
              <a:off x="944419" y="5602310"/>
              <a:ext cx="7667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角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zh-CN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）角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zh-CN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</a:t>
              </a:r>
              <a:r>
                <a:rPr lang="zh-CN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角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）角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4394070" y="180939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073695" y="18288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096797" y="2455717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钝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9154393" y="2455717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锐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751074" y="309311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737913" y="583128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640092" y="5850401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锐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503778" y="5826147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624573" y="5875295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钝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文本框 11"/>
          <p:cNvSpPr txBox="1"/>
          <p:nvPr/>
        </p:nvSpPr>
        <p:spPr>
          <a:xfrm>
            <a:off x="1291771" y="1384628"/>
            <a:ext cx="4431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标出下面图形中的直角。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695901" y="2230474"/>
            <a:ext cx="6978940" cy="1386735"/>
            <a:chOff x="1173387" y="2605716"/>
            <a:chExt cx="3886200" cy="792163"/>
          </a:xfrm>
        </p:grpSpPr>
        <p:sp>
          <p:nvSpPr>
            <p:cNvPr id="14" name="自选图形 1211"/>
            <p:cNvSpPr>
              <a:spLocks noChangeArrowheads="1"/>
            </p:cNvSpPr>
            <p:nvPr/>
          </p:nvSpPr>
          <p:spPr bwMode="auto">
            <a:xfrm>
              <a:off x="1173387" y="2605716"/>
              <a:ext cx="914400" cy="495301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自选图形 1212"/>
            <p:cNvSpPr>
              <a:spLocks noChangeArrowheads="1"/>
            </p:cNvSpPr>
            <p:nvPr/>
          </p:nvSpPr>
          <p:spPr bwMode="auto">
            <a:xfrm rot="9108648">
              <a:off x="2544987" y="2804154"/>
              <a:ext cx="1028700" cy="593725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自选图形 1213"/>
            <p:cNvSpPr>
              <a:spLocks noChangeArrowheads="1"/>
            </p:cNvSpPr>
            <p:nvPr/>
          </p:nvSpPr>
          <p:spPr bwMode="auto">
            <a:xfrm>
              <a:off x="4145187" y="2605716"/>
              <a:ext cx="914400" cy="593726"/>
            </a:xfrm>
            <a:prstGeom prst="flowChartOffpage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1347906" y="4136904"/>
            <a:ext cx="7999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标出图形中角的名称，是直角的标上直角符号。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684547" y="4875211"/>
            <a:ext cx="5690978" cy="1780465"/>
            <a:chOff x="643372" y="1791005"/>
            <a:chExt cx="5690978" cy="1780465"/>
          </a:xfrm>
        </p:grpSpPr>
        <p:sp>
          <p:nvSpPr>
            <p:cNvPr id="20" name="自选图形 1204"/>
            <p:cNvSpPr>
              <a:spLocks noChangeArrowheads="1"/>
            </p:cNvSpPr>
            <p:nvPr/>
          </p:nvSpPr>
          <p:spPr bwMode="auto">
            <a:xfrm rot="5400000">
              <a:off x="2933734" y="1736001"/>
              <a:ext cx="1463608" cy="1967470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680982" y="1791005"/>
              <a:ext cx="16850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）角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306384" y="1791005"/>
              <a:ext cx="16850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zh-CN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角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43372" y="2946990"/>
              <a:ext cx="16850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zh-CN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角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649273" y="3048250"/>
              <a:ext cx="16850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zh-CN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角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087547" y="4810528"/>
            <a:ext cx="4528255" cy="1806473"/>
            <a:chOff x="2039804" y="4559985"/>
            <a:chExt cx="4528255" cy="1806473"/>
          </a:xfrm>
        </p:grpSpPr>
        <p:sp>
          <p:nvSpPr>
            <p:cNvPr id="9" name="矩形 8"/>
            <p:cNvSpPr/>
            <p:nvPr/>
          </p:nvSpPr>
          <p:spPr>
            <a:xfrm>
              <a:off x="2061177" y="4559985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直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5722792" y="4559985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钝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6024320" y="5810894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锐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2039804" y="5746843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直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3595148" y="5843238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30" name="矩形 29"/>
            <p:cNvSpPr/>
            <p:nvPr/>
          </p:nvSpPr>
          <p:spPr>
            <a:xfrm rot="5400000">
              <a:off x="3584686" y="474167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599066" y="2136551"/>
            <a:ext cx="7167216" cy="1032657"/>
            <a:chOff x="1599066" y="2136551"/>
            <a:chExt cx="7167216" cy="1032657"/>
          </a:xfrm>
        </p:grpSpPr>
        <p:sp>
          <p:nvSpPr>
            <p:cNvPr id="32" name="矩形 31"/>
            <p:cNvSpPr/>
            <p:nvPr/>
          </p:nvSpPr>
          <p:spPr>
            <a:xfrm>
              <a:off x="1599066" y="2645988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33" name="矩形 32"/>
            <p:cNvSpPr/>
            <p:nvPr/>
          </p:nvSpPr>
          <p:spPr>
            <a:xfrm rot="9284648">
              <a:off x="5301733" y="2203528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34" name="矩形 33"/>
            <p:cNvSpPr/>
            <p:nvPr/>
          </p:nvSpPr>
          <p:spPr>
            <a:xfrm rot="5400000">
              <a:off x="6924780" y="2146811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  <p:sp>
          <p:nvSpPr>
            <p:cNvPr id="35" name="矩形 34"/>
            <p:cNvSpPr/>
            <p:nvPr/>
          </p:nvSpPr>
          <p:spPr>
            <a:xfrm rot="10800000">
              <a:off x="8222543" y="2163968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┐</a:t>
              </a:r>
              <a:endParaRPr lang="zh-CN" altLang="en-US" sz="2800" dirty="0"/>
            </a:p>
          </p:txBody>
        </p:sp>
      </p:grpSp>
      <p:sp>
        <p:nvSpPr>
          <p:cNvPr id="37" name="矩形 36"/>
          <p:cNvSpPr/>
          <p:nvPr/>
        </p:nvSpPr>
        <p:spPr>
          <a:xfrm>
            <a:off x="1347906" y="3460152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如图所示。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291771" y="1461572"/>
            <a:ext cx="3331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数一数，填一填。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286442" y="2282726"/>
            <a:ext cx="2072089" cy="1387565"/>
            <a:chOff x="2306728" y="4678384"/>
            <a:chExt cx="1028700" cy="593725"/>
          </a:xfrm>
        </p:grpSpPr>
        <p:sp>
          <p:nvSpPr>
            <p:cNvPr id="7" name="矩形 1208"/>
            <p:cNvSpPr>
              <a:spLocks noChangeArrowheads="1"/>
            </p:cNvSpPr>
            <p:nvPr/>
          </p:nvSpPr>
          <p:spPr bwMode="auto">
            <a:xfrm>
              <a:off x="2306728" y="4687909"/>
              <a:ext cx="1028700" cy="584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直线 1209"/>
            <p:cNvSpPr>
              <a:spLocks noChangeShapeType="1"/>
            </p:cNvSpPr>
            <p:nvPr/>
          </p:nvSpPr>
          <p:spPr bwMode="auto">
            <a:xfrm flipV="1">
              <a:off x="2306728" y="4687909"/>
              <a:ext cx="1028700" cy="584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直线 1210"/>
            <p:cNvSpPr>
              <a:spLocks noChangeShapeType="1"/>
            </p:cNvSpPr>
            <p:nvPr/>
          </p:nvSpPr>
          <p:spPr bwMode="auto">
            <a:xfrm>
              <a:off x="2306728" y="4678384"/>
              <a:ext cx="1028700" cy="584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448525" y="4067607"/>
            <a:ext cx="931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图中有（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）个锐角；（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）个钝角；（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）个直角。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325094" y="5010403"/>
            <a:ext cx="9435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动手试一试：把一个长方形剪去一个角后，还剩几个角？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57451" y="4089867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685761" y="40646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375175" y="40646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291771" y="1600696"/>
            <a:ext cx="5416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7.3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个或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个或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 如图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864303" y="2446554"/>
            <a:ext cx="8505459" cy="1536691"/>
            <a:chOff x="606537" y="4339063"/>
            <a:chExt cx="2000134" cy="401634"/>
          </a:xfrm>
        </p:grpSpPr>
        <p:grpSp>
          <p:nvGrpSpPr>
            <p:cNvPr id="7" name="组合 1246"/>
            <p:cNvGrpSpPr/>
            <p:nvPr/>
          </p:nvGrpSpPr>
          <p:grpSpPr bwMode="auto">
            <a:xfrm>
              <a:off x="606537" y="4402563"/>
              <a:ext cx="457200" cy="296862"/>
              <a:chOff x="4325" y="9529"/>
              <a:chExt cx="720" cy="468"/>
            </a:xfrm>
          </p:grpSpPr>
          <p:sp>
            <p:nvSpPr>
              <p:cNvPr id="12" name="矩形 1247"/>
              <p:cNvSpPr>
                <a:spLocks noChangeArrowheads="1"/>
              </p:cNvSpPr>
              <p:nvPr/>
            </p:nvSpPr>
            <p:spPr bwMode="auto">
              <a:xfrm>
                <a:off x="4325" y="9529"/>
                <a:ext cx="720" cy="4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直线 1248"/>
              <p:cNvSpPr>
                <a:spLocks noChangeShapeType="1"/>
              </p:cNvSpPr>
              <p:nvPr/>
            </p:nvSpPr>
            <p:spPr bwMode="auto">
              <a:xfrm>
                <a:off x="4330" y="9534"/>
                <a:ext cx="715" cy="4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8" name="矩形 1249"/>
            <p:cNvSpPr>
              <a:spLocks noChangeArrowheads="1"/>
            </p:cNvSpPr>
            <p:nvPr/>
          </p:nvSpPr>
          <p:spPr bwMode="auto">
            <a:xfrm>
              <a:off x="1320854" y="4405735"/>
              <a:ext cx="457200" cy="2968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直线 1250"/>
            <p:cNvSpPr>
              <a:spLocks noChangeShapeType="1"/>
            </p:cNvSpPr>
            <p:nvPr/>
          </p:nvSpPr>
          <p:spPr bwMode="auto">
            <a:xfrm>
              <a:off x="1457379" y="4370810"/>
              <a:ext cx="349250" cy="3698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矩形 1251"/>
            <p:cNvSpPr>
              <a:spLocks noChangeArrowheads="1"/>
            </p:cNvSpPr>
            <p:nvPr/>
          </p:nvSpPr>
          <p:spPr bwMode="auto">
            <a:xfrm>
              <a:off x="2035171" y="4402563"/>
              <a:ext cx="457200" cy="2968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直线 1252"/>
            <p:cNvSpPr>
              <a:spLocks noChangeShapeType="1"/>
            </p:cNvSpPr>
            <p:nvPr/>
          </p:nvSpPr>
          <p:spPr bwMode="auto">
            <a:xfrm>
              <a:off x="2152646" y="4339063"/>
              <a:ext cx="454025" cy="360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1339776" y="1896733"/>
            <a:ext cx="8570912" cy="2509202"/>
            <a:chOff x="179388" y="1628775"/>
            <a:chExt cx="8570912" cy="2665413"/>
          </a:xfrm>
        </p:grpSpPr>
        <p:grpSp>
          <p:nvGrpSpPr>
            <p:cNvPr id="38" name="Group 30"/>
            <p:cNvGrpSpPr/>
            <p:nvPr/>
          </p:nvGrpSpPr>
          <p:grpSpPr bwMode="auto">
            <a:xfrm rot="16200000">
              <a:off x="7345362" y="2887663"/>
              <a:ext cx="1368425" cy="1441450"/>
              <a:chOff x="0" y="0"/>
              <a:chExt cx="862" cy="908"/>
            </a:xfrm>
          </p:grpSpPr>
          <p:sp>
            <p:nvSpPr>
              <p:cNvPr id="61" name="Line 46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907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" name="Line 47"/>
              <p:cNvSpPr>
                <a:spLocks noChangeShapeType="1"/>
              </p:cNvSpPr>
              <p:nvPr/>
            </p:nvSpPr>
            <p:spPr bwMode="auto">
              <a:xfrm>
                <a:off x="0" y="908"/>
                <a:ext cx="862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179388" y="1628775"/>
              <a:ext cx="8555037" cy="2665413"/>
              <a:chOff x="179388" y="1628775"/>
              <a:chExt cx="8555037" cy="2665413"/>
            </a:xfrm>
          </p:grpSpPr>
          <p:pic>
            <p:nvPicPr>
              <p:cNvPr id="40" name="Picture 56" descr="vol1_4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6804025" y="1628775"/>
                <a:ext cx="1906588" cy="2663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1" name="Group 21"/>
              <p:cNvGrpSpPr/>
              <p:nvPr/>
            </p:nvGrpSpPr>
            <p:grpSpPr bwMode="auto">
              <a:xfrm>
                <a:off x="179388" y="2852738"/>
                <a:ext cx="1368425" cy="1441450"/>
                <a:chOff x="0" y="0"/>
                <a:chExt cx="862" cy="908"/>
              </a:xfrm>
            </p:grpSpPr>
            <p:sp>
              <p:nvSpPr>
                <p:cNvPr id="59" name="Line 33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07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0" name="Line 34"/>
                <p:cNvSpPr>
                  <a:spLocks noChangeShapeType="1"/>
                </p:cNvSpPr>
                <p:nvPr/>
              </p:nvSpPr>
              <p:spPr bwMode="auto">
                <a:xfrm>
                  <a:off x="0" y="908"/>
                  <a:ext cx="862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2" name="Group 24"/>
              <p:cNvGrpSpPr/>
              <p:nvPr/>
            </p:nvGrpSpPr>
            <p:grpSpPr bwMode="auto">
              <a:xfrm rot="5400000">
                <a:off x="4679950" y="1592263"/>
                <a:ext cx="1368425" cy="1441450"/>
                <a:chOff x="0" y="0"/>
                <a:chExt cx="862" cy="908"/>
              </a:xfrm>
            </p:grpSpPr>
            <p:sp>
              <p:nvSpPr>
                <p:cNvPr id="57" name="Line 4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07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8" name="Line 41"/>
                <p:cNvSpPr>
                  <a:spLocks noChangeShapeType="1"/>
                </p:cNvSpPr>
                <p:nvPr/>
              </p:nvSpPr>
              <p:spPr bwMode="auto">
                <a:xfrm>
                  <a:off x="0" y="908"/>
                  <a:ext cx="862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3" name="Group 27"/>
              <p:cNvGrpSpPr/>
              <p:nvPr/>
            </p:nvGrpSpPr>
            <p:grpSpPr bwMode="auto">
              <a:xfrm rot="10800000">
                <a:off x="2916238" y="1628775"/>
                <a:ext cx="1368425" cy="1441450"/>
                <a:chOff x="0" y="0"/>
                <a:chExt cx="862" cy="908"/>
              </a:xfrm>
            </p:grpSpPr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07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auto">
                <a:xfrm>
                  <a:off x="0" y="908"/>
                  <a:ext cx="862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4" name="组合 43"/>
              <p:cNvGrpSpPr/>
              <p:nvPr/>
            </p:nvGrpSpPr>
            <p:grpSpPr>
              <a:xfrm>
                <a:off x="179388" y="1628775"/>
                <a:ext cx="8555037" cy="2663825"/>
                <a:chOff x="179388" y="1628775"/>
                <a:chExt cx="8555037" cy="2663825"/>
              </a:xfrm>
            </p:grpSpPr>
            <p:pic>
              <p:nvPicPr>
                <p:cNvPr id="45" name="Picture 54" descr="vol1_4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2339975" y="1628775"/>
                  <a:ext cx="1906588" cy="26638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55" descr="vol1_4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4643438" y="1628775"/>
                  <a:ext cx="1906587" cy="26638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51" descr="vol1_4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179388" y="1628775"/>
                  <a:ext cx="1906587" cy="26638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49" name="Group 17"/>
                <p:cNvGrpSpPr/>
                <p:nvPr/>
              </p:nvGrpSpPr>
              <p:grpSpPr bwMode="auto">
                <a:xfrm rot="16200000">
                  <a:off x="6943725" y="2497138"/>
                  <a:ext cx="1219200" cy="2362200"/>
                  <a:chOff x="0" y="0"/>
                  <a:chExt cx="768" cy="1488"/>
                </a:xfrm>
              </p:grpSpPr>
              <p:sp>
                <p:nvSpPr>
                  <p:cNvPr id="53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768" cy="1488"/>
                  </a:xfrm>
                  <a:prstGeom prst="rtTriangle">
                    <a:avLst/>
                  </a:prstGeom>
                  <a:solidFill>
                    <a:srgbClr val="8BD0FF">
                      <a:alpha val="50195"/>
                    </a:srgbClr>
                  </a:solidFill>
                  <a:ln w="12700">
                    <a:solidFill>
                      <a:srgbClr val="0066FF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54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144" y="1056"/>
                    <a:ext cx="276" cy="276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</p:grpSp>
      </p:grpSp>
      <p:sp>
        <p:nvSpPr>
          <p:cNvPr id="63" name="AutoShape 27"/>
          <p:cNvSpPr>
            <a:spLocks noChangeArrowheads="1"/>
          </p:cNvSpPr>
          <p:nvPr/>
        </p:nvSpPr>
        <p:spPr bwMode="auto">
          <a:xfrm>
            <a:off x="259960" y="3449511"/>
            <a:ext cx="860741" cy="442674"/>
          </a:xfrm>
          <a:prstGeom prst="wedgeRoundRectCallout">
            <a:avLst>
              <a:gd name="adj1" fmla="val 71240"/>
              <a:gd name="adj2" fmla="val 45877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660066"/>
                </a:solidFill>
                <a:latin typeface="Times New Roman" panose="02020603050405020304" pitchFamily="18" charset="0"/>
                <a:ea typeface="金桥简老宋" pitchFamily="2" charset="-122"/>
              </a:rPr>
              <a:t>直角</a:t>
            </a:r>
          </a:p>
        </p:txBody>
      </p:sp>
      <p:sp>
        <p:nvSpPr>
          <p:cNvPr id="64" name="AutoShape 27"/>
          <p:cNvSpPr>
            <a:spLocks noChangeArrowheads="1"/>
          </p:cNvSpPr>
          <p:nvPr/>
        </p:nvSpPr>
        <p:spPr bwMode="auto">
          <a:xfrm>
            <a:off x="4285003" y="1328113"/>
            <a:ext cx="860741" cy="442674"/>
          </a:xfrm>
          <a:prstGeom prst="wedgeRoundRectCallout">
            <a:avLst>
              <a:gd name="adj1" fmla="val 72736"/>
              <a:gd name="adj2" fmla="val 60424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660066"/>
                </a:solidFill>
                <a:latin typeface="Times New Roman" panose="02020603050405020304" pitchFamily="18" charset="0"/>
                <a:ea typeface="金桥简老宋" pitchFamily="2" charset="-122"/>
              </a:rPr>
              <a:t>直角</a:t>
            </a:r>
          </a:p>
        </p:txBody>
      </p:sp>
      <p:sp>
        <p:nvSpPr>
          <p:cNvPr id="65" name="AutoShape 27"/>
          <p:cNvSpPr>
            <a:spLocks noChangeArrowheads="1"/>
          </p:cNvSpPr>
          <p:nvPr/>
        </p:nvSpPr>
        <p:spPr bwMode="auto">
          <a:xfrm>
            <a:off x="5445051" y="1259616"/>
            <a:ext cx="860741" cy="442674"/>
          </a:xfrm>
          <a:prstGeom prst="wedgeRoundRectCallout">
            <a:avLst>
              <a:gd name="adj1" fmla="val -11054"/>
              <a:gd name="adj2" fmla="val 98245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660066"/>
                </a:solidFill>
                <a:latin typeface="Times New Roman" panose="02020603050405020304" pitchFamily="18" charset="0"/>
                <a:ea typeface="金桥简老宋" pitchFamily="2" charset="-122"/>
              </a:rPr>
              <a:t>直角</a:t>
            </a:r>
          </a:p>
        </p:txBody>
      </p:sp>
      <p:sp>
        <p:nvSpPr>
          <p:cNvPr id="66" name="AutoShape 27"/>
          <p:cNvSpPr>
            <a:spLocks noChangeArrowheads="1"/>
          </p:cNvSpPr>
          <p:nvPr/>
        </p:nvSpPr>
        <p:spPr bwMode="auto">
          <a:xfrm>
            <a:off x="9984064" y="2598831"/>
            <a:ext cx="1089779" cy="783193"/>
          </a:xfrm>
          <a:prstGeom prst="wedgeRoundRectCallout">
            <a:avLst>
              <a:gd name="adj1" fmla="val -72400"/>
              <a:gd name="adj2" fmla="val 34239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 smtClean="0">
                <a:solidFill>
                  <a:srgbClr val="660066"/>
                </a:solidFill>
                <a:latin typeface="Times New Roman" panose="02020603050405020304" pitchFamily="18" charset="0"/>
                <a:ea typeface="金桥简老宋" pitchFamily="2" charset="-122"/>
              </a:rPr>
              <a:t>直角三角尺</a:t>
            </a:r>
            <a:endParaRPr lang="zh-CN" altLang="en-US" dirty="0">
              <a:solidFill>
                <a:srgbClr val="660066"/>
              </a:solidFill>
              <a:latin typeface="Times New Roman" panose="02020603050405020304" pitchFamily="18" charset="0"/>
              <a:ea typeface="金桥简老宋" pitchFamily="2" charset="-122"/>
            </a:endParaRPr>
          </a:p>
        </p:txBody>
      </p:sp>
      <p:sp>
        <p:nvSpPr>
          <p:cNvPr id="93" name="AutoShape 27"/>
          <p:cNvSpPr>
            <a:spLocks noChangeArrowheads="1"/>
          </p:cNvSpPr>
          <p:nvPr/>
        </p:nvSpPr>
        <p:spPr bwMode="auto">
          <a:xfrm>
            <a:off x="10129763" y="3620584"/>
            <a:ext cx="860741" cy="442674"/>
          </a:xfrm>
          <a:prstGeom prst="wedgeRoundRectCallout">
            <a:avLst>
              <a:gd name="adj1" fmla="val -78386"/>
              <a:gd name="adj2" fmla="val 5147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660066"/>
                </a:solidFill>
                <a:latin typeface="Times New Roman" panose="02020603050405020304" pitchFamily="18" charset="0"/>
                <a:ea typeface="金桥简老宋" pitchFamily="2" charset="-122"/>
              </a:rPr>
              <a:t>直角</a:t>
            </a:r>
          </a:p>
        </p:txBody>
      </p:sp>
      <p:grpSp>
        <p:nvGrpSpPr>
          <p:cNvPr id="95" name="Group 3"/>
          <p:cNvGrpSpPr/>
          <p:nvPr/>
        </p:nvGrpSpPr>
        <p:grpSpPr bwMode="auto">
          <a:xfrm>
            <a:off x="7252088" y="3976266"/>
            <a:ext cx="1549158" cy="1546583"/>
            <a:chOff x="0" y="0"/>
            <a:chExt cx="317" cy="409"/>
          </a:xfrm>
        </p:grpSpPr>
        <p:sp>
          <p:nvSpPr>
            <p:cNvPr id="103" name="AutoShape 4"/>
            <p:cNvSpPr>
              <a:spLocks noChangeArrowheads="1"/>
            </p:cNvSpPr>
            <p:nvPr/>
          </p:nvSpPr>
          <p:spPr bwMode="auto">
            <a:xfrm>
              <a:off x="0" y="363"/>
              <a:ext cx="317" cy="45"/>
            </a:xfrm>
            <a:prstGeom prst="rightArrow">
              <a:avLst>
                <a:gd name="adj1" fmla="val 50000"/>
                <a:gd name="adj2" fmla="val 176111"/>
              </a:avLst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4" name="AutoShape 5"/>
            <p:cNvSpPr>
              <a:spLocks noChangeArrowheads="1"/>
            </p:cNvSpPr>
            <p:nvPr/>
          </p:nvSpPr>
          <p:spPr bwMode="auto">
            <a:xfrm rot="1860000">
              <a:off x="91" y="0"/>
              <a:ext cx="46" cy="409"/>
            </a:xfrm>
            <a:prstGeom prst="upArrow">
              <a:avLst>
                <a:gd name="adj1" fmla="val 50000"/>
                <a:gd name="adj2" fmla="val 222283"/>
              </a:avLst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96" name="Group 6"/>
          <p:cNvGrpSpPr/>
          <p:nvPr/>
        </p:nvGrpSpPr>
        <p:grpSpPr bwMode="auto">
          <a:xfrm>
            <a:off x="2253803" y="4291980"/>
            <a:ext cx="1690414" cy="1325444"/>
            <a:chOff x="0" y="0"/>
            <a:chExt cx="506" cy="478"/>
          </a:xfrm>
        </p:grpSpPr>
        <p:sp>
          <p:nvSpPr>
            <p:cNvPr id="101" name="AutoShape 7"/>
            <p:cNvSpPr>
              <a:spLocks noChangeArrowheads="1"/>
            </p:cNvSpPr>
            <p:nvPr/>
          </p:nvSpPr>
          <p:spPr bwMode="auto">
            <a:xfrm>
              <a:off x="136" y="409"/>
              <a:ext cx="370" cy="53"/>
            </a:xfrm>
            <a:prstGeom prst="rightArrow">
              <a:avLst>
                <a:gd name="adj1" fmla="val 50000"/>
                <a:gd name="adj2" fmla="val 174528"/>
              </a:avLst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2" name="AutoShape 8"/>
            <p:cNvSpPr>
              <a:spLocks noChangeArrowheads="1"/>
            </p:cNvSpPr>
            <p:nvPr/>
          </p:nvSpPr>
          <p:spPr bwMode="auto">
            <a:xfrm rot="-1860000">
              <a:off x="0" y="0"/>
              <a:ext cx="54" cy="478"/>
            </a:xfrm>
            <a:prstGeom prst="upArrow">
              <a:avLst>
                <a:gd name="adj1" fmla="val 50000"/>
                <a:gd name="adj2" fmla="val 221296"/>
              </a:avLst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97" name="Group 10"/>
          <p:cNvGrpSpPr/>
          <p:nvPr/>
        </p:nvGrpSpPr>
        <p:grpSpPr bwMode="auto">
          <a:xfrm>
            <a:off x="4999756" y="4291980"/>
            <a:ext cx="1137808" cy="1267030"/>
            <a:chOff x="0" y="0"/>
            <a:chExt cx="733" cy="911"/>
          </a:xfrm>
        </p:grpSpPr>
        <p:sp>
          <p:nvSpPr>
            <p:cNvPr id="99" name="AutoShape 11"/>
            <p:cNvSpPr>
              <a:spLocks noChangeArrowheads="1"/>
            </p:cNvSpPr>
            <p:nvPr/>
          </p:nvSpPr>
          <p:spPr bwMode="auto">
            <a:xfrm>
              <a:off x="45" y="816"/>
              <a:ext cx="688" cy="95"/>
            </a:xfrm>
            <a:prstGeom prst="rightArrow">
              <a:avLst>
                <a:gd name="adj1" fmla="val 50000"/>
                <a:gd name="adj2" fmla="val 181053"/>
              </a:avLst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0" name="AutoShape 12"/>
            <p:cNvSpPr>
              <a:spLocks noChangeArrowheads="1"/>
            </p:cNvSpPr>
            <p:nvPr/>
          </p:nvSpPr>
          <p:spPr bwMode="auto">
            <a:xfrm>
              <a:off x="0" y="0"/>
              <a:ext cx="159" cy="835"/>
            </a:xfrm>
            <a:prstGeom prst="upArrow">
              <a:avLst>
                <a:gd name="adj1" fmla="val 50000"/>
                <a:gd name="adj2" fmla="val 131289"/>
              </a:avLst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98" name="Text Box 13"/>
          <p:cNvSpPr txBox="1">
            <a:spLocks noChangeArrowheads="1"/>
          </p:cNvSpPr>
          <p:nvPr/>
        </p:nvSpPr>
        <p:spPr bwMode="auto">
          <a:xfrm>
            <a:off x="2374027" y="5770904"/>
            <a:ext cx="67585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/>
              <a:t>   </a:t>
            </a:r>
            <a:r>
              <a:rPr lang="zh-CN" altLang="en-US" sz="3200" dirty="0">
                <a:solidFill>
                  <a:schemeClr val="accent2"/>
                </a:solidFill>
              </a:rPr>
              <a:t>  </a:t>
            </a:r>
            <a:r>
              <a:rPr lang="zh-CN" altLang="en-US" sz="3600" b="1" dirty="0">
                <a:solidFill>
                  <a:srgbClr val="0000CC"/>
                </a:solidFill>
              </a:rPr>
              <a:t>钝角 </a:t>
            </a:r>
            <a:r>
              <a:rPr lang="zh-CN" altLang="en-US" sz="3600" b="1" dirty="0" smtClean="0">
                <a:solidFill>
                  <a:srgbClr val="0000CC"/>
                </a:solidFill>
              </a:rPr>
              <a:t>         </a:t>
            </a:r>
            <a:r>
              <a:rPr lang="zh-CN" altLang="en-US" sz="3600" b="1" dirty="0" smtClean="0">
                <a:solidFill>
                  <a:srgbClr val="0000CC"/>
                </a:solidFill>
                <a:sym typeface="Arial" panose="020B0604020202020204" pitchFamily="34" charset="0"/>
              </a:rPr>
              <a:t>直角            锐角</a:t>
            </a:r>
            <a:endParaRPr lang="zh-CN" altLang="en-US" sz="3600" b="1" dirty="0">
              <a:solidFill>
                <a:srgbClr val="0000CC"/>
              </a:solidFill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081388" y="4814694"/>
            <a:ext cx="2957215" cy="1795831"/>
            <a:chOff x="4081388" y="4814694"/>
            <a:chExt cx="2957215" cy="1795831"/>
          </a:xfrm>
        </p:grpSpPr>
        <p:sp>
          <p:nvSpPr>
            <p:cNvPr id="2" name="燕尾形 1"/>
            <p:cNvSpPr/>
            <p:nvPr/>
          </p:nvSpPr>
          <p:spPr>
            <a:xfrm>
              <a:off x="4081388" y="4814694"/>
              <a:ext cx="567885" cy="531608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5" name="燕尾形 104"/>
            <p:cNvSpPr/>
            <p:nvPr/>
          </p:nvSpPr>
          <p:spPr>
            <a:xfrm>
              <a:off x="6470718" y="4850411"/>
              <a:ext cx="567885" cy="531608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563750" y="5779528"/>
              <a:ext cx="39626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800" b="1" dirty="0">
                  <a:solidFill>
                    <a:srgbClr val="0000CC"/>
                  </a:solidFill>
                  <a:sym typeface="Arial" panose="020B0604020202020204" pitchFamily="34" charset="0"/>
                </a:rPr>
                <a:t>›</a:t>
              </a:r>
              <a:endParaRPr lang="zh-CN" altLang="en-US" dirty="0"/>
            </a:p>
          </p:txBody>
        </p:sp>
        <p:sp>
          <p:nvSpPr>
            <p:cNvPr id="48" name="矩形 47"/>
            <p:cNvSpPr/>
            <p:nvPr/>
          </p:nvSpPr>
          <p:spPr>
            <a:xfrm>
              <a:off x="4289765" y="5678570"/>
              <a:ext cx="39626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800" b="1" dirty="0">
                  <a:solidFill>
                    <a:srgbClr val="0000CC"/>
                  </a:solidFill>
                  <a:sym typeface="Arial" panose="020B0604020202020204" pitchFamily="34" charset="0"/>
                </a:rPr>
                <a:t>›</a:t>
              </a:r>
              <a:endParaRPr lang="zh-CN" alt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476297" y="1622738"/>
            <a:ext cx="8139449" cy="2434107"/>
          </a:xfrm>
          <a:prstGeom prst="roundRect">
            <a:avLst>
              <a:gd name="adj" fmla="val 614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zh-CN" sz="2400" dirty="0"/>
              <a:t>认识直角：与三角尺上最大的角一样的角，是直角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zh-CN" sz="2400" dirty="0"/>
              <a:t>认识钝角和锐角：用三角尺上的直角去比一比，比直角小的是锐角，比直角大的是钝角。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615746" y="4398221"/>
            <a:ext cx="1998342" cy="212823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6" y="1380634"/>
            <a:ext cx="10418880" cy="500564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348" y="365244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使学生在认识直角、锐角和钝角的过程中，展开合理想象，进一步发展学生的空间观念。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5348" y="230039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初步认识直角、锐角和钝角，会借助三角尺上的直角辨认直角、锐角和钝角，培养初步的比较、分析和推理能力，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28115" y="1359749"/>
            <a:ext cx="10100842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认识直角：与三角尺上最大的角一样的角，是直角。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27969" y="2022303"/>
            <a:ext cx="105011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【例】将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一张不规则的纸片，对折一次，再交换方向对折一次，得到了一个怎样的角？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27969" y="3407298"/>
            <a:ext cx="10432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【讲解】将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一张不规则的纸片，对折一次，再交换方向对折一次，得到了一个直角。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27969" y="4607627"/>
            <a:ext cx="105283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【方法小结】直角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都是同样大小的，同三角尺上最大的角一样的角都是直角，直角用“┐”符号表示。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09067" y="1428662"/>
            <a:ext cx="880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【小练习】用三角尺画出两个直角，并标上直角符号。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251167" y="4190662"/>
            <a:ext cx="99492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：认识钝角和锐角：用三角尺上的直角去比一比，比直角小的是锐角，比直角大的是钝角。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170297" y="5767029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【例】下面的角分别是什么角？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1518338" y="2112362"/>
            <a:ext cx="5095990" cy="2123910"/>
            <a:chOff x="1348521" y="2478408"/>
            <a:chExt cx="5095990" cy="2123910"/>
          </a:xfrm>
        </p:grpSpPr>
        <p:grpSp>
          <p:nvGrpSpPr>
            <p:cNvPr id="23" name="组合 22"/>
            <p:cNvGrpSpPr/>
            <p:nvPr/>
          </p:nvGrpSpPr>
          <p:grpSpPr>
            <a:xfrm>
              <a:off x="5109619" y="2625025"/>
              <a:ext cx="1334892" cy="1279835"/>
              <a:chOff x="5162628" y="2773229"/>
              <a:chExt cx="1334892" cy="1279835"/>
            </a:xfrm>
          </p:grpSpPr>
          <p:sp>
            <p:nvSpPr>
              <p:cNvPr id="17" name="直线 2246"/>
              <p:cNvSpPr>
                <a:spLocks noChangeShapeType="1"/>
              </p:cNvSpPr>
              <p:nvPr/>
            </p:nvSpPr>
            <p:spPr bwMode="auto">
              <a:xfrm>
                <a:off x="5242141" y="2773229"/>
                <a:ext cx="0" cy="11990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直线 2247"/>
              <p:cNvSpPr>
                <a:spLocks noChangeShapeType="1"/>
              </p:cNvSpPr>
              <p:nvPr/>
            </p:nvSpPr>
            <p:spPr bwMode="auto">
              <a:xfrm>
                <a:off x="5242141" y="3975480"/>
                <a:ext cx="12553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5162628" y="3529844"/>
                <a:ext cx="5437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zh-CN" sz="28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┐</a:t>
                </a:r>
                <a:endParaRPr lang="zh-CN" altLang="en-US" sz="2800" dirty="0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2836429" y="2532051"/>
              <a:ext cx="1275721" cy="1384992"/>
              <a:chOff x="1882840" y="2580869"/>
              <a:chExt cx="1275721" cy="1384992"/>
            </a:xfrm>
          </p:grpSpPr>
          <p:sp>
            <p:nvSpPr>
              <p:cNvPr id="19" name="直线 2248"/>
              <p:cNvSpPr>
                <a:spLocks noChangeShapeType="1"/>
              </p:cNvSpPr>
              <p:nvPr/>
            </p:nvSpPr>
            <p:spPr bwMode="auto">
              <a:xfrm rot="17434277">
                <a:off x="2426257" y="3165964"/>
                <a:ext cx="0" cy="10868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直线 2249"/>
              <p:cNvSpPr>
                <a:spLocks noChangeShapeType="1"/>
              </p:cNvSpPr>
              <p:nvPr/>
            </p:nvSpPr>
            <p:spPr bwMode="auto">
              <a:xfrm rot="17434277">
                <a:off x="2466065" y="3273365"/>
                <a:ext cx="13849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矩形 23"/>
              <p:cNvSpPr/>
              <p:nvPr/>
            </p:nvSpPr>
            <p:spPr>
              <a:xfrm rot="17212649">
                <a:off x="2556494" y="3391404"/>
                <a:ext cx="5437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zh-CN" sz="28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┐</a:t>
                </a:r>
                <a:endParaRPr lang="zh-CN" altLang="en-US" sz="2800" dirty="0"/>
              </a:p>
            </p:txBody>
          </p:sp>
        </p:grpSp>
        <p:sp>
          <p:nvSpPr>
            <p:cNvPr id="28" name="矩形 27"/>
            <p:cNvSpPr/>
            <p:nvPr/>
          </p:nvSpPr>
          <p:spPr>
            <a:xfrm>
              <a:off x="1348521" y="2478408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dirty="0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3452679" y="4079098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5385517" y="4025795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307421" y="832644"/>
            <a:ext cx="4002387" cy="2205537"/>
            <a:chOff x="2333872" y="2895392"/>
            <a:chExt cx="1958903" cy="1065213"/>
          </a:xfrm>
        </p:grpSpPr>
        <p:grpSp>
          <p:nvGrpSpPr>
            <p:cNvPr id="5" name="组合 1195"/>
            <p:cNvGrpSpPr/>
            <p:nvPr/>
          </p:nvGrpSpPr>
          <p:grpSpPr bwMode="auto">
            <a:xfrm rot="15729348">
              <a:off x="2341809" y="3380273"/>
              <a:ext cx="468313" cy="484187"/>
              <a:chOff x="3097" y="3016"/>
              <a:chExt cx="1080" cy="936"/>
            </a:xfrm>
          </p:grpSpPr>
          <p:grpSp>
            <p:nvGrpSpPr>
              <p:cNvPr id="10" name="组合 1196"/>
              <p:cNvGrpSpPr/>
              <p:nvPr/>
            </p:nvGrpSpPr>
            <p:grpSpPr bwMode="auto">
              <a:xfrm rot="7043870">
                <a:off x="3169" y="2944"/>
                <a:ext cx="936" cy="1080"/>
                <a:chOff x="5040" y="10332"/>
                <a:chExt cx="1080" cy="468"/>
              </a:xfrm>
            </p:grpSpPr>
            <p:sp>
              <p:nvSpPr>
                <p:cNvPr id="12" name="直线 1197"/>
                <p:cNvSpPr>
                  <a:spLocks noChangeShapeType="1"/>
                </p:cNvSpPr>
                <p:nvPr/>
              </p:nvSpPr>
              <p:spPr bwMode="auto">
                <a:xfrm flipV="1">
                  <a:off x="5040" y="10644"/>
                  <a:ext cx="1080" cy="15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" name="直线 1198"/>
                <p:cNvSpPr>
                  <a:spLocks noChangeShapeType="1"/>
                </p:cNvSpPr>
                <p:nvPr/>
              </p:nvSpPr>
              <p:spPr bwMode="auto">
                <a:xfrm>
                  <a:off x="5220" y="10332"/>
                  <a:ext cx="900" cy="3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11" name="任意多边形 1199"/>
              <p:cNvSpPr/>
              <p:nvPr/>
            </p:nvSpPr>
            <p:spPr bwMode="auto">
              <a:xfrm>
                <a:off x="3285" y="3600"/>
                <a:ext cx="165" cy="120"/>
              </a:xfrm>
              <a:custGeom>
                <a:avLst/>
                <a:gdLst>
                  <a:gd name="T0" fmla="*/ 0 w 165"/>
                  <a:gd name="T1" fmla="*/ 0 h 120"/>
                  <a:gd name="T2" fmla="*/ 120 w 165"/>
                  <a:gd name="T3" fmla="*/ 30 h 120"/>
                  <a:gd name="T4" fmla="*/ 150 w 165"/>
                  <a:gd name="T5" fmla="*/ 75 h 120"/>
                  <a:gd name="T6" fmla="*/ 165 w 165"/>
                  <a:gd name="T7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5" h="120">
                    <a:moveTo>
                      <a:pt x="0" y="0"/>
                    </a:moveTo>
                    <a:cubicBezTo>
                      <a:pt x="4" y="1"/>
                      <a:pt x="105" y="18"/>
                      <a:pt x="120" y="30"/>
                    </a:cubicBezTo>
                    <a:cubicBezTo>
                      <a:pt x="134" y="41"/>
                      <a:pt x="142" y="59"/>
                      <a:pt x="150" y="75"/>
                    </a:cubicBezTo>
                    <a:cubicBezTo>
                      <a:pt x="157" y="89"/>
                      <a:pt x="165" y="120"/>
                      <a:pt x="165" y="120"/>
                    </a:cubicBez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6" name="组合 1200"/>
            <p:cNvGrpSpPr/>
            <p:nvPr/>
          </p:nvGrpSpPr>
          <p:grpSpPr bwMode="auto">
            <a:xfrm rot="13772883">
              <a:off x="3522837" y="3190667"/>
              <a:ext cx="1065213" cy="474663"/>
              <a:chOff x="7200" y="9399"/>
              <a:chExt cx="1678" cy="747"/>
            </a:xfrm>
          </p:grpSpPr>
          <p:sp>
            <p:nvSpPr>
              <p:cNvPr id="7" name="直线 1201"/>
              <p:cNvSpPr>
                <a:spLocks noChangeShapeType="1"/>
              </p:cNvSpPr>
              <p:nvPr/>
            </p:nvSpPr>
            <p:spPr bwMode="auto">
              <a:xfrm rot="3292247" flipV="1">
                <a:off x="7312" y="9485"/>
                <a:ext cx="549" cy="77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直线 1202"/>
              <p:cNvSpPr>
                <a:spLocks noChangeShapeType="1"/>
              </p:cNvSpPr>
              <p:nvPr/>
            </p:nvSpPr>
            <p:spPr bwMode="auto">
              <a:xfrm rot="24892247">
                <a:off x="8280" y="9024"/>
                <a:ext cx="224" cy="97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任意多边形 1203"/>
              <p:cNvSpPr/>
              <p:nvPr/>
            </p:nvSpPr>
            <p:spPr bwMode="auto">
              <a:xfrm rot="17848378">
                <a:off x="7885" y="9706"/>
                <a:ext cx="277" cy="205"/>
              </a:xfrm>
              <a:custGeom>
                <a:avLst/>
                <a:gdLst>
                  <a:gd name="T0" fmla="*/ 0 w 165"/>
                  <a:gd name="T1" fmla="*/ 0 h 120"/>
                  <a:gd name="T2" fmla="*/ 120 w 165"/>
                  <a:gd name="T3" fmla="*/ 30 h 120"/>
                  <a:gd name="T4" fmla="*/ 150 w 165"/>
                  <a:gd name="T5" fmla="*/ 75 h 120"/>
                  <a:gd name="T6" fmla="*/ 165 w 165"/>
                  <a:gd name="T7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5" h="120">
                    <a:moveTo>
                      <a:pt x="0" y="0"/>
                    </a:moveTo>
                    <a:cubicBezTo>
                      <a:pt x="4" y="1"/>
                      <a:pt x="105" y="18"/>
                      <a:pt x="120" y="30"/>
                    </a:cubicBezTo>
                    <a:cubicBezTo>
                      <a:pt x="134" y="41"/>
                      <a:pt x="142" y="59"/>
                      <a:pt x="150" y="75"/>
                    </a:cubicBezTo>
                    <a:cubicBezTo>
                      <a:pt x="157" y="89"/>
                      <a:pt x="165" y="120"/>
                      <a:pt x="165" y="120"/>
                    </a:cubicBez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14" name="文本框 13"/>
          <p:cNvSpPr txBox="1"/>
          <p:nvPr/>
        </p:nvSpPr>
        <p:spPr>
          <a:xfrm>
            <a:off x="1146220" y="2906110"/>
            <a:ext cx="10327176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用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三角尺上的直角去比一比，发现第一个角比直角小，是锐角；第二个角比直角大，是钝角。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146220" y="4124928"/>
            <a:ext cx="102000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【方法小结】判断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角的大小时：有些角能够直接看出它们比直角小或者比直角大，就可以直接进行判断。如果不能通过观察直接作出判断，可以用三角尺上的直角去比一比，比直角小的是锐角，比直角大的是钝角。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670346" y="1620615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587054" y="1664303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30051" y="1275008"/>
            <a:ext cx="4134465" cy="1308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分别画一个锐角和钝角。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154003" y="3726431"/>
            <a:ext cx="4688997" cy="1966862"/>
            <a:chOff x="1325694" y="2830395"/>
            <a:chExt cx="4688997" cy="1966862"/>
          </a:xfrm>
        </p:grpSpPr>
        <p:sp>
          <p:nvSpPr>
            <p:cNvPr id="5" name="直线 1241"/>
            <p:cNvSpPr>
              <a:spLocks noChangeShapeType="1"/>
            </p:cNvSpPr>
            <p:nvPr/>
          </p:nvSpPr>
          <p:spPr bwMode="auto">
            <a:xfrm rot="11072980">
              <a:off x="4959497" y="3236751"/>
              <a:ext cx="1055194" cy="2893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直线 1242"/>
            <p:cNvSpPr>
              <a:spLocks noChangeShapeType="1"/>
            </p:cNvSpPr>
            <p:nvPr/>
          </p:nvSpPr>
          <p:spPr bwMode="auto">
            <a:xfrm rot="11072980" flipV="1">
              <a:off x="4106060" y="3150656"/>
              <a:ext cx="836920" cy="801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直线 1244"/>
            <p:cNvSpPr>
              <a:spLocks noChangeShapeType="1"/>
            </p:cNvSpPr>
            <p:nvPr/>
          </p:nvSpPr>
          <p:spPr bwMode="auto">
            <a:xfrm rot="2066883">
              <a:off x="1920508" y="3056051"/>
              <a:ext cx="355982" cy="799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直线 1245"/>
            <p:cNvSpPr>
              <a:spLocks noChangeShapeType="1"/>
            </p:cNvSpPr>
            <p:nvPr/>
          </p:nvSpPr>
          <p:spPr bwMode="auto">
            <a:xfrm rot="2066883" flipV="1">
              <a:off x="2318411" y="2905455"/>
              <a:ext cx="355982" cy="11990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任意多边形 1203"/>
            <p:cNvSpPr/>
            <p:nvPr/>
          </p:nvSpPr>
          <p:spPr bwMode="auto">
            <a:xfrm rot="7397724">
              <a:off x="4848665" y="3162260"/>
              <a:ext cx="249571" cy="269449"/>
            </a:xfrm>
            <a:custGeom>
              <a:avLst/>
              <a:gdLst>
                <a:gd name="T0" fmla="*/ 0 w 165"/>
                <a:gd name="T1" fmla="*/ 0 h 120"/>
                <a:gd name="T2" fmla="*/ 120 w 165"/>
                <a:gd name="T3" fmla="*/ 30 h 120"/>
                <a:gd name="T4" fmla="*/ 150 w 165"/>
                <a:gd name="T5" fmla="*/ 75 h 120"/>
                <a:gd name="T6" fmla="*/ 165 w 165"/>
                <a:gd name="T7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120">
                  <a:moveTo>
                    <a:pt x="0" y="0"/>
                  </a:moveTo>
                  <a:cubicBezTo>
                    <a:pt x="4" y="1"/>
                    <a:pt x="105" y="18"/>
                    <a:pt x="120" y="30"/>
                  </a:cubicBezTo>
                  <a:cubicBezTo>
                    <a:pt x="134" y="41"/>
                    <a:pt x="142" y="59"/>
                    <a:pt x="150" y="75"/>
                  </a:cubicBezTo>
                  <a:cubicBezTo>
                    <a:pt x="157" y="89"/>
                    <a:pt x="165" y="120"/>
                    <a:pt x="165" y="120"/>
                  </a:cubicBez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" name="弧形 1"/>
            <p:cNvSpPr/>
            <p:nvPr/>
          </p:nvSpPr>
          <p:spPr>
            <a:xfrm>
              <a:off x="1947315" y="3642461"/>
              <a:ext cx="240588" cy="184901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687332" y="4335592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锐角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792339" y="4335592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钝角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325694" y="2883698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258532" y="2830395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995692" y="2789278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318584" y="1337635"/>
            <a:ext cx="7281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说一说，什么是角？角的大小与什么有关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318584" y="3610086"/>
            <a:ext cx="7640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画一画：画出一个角，并标上角各部分名称。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206082" y="2221256"/>
            <a:ext cx="10093289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角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有一个顶点和两条边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角的大小：与边叉开的程度有关，与所画边的长短无关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1447625" y="4392640"/>
            <a:ext cx="5162181" cy="2093793"/>
            <a:chOff x="1447625" y="4392640"/>
            <a:chExt cx="5162181" cy="2093793"/>
          </a:xfrm>
        </p:grpSpPr>
        <p:grpSp>
          <p:nvGrpSpPr>
            <p:cNvPr id="40" name="组合 39"/>
            <p:cNvGrpSpPr/>
            <p:nvPr/>
          </p:nvGrpSpPr>
          <p:grpSpPr>
            <a:xfrm>
              <a:off x="1447625" y="4392640"/>
              <a:ext cx="5162181" cy="2093793"/>
              <a:chOff x="1447625" y="4392640"/>
              <a:chExt cx="5162181" cy="2093793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2871669" y="4392640"/>
                <a:ext cx="3738137" cy="2093793"/>
                <a:chOff x="1801813" y="1304925"/>
                <a:chExt cx="4021137" cy="2433638"/>
              </a:xfrm>
            </p:grpSpPr>
            <p:cxnSp>
              <p:nvCxnSpPr>
                <p:cNvPr id="33" name="直接连接符 32"/>
                <p:cNvCxnSpPr>
                  <a:cxnSpLocks noChangeShapeType="1"/>
                </p:cNvCxnSpPr>
                <p:nvPr/>
              </p:nvCxnSpPr>
              <p:spPr bwMode="auto">
                <a:xfrm>
                  <a:off x="2881313" y="2782888"/>
                  <a:ext cx="2941637" cy="65246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" name="直接连接符 6"/>
                <p:cNvCxnSpPr>
                  <a:cxnSpLocks noChangeShapeType="1"/>
                </p:cNvCxnSpPr>
                <p:nvPr/>
              </p:nvCxnSpPr>
              <p:spPr bwMode="auto">
                <a:xfrm flipV="1">
                  <a:off x="2878138" y="1304925"/>
                  <a:ext cx="2809875" cy="148907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5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801813" y="2490788"/>
                  <a:ext cx="1076325" cy="5857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3200" b="1" dirty="0"/>
                    <a:t>顶点</a:t>
                  </a:r>
                </a:p>
              </p:txBody>
            </p:sp>
            <p:sp>
              <p:nvSpPr>
                <p:cNvPr id="36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3724275" y="1493838"/>
                  <a:ext cx="538163" cy="5857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3200" b="1"/>
                    <a:t>边</a:t>
                  </a:r>
                </a:p>
              </p:txBody>
            </p:sp>
            <p:sp>
              <p:nvSpPr>
                <p:cNvPr id="37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4283075" y="3152775"/>
                  <a:ext cx="538163" cy="5857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3200" b="1"/>
                    <a:t>边</a:t>
                  </a:r>
                </a:p>
              </p:txBody>
            </p:sp>
          </p:grpSp>
          <p:sp>
            <p:nvSpPr>
              <p:cNvPr id="39" name="矩形 38"/>
              <p:cNvSpPr/>
              <p:nvPr/>
            </p:nvSpPr>
            <p:spPr>
              <a:xfrm>
                <a:off x="1447625" y="4437656"/>
                <a:ext cx="20313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【参考答案】</a:t>
                </a:r>
                <a:endParaRPr lang="zh-CN" altLang="en-US" dirty="0"/>
              </a:p>
            </p:txBody>
          </p:sp>
        </p:grpSp>
        <p:sp>
          <p:nvSpPr>
            <p:cNvPr id="42" name="弧形 41"/>
            <p:cNvSpPr/>
            <p:nvPr/>
          </p:nvSpPr>
          <p:spPr>
            <a:xfrm rot="885836">
              <a:off x="4194838" y="5386778"/>
              <a:ext cx="437866" cy="726640"/>
            </a:xfrm>
            <a:prstGeom prst="arc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844</Words>
  <Application>Microsoft Office PowerPoint</Application>
  <PresentationFormat>宽屏</PresentationFormat>
  <Paragraphs>148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金桥简老宋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2023-01-17T02:50:23Z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CA16541190FC4107B00DF8C67327DFA6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