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8" r:id="rId2"/>
    <p:sldId id="327" r:id="rId3"/>
    <p:sldId id="330" r:id="rId4"/>
    <p:sldId id="328" r:id="rId5"/>
    <p:sldId id="353" r:id="rId6"/>
    <p:sldId id="329" r:id="rId7"/>
    <p:sldId id="349" r:id="rId8"/>
    <p:sldId id="338" r:id="rId9"/>
    <p:sldId id="350" r:id="rId10"/>
    <p:sldId id="351" r:id="rId11"/>
    <p:sldId id="352" r:id="rId12"/>
    <p:sldId id="354" r:id="rId13"/>
    <p:sldId id="355" r:id="rId14"/>
    <p:sldId id="35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0000"/>
    <a:srgbClr val="FF6E15"/>
    <a:srgbClr val="F3F3F3"/>
    <a:srgbClr val="EAEAEA"/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48E9F-1100-4F14-8D9B-660DF669D76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F5B90-B3C7-46A4-A566-CED1BA4D90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2F528F-28EC-4660-8F0F-BBFEBF8049F5}" type="slidenum">
              <a:rPr lang="zh-CN" altLang="en-US"/>
              <a:t>‹#›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06292E-4857-4745-986E-3FFA95E702C5}" type="slidenum">
              <a:rPr lang="zh-CN" altLang="en-US" smtClean="0"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2F528F-28EC-4660-8F0F-BBFEBF8049F5}" type="slidenum">
              <a:rPr lang="zh-CN" altLang="en-US" smtClean="0"/>
              <a:t>6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3EA233-83DF-4E8E-876E-2D22F17BDDA8}" type="slidenum">
              <a:rPr lang="zh-CN" altLang="en-US" smtClean="0"/>
              <a:t>12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1218D6-BD41-4024-8894-3337030AD823}" type="slidenum">
              <a:rPr lang="zh-CN" altLang="en-US" smtClean="0"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0976A9-8448-4BE8-885D-EDC9036D2A76}" type="slidenum">
              <a:rPr lang="zh-CN" altLang="en-US" smtClean="0"/>
              <a:t>14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8211-D7D5-4471-B210-3B005A8E026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0759-0156-44E6-9A5A-3232F6C83D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8211-D7D5-4471-B210-3B005A8E026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0759-0156-44E6-9A5A-3232F6C83D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8211-D7D5-4471-B210-3B005A8E026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0759-0156-44E6-9A5A-3232F6C83D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8211-D7D5-4471-B210-3B005A8E026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0759-0156-44E6-9A5A-3232F6C83D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8211-D7D5-4471-B210-3B005A8E026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0759-0156-44E6-9A5A-3232F6C83D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8211-D7D5-4471-B210-3B005A8E026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0759-0156-44E6-9A5A-3232F6C83D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8211-D7D5-4471-B210-3B005A8E026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0759-0156-44E6-9A5A-3232F6C83D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8211-D7D5-4471-B210-3B005A8E026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0759-0156-44E6-9A5A-3232F6C83D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8211-D7D5-4471-B210-3B005A8E026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0759-0156-44E6-9A5A-3232F6C83D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8211-D7D5-4471-B210-3B005A8E026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0759-0156-44E6-9A5A-3232F6C83D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8211-D7D5-4471-B210-3B005A8E026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0759-0156-44E6-9A5A-3232F6C83D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58211-D7D5-4471-B210-3B005A8E026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30759-0156-44E6-9A5A-3232F6C83D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Unit5PartBReadanddiscuss&#35838;&#25991;&#24405;&#38899;.mp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Unit5PartCListenandmatch&#35838;&#25991;&#24405;&#38899;.mp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378520" y="1196752"/>
            <a:ext cx="835818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陕旅版英语五年级上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en-US" altLang="zh-CN" sz="40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Unit5 Can You Tell Me the Way to the Supermarket?</a:t>
            </a:r>
          </a:p>
          <a:p>
            <a:pPr algn="ctr" eaLnBrk="1" hangingPunct="1"/>
            <a:r>
              <a:rPr lang="zh-CN" altLang="en-US" sz="40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40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40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  <a:r>
              <a:rPr lang="en-US" altLang="zh-CN" sz="40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zh-CN" altLang="en-US" sz="4000" b="1" dirty="0">
              <a:solidFill>
                <a:srgbClr val="FF0066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90573" y="545809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90525"/>
            <a:ext cx="8143875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4286250" y="5072063"/>
            <a:ext cx="1357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ea typeface="宋体" panose="02010600030101010101" pitchFamily="2" charset="-122"/>
              </a:rPr>
              <a:t>bookstore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4214813" y="4357688"/>
            <a:ext cx="1214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0000"/>
                </a:solidFill>
                <a:ea typeface="宋体" panose="02010600030101010101" pitchFamily="2" charset="-122"/>
              </a:rPr>
              <a:t>school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6500813" y="5000625"/>
            <a:ext cx="1643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0000"/>
                </a:solidFill>
                <a:ea typeface="宋体" panose="02010600030101010101" pitchFamily="2" charset="-122"/>
              </a:rPr>
              <a:t>supermarket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74650"/>
            <a:ext cx="7072312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1500188" y="2428875"/>
            <a:ext cx="571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rgbClr val="C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Let’s play(1)—</a:t>
            </a:r>
            <a:r>
              <a:rPr lang="zh-CN" altLang="en-US" sz="4000" b="1" dirty="0">
                <a:solidFill>
                  <a:srgbClr val="C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字图接龙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1500188" y="2428875"/>
            <a:ext cx="571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rgbClr val="C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Let’s play(2)—</a:t>
            </a:r>
            <a:r>
              <a:rPr lang="zh-CN" altLang="en-US" sz="4000" b="1" dirty="0">
                <a:solidFill>
                  <a:srgbClr val="C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小组比赛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1214438" y="2428875"/>
            <a:ext cx="6286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rgbClr val="C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Let’s play(3)—</a:t>
            </a:r>
            <a:r>
              <a:rPr lang="zh-CN" altLang="en-US" sz="4000" b="1" dirty="0">
                <a:solidFill>
                  <a:srgbClr val="C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优秀小警</a:t>
            </a:r>
            <a:r>
              <a:rPr lang="zh-CN" altLang="en-US" sz="40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察 </a:t>
            </a:r>
            <a:endParaRPr lang="zh-CN" altLang="en-US" sz="4000" b="1" dirty="0">
              <a:solidFill>
                <a:srgbClr val="C0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1071563" y="1382713"/>
            <a:ext cx="72866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教学目标：</a:t>
            </a:r>
            <a:endParaRPr lang="en-US" altLang="zh-CN" sz="2800" dirty="0"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1. 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能听懂、理解</a:t>
            </a:r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Part B Read and discuss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部分的小故事</a:t>
            </a:r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I Don’t Know the Way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，并能四人一组完成故事的表演。</a:t>
            </a:r>
          </a:p>
          <a:p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2. 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能在教师的引领下完成</a:t>
            </a:r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Part C Listen and match, Read and complete the map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和 </a:t>
            </a:r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Look and write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这三个部分的检测活动。</a:t>
            </a:r>
          </a:p>
        </p:txBody>
      </p:sp>
      <p:sp>
        <p:nvSpPr>
          <p:cNvPr id="4" name="剪去对角的矩形 3"/>
          <p:cNvSpPr/>
          <p:nvPr/>
        </p:nvSpPr>
        <p:spPr>
          <a:xfrm>
            <a:off x="928688" y="1357313"/>
            <a:ext cx="7429500" cy="3286125"/>
          </a:xfrm>
          <a:prstGeom prst="snip2DiagRect">
            <a:avLst/>
          </a:prstGeom>
          <a:noFill/>
          <a:ln>
            <a:solidFill>
              <a:schemeClr val="accent5">
                <a:lumMod val="9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8"/>
          <p:cNvSpPr txBox="1">
            <a:spLocks noChangeArrowheads="1"/>
          </p:cNvSpPr>
          <p:nvPr/>
        </p:nvSpPr>
        <p:spPr bwMode="auto">
          <a:xfrm>
            <a:off x="714375" y="1987550"/>
            <a:ext cx="7858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rgbClr val="0099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Free talk</a:t>
            </a:r>
            <a:endParaRPr lang="zh-CN" altLang="en-US" sz="4000" b="1" dirty="0">
              <a:solidFill>
                <a:srgbClr val="0099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357188" y="2916238"/>
            <a:ext cx="8715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CN" sz="3600" dirty="0">
                <a:ea typeface="宋体" panose="02010600030101010101" pitchFamily="2" charset="-122"/>
                <a:cs typeface="Arial" panose="020B0604020202020204" pitchFamily="34" charset="0"/>
              </a:rPr>
              <a:t>Where is…?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28688" y="5000625"/>
            <a:ext cx="771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dirty="0">
                <a:ea typeface="宋体" panose="02010600030101010101" pitchFamily="2" charset="-122"/>
              </a:rPr>
              <a:t>I’m happy. I’d like to dance.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857250"/>
            <a:ext cx="2286000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5813" y="5000625"/>
            <a:ext cx="771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dirty="0">
                <a:ea typeface="宋体" panose="02010600030101010101" pitchFamily="2" charset="-122"/>
              </a:rPr>
              <a:t>I’m tired. I’d like to sleep.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pic>
        <p:nvPicPr>
          <p:cNvPr id="7171" name="Picture 4" descr="c:\users\ADMINI~1\appdata\roaming\360se6\USERDA~1\Temp\102426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1417638"/>
            <a:ext cx="4429125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571500" y="857250"/>
            <a:ext cx="8358188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800" dirty="0">
                <a:ea typeface="宋体" panose="02010600030101010101" pitchFamily="2" charset="-122"/>
              </a:rPr>
              <a:t>听课文录音，回答下列问题：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(1) What would Mr. Brown do? Why?</a:t>
            </a:r>
            <a:endParaRPr lang="zh-CN" altLang="en-US" sz="28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(2) Where do the man and the woman want to go?</a:t>
            </a:r>
            <a:endParaRPr lang="zh-CN" altLang="en-US" sz="28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(3) Does Mr. Brown sleep well? Why?</a:t>
            </a:r>
            <a:endParaRPr lang="zh-CN" altLang="en-US" sz="28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(4) Why does Grandma tell him the way to the supermarket?</a:t>
            </a:r>
            <a:endParaRPr lang="zh-CN" altLang="en-US" sz="28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(5) Does Mr. Brown know the way?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355600"/>
            <a:ext cx="4714875" cy="633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C:\Users\Administrator\Desktop\图片1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285750"/>
            <a:ext cx="3794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571500" y="2286000"/>
            <a:ext cx="7643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200" b="1" dirty="0">
                <a:ea typeface="宋体" panose="02010600030101010101" pitchFamily="2" charset="-122"/>
              </a:rPr>
              <a:t>四人一组，分角色表演故事！</a:t>
            </a: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1285875" y="1214438"/>
            <a:ext cx="571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C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Role play</a:t>
            </a:r>
            <a:endParaRPr lang="zh-CN" altLang="en-US" sz="3600" b="1">
              <a:solidFill>
                <a:srgbClr val="C0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5" name="云形标注 4"/>
          <p:cNvSpPr/>
          <p:nvPr/>
        </p:nvSpPr>
        <p:spPr>
          <a:xfrm>
            <a:off x="4786313" y="3357563"/>
            <a:ext cx="2857500" cy="1755775"/>
          </a:xfrm>
          <a:prstGeom prst="cloudCallout">
            <a:avLst>
              <a:gd name="adj1" fmla="val 101382"/>
              <a:gd name="adj2" fmla="val 93591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5214938" y="3500438"/>
            <a:ext cx="22145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400" b="1">
                <a:ea typeface="宋体" panose="02010600030101010101" pitchFamily="2" charset="-122"/>
              </a:rPr>
              <a:t>同学们表演的时候要注意人物的表情和语气哦！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68425"/>
            <a:ext cx="8786812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1857375" y="3357563"/>
            <a:ext cx="1714500" cy="1285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10800000" flipV="1">
            <a:off x="6215063" y="3500438"/>
            <a:ext cx="1643062" cy="1000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714750" y="3429000"/>
            <a:ext cx="4000500" cy="1143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0800000" flipV="1">
            <a:off x="1571625" y="3357563"/>
            <a:ext cx="4214813" cy="1285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1" name="Picture 8" descr="C:\Users\Administrator\Desktop\图片1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428750"/>
            <a:ext cx="3794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全屏显示(4:3)</PresentationFormat>
  <Paragraphs>36</Paragraphs>
  <Slides>14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楷体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2011-10-08T12:06:00Z</dcterms:created>
  <dcterms:modified xsi:type="dcterms:W3CDTF">2023-01-17T02:50:55Z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6ED10FF3BB004E43A701D90AB8F08C68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