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522" r:id="rId2"/>
    <p:sldId id="258" r:id="rId3"/>
    <p:sldId id="523" r:id="rId4"/>
    <p:sldId id="650" r:id="rId5"/>
    <p:sldId id="651" r:id="rId6"/>
    <p:sldId id="661" r:id="rId7"/>
    <p:sldId id="662" r:id="rId8"/>
    <p:sldId id="663" r:id="rId9"/>
    <p:sldId id="664" r:id="rId10"/>
    <p:sldId id="665" r:id="rId11"/>
    <p:sldId id="666" r:id="rId12"/>
    <p:sldId id="701" r:id="rId13"/>
    <p:sldId id="513" r:id="rId14"/>
    <p:sldId id="667" r:id="rId15"/>
    <p:sldId id="702" r:id="rId16"/>
    <p:sldId id="703" r:id="rId17"/>
    <p:sldId id="704" r:id="rId18"/>
    <p:sldId id="668" r:id="rId19"/>
    <p:sldId id="669" r:id="rId20"/>
    <p:sldId id="670" r:id="rId21"/>
    <p:sldId id="671" r:id="rId22"/>
    <p:sldId id="672" r:id="rId23"/>
    <p:sldId id="673" r:id="rId24"/>
    <p:sldId id="622" r:id="rId25"/>
    <p:sldId id="705" r:id="rId26"/>
    <p:sldId id="706" r:id="rId27"/>
    <p:sldId id="516" r:id="rId28"/>
    <p:sldId id="691" r:id="rId29"/>
    <p:sldId id="692" r:id="rId30"/>
    <p:sldId id="693" r:id="rId31"/>
    <p:sldId id="694" r:id="rId32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429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685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287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0">
          <p15:clr>
            <a:srgbClr val="A4A3A4"/>
          </p15:clr>
        </p15:guide>
        <p15:guide id="2" pos="2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00"/>
    <a:srgbClr val="5C8DFA"/>
    <a:srgbClr val="1382E7"/>
    <a:srgbClr val="0099FF"/>
    <a:srgbClr val="6600FF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9" autoAdjust="0"/>
    <p:restoredTop sz="90949" autoAdjust="0"/>
  </p:normalViewPr>
  <p:slideViewPr>
    <p:cSldViewPr>
      <p:cViewPr varScale="1">
        <p:scale>
          <a:sx n="155" d="100"/>
          <a:sy n="155" d="100"/>
        </p:scale>
        <p:origin x="-354" y="-78"/>
      </p:cViewPr>
      <p:guideLst>
        <p:guide orient="horz" pos="1670"/>
        <p:guide pos="2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页眉占位符 360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1" name="日期占位符 360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2" name="页脚占位符 360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3" name="灯片编号占位符 360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B02CBF8-55F1-4E87-8B6E-FE6E29D3D34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67" name="日期占位符 2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70" name="页脚占位符 5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71" name="灯片编号占位符 6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CD686FC-B8F2-4477-A6D2-1935C122BA1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342900" lvl="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685800" lvl="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028700" lvl="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371600" lvl="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1714500" lvl="5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057400" lvl="6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2400300" lvl="7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2743200" lvl="8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2617" y="1011798"/>
            <a:ext cx="8571470" cy="48469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31617" y="273856"/>
            <a:ext cx="1486689" cy="4359080"/>
          </a:xfrm>
          <a:prstGeom prst="rect">
            <a:avLst/>
          </a:prstGeom>
        </p:spPr>
        <p:txBody>
          <a:bodyPr vert="eaVert"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98879" y="273856"/>
            <a:ext cx="1846552" cy="435908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426" y="1011798"/>
            <a:ext cx="8029429" cy="177735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79" y="1282364"/>
            <a:ext cx="5915795" cy="2139651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3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79" y="3442258"/>
            <a:ext cx="5915795" cy="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108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3356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273856"/>
            <a:ext cx="5915795" cy="994218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650" y="1423608"/>
            <a:ext cx="2741743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650" y="1999127"/>
            <a:ext cx="2741743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19988" y="1423608"/>
            <a:ext cx="2755245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19988" y="1999127"/>
            <a:ext cx="2755245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342916"/>
            <a:ext cx="2212171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923" y="740602"/>
            <a:ext cx="3472314" cy="144495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4" y="1543122"/>
            <a:ext cx="2212171" cy="27694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800"/>
            </a:lvl2pPr>
            <a:lvl3pPr marL="514350" indent="0">
              <a:buNone/>
              <a:defRPr sz="700"/>
            </a:lvl3pPr>
            <a:lvl4pPr marL="771525" indent="0">
              <a:buNone/>
              <a:defRPr sz="600"/>
            </a:lvl4pPr>
            <a:lvl5pPr marL="1028700" indent="0">
              <a:buNone/>
              <a:defRPr sz="600"/>
            </a:lvl5pPr>
            <a:lvl6pPr marL="1285875" indent="0">
              <a:buNone/>
              <a:defRPr sz="600"/>
            </a:lvl6pPr>
            <a:lvl7pPr marL="1543050" indent="0">
              <a:buNone/>
              <a:defRPr sz="600"/>
            </a:lvl7pPr>
            <a:lvl8pPr marL="1800225" indent="0">
              <a:buNone/>
              <a:defRPr sz="600"/>
            </a:lvl8pPr>
            <a:lvl9pPr marL="2057400" indent="0">
              <a:buNone/>
              <a:defRPr sz="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2" y="342916"/>
            <a:ext cx="2343314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923" y="342917"/>
            <a:ext cx="3472314" cy="484696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2" y="1543123"/>
            <a:ext cx="2343314" cy="323113"/>
          </a:xfrm>
        </p:spPr>
        <p:txBody>
          <a:bodyPr/>
          <a:lstStyle>
            <a:lvl1pPr marL="0" indent="0">
              <a:buNone/>
              <a:defRPr sz="1100"/>
            </a:lvl1pPr>
            <a:lvl2pPr marL="257175" indent="0">
              <a:buNone/>
              <a:defRPr sz="1000"/>
            </a:lvl2pPr>
            <a:lvl3pPr marL="514350" indent="0">
              <a:buNone/>
              <a:defRPr sz="900"/>
            </a:lvl3pPr>
            <a:lvl4pPr marL="771525" indent="0">
              <a:buNone/>
              <a:defRPr sz="800"/>
            </a:lvl4pPr>
            <a:lvl5pPr marL="1028700" indent="0">
              <a:buNone/>
              <a:defRPr sz="800"/>
            </a:lvl5pPr>
            <a:lvl6pPr marL="1285875" indent="0">
              <a:buNone/>
              <a:defRPr sz="800"/>
            </a:lvl6pPr>
            <a:lvl7pPr marL="1543050" indent="0">
              <a:buNone/>
              <a:defRPr sz="800"/>
            </a:lvl7pPr>
            <a:lvl8pPr marL="1800225" indent="0">
              <a:buNone/>
              <a:defRPr sz="800"/>
            </a:lvl8pPr>
            <a:lvl9pPr marL="20574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占位符 9318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426" y="1011797"/>
            <a:ext cx="8029429" cy="4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27" tIns="34264" rIns="68527" bIns="34264" numCol="1" anchor="t" anchorCtr="0" compatLnSpc="1">
            <a:sp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26" name="矩形 1032"/>
          <p:cNvSpPr>
            <a:spLocks noChangeArrowheads="1"/>
          </p:cNvSpPr>
          <p:nvPr userDrawn="1"/>
        </p:nvSpPr>
        <p:spPr bwMode="auto">
          <a:xfrm>
            <a:off x="0" y="1"/>
            <a:ext cx="9144000" cy="492805"/>
          </a:xfrm>
          <a:prstGeom prst="rect">
            <a:avLst/>
          </a:prstGeom>
          <a:gradFill rotWithShape="1">
            <a:gsLst>
              <a:gs pos="0">
                <a:srgbClr val="F98BC5"/>
              </a:gs>
              <a:gs pos="100000">
                <a:srgbClr val="B65E8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/>
          <a:lstStyle/>
          <a:p>
            <a:pPr algn="l" defTabSz="386080"/>
            <a:endParaRPr lang="zh-CN" altLang="en-US" sz="800" b="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文本框 153621"/>
          <p:cNvSpPr txBox="1">
            <a:spLocks noChangeArrowheads="1"/>
          </p:cNvSpPr>
          <p:nvPr userDrawn="1"/>
        </p:nvSpPr>
        <p:spPr bwMode="auto">
          <a:xfrm>
            <a:off x="128605" y="76183"/>
            <a:ext cx="3471124" cy="34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外研版英语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·</a:t>
            </a:r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必修第三册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 </a:t>
            </a:r>
          </a:p>
        </p:txBody>
      </p:sp>
      <p:sp>
        <p:nvSpPr>
          <p:cNvPr id="1029" name="TextBox 13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6408780" y="141652"/>
            <a:ext cx="1149103" cy="285146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返回导航</a:t>
            </a:r>
          </a:p>
        </p:txBody>
      </p:sp>
      <p:sp>
        <p:nvSpPr>
          <p:cNvPr id="1028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8435485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0" name="矩形 153609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526629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下页</a:t>
            </a:r>
          </a:p>
        </p:txBody>
      </p:sp>
      <p:sp>
        <p:nvSpPr>
          <p:cNvPr id="2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7678149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153609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7771674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上页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algn="l" rtl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b="1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20395" lvl="1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27735" lvl="2" indent="-1727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1265" lvl="3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rgbClr val="FF0000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11.xml"/><Relationship Id="rId7" Type="http://schemas.openxmlformats.org/officeDocument/2006/relationships/slide" Target="slide1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037" y="3025306"/>
            <a:ext cx="7848431" cy="623195"/>
          </a:xfrm>
        </p:spPr>
        <p:txBody>
          <a:bodyPr/>
          <a:lstStyle/>
          <a:p>
            <a:pPr algn="ctr"/>
            <a:r>
              <a:rPr lang="en-US" altLang="en-US" sz="2400" b="0" dirty="0">
                <a:solidFill>
                  <a:srgbClr val="FF00FF"/>
                </a:solidFill>
                <a:cs typeface="Times New Roman" panose="02020603050405020304" pitchFamily="18" charset="0"/>
              </a:rPr>
              <a:t>Section </a:t>
            </a:r>
            <a:r>
              <a:rPr lang="en-US" altLang="en-US" sz="2400" b="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Ⅰ Starting </a:t>
            </a:r>
            <a:r>
              <a:rPr lang="en-US" altLang="en-US" sz="2400" b="0" dirty="0">
                <a:solidFill>
                  <a:srgbClr val="FF00FF"/>
                </a:solidFill>
                <a:cs typeface="Times New Roman" panose="02020603050405020304" pitchFamily="18" charset="0"/>
              </a:rPr>
              <a:t>out &amp; Understanding ideas</a:t>
            </a:r>
            <a:endParaRPr lang="zh-CN" altLang="en-US" sz="2400" b="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6" descr="第三单元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521024" y="735973"/>
            <a:ext cx="8102067" cy="228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182092" y="429994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do we know about the new great inventions today?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All of them are based on technology.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Computer technology helps them a lot.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solar technology is always eco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friendly.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 way of solving a problem is an invention.</a:t>
            </a:r>
            <a:endParaRPr lang="en-US" altLang="zh-CN" smtClean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答案：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2.A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3.C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4.B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998705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Ⅲ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.Analyze the following difficult sentences in the text.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It suggests that the present day is a new age for inventions, but many people might think that the great age of invention is over.</a:t>
            </a:r>
            <a:endParaRPr lang="en-US" altLang="zh-CN" smtClean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句式分析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本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句为并列复合句。第一个分句中的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it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为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主语，真正的主语是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______________________________________________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；第二个分句中</a:t>
            </a:r>
            <a:r>
              <a:rPr lang="zh-CN" altLang="en-US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that the great age of invention is over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是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从句。</a:t>
            </a:r>
            <a:endParaRPr lang="zh-CN" altLang="en-US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尝试翻译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__________________________________________________________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5921752" y="2281404"/>
            <a:ext cx="66097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形式 </a:t>
            </a:r>
          </a:p>
        </p:txBody>
      </p:sp>
      <p:sp>
        <p:nvSpPr>
          <p:cNvPr id="643076" name="Rectangle 4"/>
          <p:cNvSpPr>
            <a:spLocks noChangeArrowheads="1"/>
          </p:cNvSpPr>
          <p:nvPr/>
        </p:nvSpPr>
        <p:spPr bwMode="auto">
          <a:xfrm>
            <a:off x="1169348" y="2677791"/>
            <a:ext cx="481082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that the present day is a new age for inventions </a:t>
            </a: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4302291" y="3109887"/>
            <a:ext cx="66097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宾语 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1763547" y="3488418"/>
            <a:ext cx="641414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这表明当今是一个发明的新时代，但许多人可能认为发明的伟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636919" y="3921011"/>
            <a:ext cx="205558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大时代已经结束。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4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/>
      <p:bldP spid="643076" grpId="0"/>
      <p:bldP spid="643077" grpId="0"/>
      <p:bldP spid="643078" grpId="0"/>
      <p:bldP spid="6430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7"/>
            <a:ext cx="8029429" cy="2146689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This was no doubt the reason behind the invention of the wheel in ancient times, which much later developed into the car.</a:t>
            </a:r>
            <a:endParaRPr lang="en-US" altLang="zh-CN" dirty="0" smtClean="0">
              <a:solidFill>
                <a:srgbClr val="000000"/>
              </a:solidFill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句式分析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本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句为主从复合句。其中</a:t>
            </a:r>
            <a:r>
              <a:rPr lang="zh-CN" altLang="en-US" dirty="0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which much later developed into the car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是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从句。</a:t>
            </a:r>
            <a:endParaRPr lang="zh-CN" altLang="en-US" dirty="0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尝试翻译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_____________________________________________________</a:t>
            </a:r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1331642" y="2561431"/>
            <a:ext cx="159071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 dirty="0"/>
              <a:t>非限制性定语 </a:t>
            </a:r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1871908" y="2946809"/>
            <a:ext cx="600698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这无疑是古代发明轮子的原因，轮子后来发展成为汽车。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3" grpId="0"/>
      <p:bldP spid="6809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35" name="Picture 11" descr="词汇精研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491367" y="1376045"/>
            <a:ext cx="1730204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5037" name="Picture 13" descr="课堂合作探究.TIF"/>
          <p:cNvPicPr>
            <a:picLocks noChangeAspect="1" noChangeArrowheads="1"/>
          </p:cNvPicPr>
          <p:nvPr/>
        </p:nvPicPr>
        <p:blipFill>
          <a:blip r:embed="rId4" r:link="rId3" cstate="email"/>
          <a:srcRect/>
          <a:stretch>
            <a:fillRect/>
          </a:stretch>
        </p:blipFill>
        <p:spPr bwMode="auto">
          <a:xfrm>
            <a:off x="228632" y="628505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9426" y="1861707"/>
            <a:ext cx="8029429" cy="2977686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in addition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除此之外，另外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P27)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In addition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important advances have been made in medicine and environmental science thanks to increasing computer power.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此外，由于不断提高的计算机能力，医学和环境科学也取得了重要进展。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company provides cheap Internet access.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In addition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it makes shareware freely available.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该公司提供廉价的互联网接入服务。此外，它还免费提供共享软件。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67713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latin typeface="Symbol" panose="05050102010706020507" pitchFamily="18" charset="2"/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in addition 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as well/besides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副词短语，常放在句首，也可放在句中、句尾。</a:t>
            </a:r>
            <a:endParaRPr lang="zh-CN" altLang="en-US" smtClean="0">
              <a:solidFill>
                <a:srgbClr val="000000"/>
              </a:solidFill>
              <a:latin typeface="Symbol" panose="05050102010706020507" pitchFamily="18" charset="2"/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in addition to 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as well as/besides/apart from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介词短语，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除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之外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，后接名词或动名词。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完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 his homework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did many exercises.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除了家庭作业外，他还做了许多习题。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Internet makes surveying and voting easy and convenient, regardless of time and space.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除此之外，网络使调查和投票无论在时间上还是空间上变得容易而且方便了。</a:t>
            </a:r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925239" y="1760031"/>
            <a:ext cx="171735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 addition to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836695" y="2572345"/>
            <a:ext cx="202993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 addition/Besides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/>
      <p:bldP spid="6850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682071"/>
            <a:ext cx="8029429" cy="4224181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be used to do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被用来做某事</a:t>
            </a:r>
            <a:endParaRPr lang="zh-CN" altLang="en-US" dirty="0" smtClean="0">
              <a:solidFill>
                <a:srgbClr val="000000"/>
              </a:solidFill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P27)New inventions like 3D printers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have been used to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make replacement hearts and bone parts.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像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3D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打印机这样的新发明已经被用来制造心脏和骨头的替代品。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Wood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is often used to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make desks and chairs. 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木头常常被用来制作桌椅。</a:t>
            </a:r>
            <a:endParaRPr lang="zh-CN" altLang="en-US" dirty="0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归纳拓展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endParaRPr lang="en-US" altLang="zh-CN" dirty="0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(1) used to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　　　　　　　　　过去常常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There used to be...  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过去常常有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dirty="0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(2)be/get used to (doing) </a:t>
            </a:r>
            <a:r>
              <a:rPr lang="en-US" altLang="zh-CN" dirty="0" err="1" smtClean="0">
                <a:solidFill>
                  <a:srgbClr val="000000"/>
                </a:solidFill>
                <a:ea typeface="楷体_GB2312" pitchFamily="49" charset="-122"/>
              </a:rPr>
              <a:t>sth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.  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习惯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做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)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67713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There used ____________(be) an old temple on the hill, didn't/usedn't there?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②The Nile River used ____________ (flood) large areas but now the water is used ____________ (produce) electricity.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③He is used to ____________(take) notes of everything he did.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7107" name="Rectangle 3"/>
          <p:cNvSpPr>
            <a:spLocks noChangeArrowheads="1"/>
          </p:cNvSpPr>
          <p:nvPr/>
        </p:nvSpPr>
        <p:spPr bwMode="auto">
          <a:xfrm>
            <a:off x="2323214" y="1795740"/>
            <a:ext cx="85172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to be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7108" name="Rectangle 4"/>
          <p:cNvSpPr>
            <a:spLocks noChangeArrowheads="1"/>
          </p:cNvSpPr>
          <p:nvPr/>
        </p:nvSpPr>
        <p:spPr bwMode="auto">
          <a:xfrm>
            <a:off x="3270820" y="2247379"/>
            <a:ext cx="112103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flood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7109" name="Rectangle 5"/>
          <p:cNvSpPr>
            <a:spLocks noChangeArrowheads="1"/>
          </p:cNvSpPr>
          <p:nvPr/>
        </p:nvSpPr>
        <p:spPr bwMode="auto">
          <a:xfrm>
            <a:off x="1207812" y="2625911"/>
            <a:ext cx="14246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produce</a:t>
            </a:r>
            <a:r>
              <a:rPr lang="zh-CN" altLang="en-US"/>
              <a:t>　</a:t>
            </a:r>
          </a:p>
        </p:txBody>
      </p:sp>
      <p:sp>
        <p:nvSpPr>
          <p:cNvPr id="687110" name="Rectangle 6"/>
          <p:cNvSpPr>
            <a:spLocks noChangeArrowheads="1"/>
          </p:cNvSpPr>
          <p:nvPr/>
        </p:nvSpPr>
        <p:spPr bwMode="auto">
          <a:xfrm>
            <a:off x="2403636" y="3058008"/>
            <a:ext cx="7667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taking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/>
      <p:bldP spid="687108" grpId="0"/>
      <p:bldP spid="687109" grpId="0"/>
      <p:bldP spid="6871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97524"/>
            <a:ext cx="8029429" cy="3808682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in terms of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根据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来说；依照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；就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而言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P27)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In terms of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environment, it is now possible to create an intelligent walking house.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就环境而言，现在有可能制造出一个可以走的智能屋。</a:t>
            </a:r>
            <a:endParaRPr lang="zh-CN" altLang="en-US" dirty="0" smtClean="0">
              <a:solidFill>
                <a:srgbClr val="FF00FF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In terms of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money we're quite rich, but not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in terms of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happiness.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从钱的角度说，我们相当富有，但就幸福而言则不然。</a:t>
            </a:r>
            <a:endParaRPr lang="zh-CN" altLang="en-US" dirty="0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归纳拓展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endParaRPr lang="en-US" altLang="zh-CN" dirty="0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in the long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/short term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　　　　就长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/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短期而言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be on good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/bad terms with sb.  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与某人交情好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/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不好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74844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完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they have done is good for the environment ____________________.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从长期来看，他们所做的事情对环境是有利的。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We have been ____________________ our neighbors for all these years. 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这么多年来我们一直和邻居的关系很好。</a:t>
            </a: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5943186" y="1921917"/>
            <a:ext cx="194177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 the long term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2402571" y="2734233"/>
            <a:ext cx="202993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on good terms with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/>
      <p:bldP spid="64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61292" y="77372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878" name="圆角矩形 16487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20805" y="801106"/>
            <a:ext cx="4146296" cy="77253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164879" name="组合 164878"/>
          <p:cNvGrpSpPr/>
          <p:nvPr/>
        </p:nvGrpSpPr>
        <p:grpSpPr bwMode="auto">
          <a:xfrm>
            <a:off x="2180319" y="777298"/>
            <a:ext cx="928808" cy="809438"/>
            <a:chOff x="1066" y="1298"/>
            <a:chExt cx="862" cy="862"/>
          </a:xfrm>
        </p:grpSpPr>
        <p:sp>
          <p:nvSpPr>
            <p:cNvPr id="7222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23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24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883" name="文本框 16488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151996" y="1005846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课前 自主学习  </a:t>
            </a:r>
          </a:p>
        </p:txBody>
      </p:sp>
      <p:sp>
        <p:nvSpPr>
          <p:cNvPr id="7226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179861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圆角矩形 16487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42239" y="1825997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组合 164878"/>
          <p:cNvGrpSpPr/>
          <p:nvPr/>
        </p:nvGrpSpPr>
        <p:grpSpPr bwMode="auto">
          <a:xfrm>
            <a:off x="2229140" y="1802190"/>
            <a:ext cx="928808" cy="809438"/>
            <a:chOff x="1066" y="1298"/>
            <a:chExt cx="862" cy="862"/>
          </a:xfrm>
        </p:grpSpPr>
        <p:sp>
          <p:nvSpPr>
            <p:cNvPr id="7229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30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31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文本框 16488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173430" y="2030737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课堂  合作探究</a:t>
            </a:r>
          </a:p>
        </p:txBody>
      </p:sp>
      <p:sp>
        <p:nvSpPr>
          <p:cNvPr id="7233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2824701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圆角矩形 16487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242239" y="285207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组合 164878"/>
          <p:cNvGrpSpPr/>
          <p:nvPr/>
        </p:nvGrpSpPr>
        <p:grpSpPr bwMode="auto">
          <a:xfrm>
            <a:off x="2229140" y="2828271"/>
            <a:ext cx="928808" cy="809438"/>
            <a:chOff x="1066" y="1298"/>
            <a:chExt cx="862" cy="862"/>
          </a:xfrm>
        </p:grpSpPr>
        <p:sp>
          <p:nvSpPr>
            <p:cNvPr id="7236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37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38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164882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3162714" y="3056818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en-US" altLang="en-US" sz="2100" dirty="0" err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随堂</a:t>
            </a:r>
            <a:r>
              <a:rPr lang="en-US" altLang="zh-CN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即时巩固</a:t>
            </a:r>
          </a:p>
        </p:txBody>
      </p:sp>
      <p:sp>
        <p:nvSpPr>
          <p:cNvPr id="7261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39884" y="3867447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圆角矩形 16487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299397" y="384006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9" name="组合 164878"/>
          <p:cNvGrpSpPr/>
          <p:nvPr/>
        </p:nvGrpSpPr>
        <p:grpSpPr bwMode="auto">
          <a:xfrm>
            <a:off x="2286298" y="3816261"/>
            <a:ext cx="928808" cy="809438"/>
            <a:chOff x="1066" y="1298"/>
            <a:chExt cx="862" cy="862"/>
          </a:xfrm>
        </p:grpSpPr>
        <p:sp>
          <p:nvSpPr>
            <p:cNvPr id="7264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65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66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6488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19870" y="4082900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课后 限时训练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48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1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51"/>
                            </p:stCondLst>
                            <p:childTnLst>
                              <p:par>
                                <p:cTn id="4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251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751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753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753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253"/>
                            </p:stCondLst>
                            <p:childTnLst>
                              <p:par>
                                <p:cTn id="6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753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3" grpId="0"/>
      <p:bldP spid="4" grpId="0"/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desire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．渴望，欲望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i="1" dirty="0" err="1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vt</a:t>
            </a:r>
            <a:r>
              <a:rPr lang="en-US" altLang="zh-CN" dirty="0" err="1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希望得到；想要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P27)But what remains important is that we have an incredible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desire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 think and create, and that's the real spirit of invention.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但重要的是，我们有一种难以置信的思考和创造的欲望，这才是真正的发明精神。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She has a strong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desire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for knowledge and wants to go to college very much.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她对知识有强烈的渴望，很想上大学。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8195" name="Object 3"/>
          <p:cNvGraphicFramePr>
            <a:graphicFrameLocks noChangeAspect="1"/>
          </p:cNvGraphicFramePr>
          <p:nvPr/>
        </p:nvGraphicFramePr>
        <p:xfrm>
          <a:off x="519180" y="1155830"/>
          <a:ext cx="7623374" cy="335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202" name="文档" r:id="rId3" imgW="10172700" imgH="4478020" progId="Word.Document.8">
                  <p:embed/>
                </p:oleObj>
              </mc:Choice>
              <mc:Fallback>
                <p:oleObj name="文档" r:id="rId3" imgW="10172700" imgH="44780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80" y="1155830"/>
                        <a:ext cx="7623374" cy="3359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72497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She had little desire ____________ power and she just wanted to lead a simple life.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②(2019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·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高考天津卷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)Reading satisfies my desire ____________  (keep) learning.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③After many years' hard train, he desires __________   (win) a gold medal in the 2020 Olympic Games.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9219" name="Rectangle 3"/>
          <p:cNvSpPr>
            <a:spLocks noChangeArrowheads="1"/>
          </p:cNvSpPr>
          <p:nvPr/>
        </p:nvSpPr>
        <p:spPr bwMode="auto">
          <a:xfrm>
            <a:off x="3318707" y="1651708"/>
            <a:ext cx="66578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for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5593024" y="2409267"/>
            <a:ext cx="10825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keep</a:t>
            </a:r>
            <a:r>
              <a:rPr lang="zh-CN" altLang="en-US"/>
              <a:t>　</a:t>
            </a:r>
          </a:p>
        </p:txBody>
      </p:sp>
      <p:sp>
        <p:nvSpPr>
          <p:cNvPr id="649221" name="Rectangle 5"/>
          <p:cNvSpPr>
            <a:spLocks noChangeArrowheads="1"/>
          </p:cNvSpPr>
          <p:nvPr/>
        </p:nvSpPr>
        <p:spPr bwMode="auto">
          <a:xfrm>
            <a:off x="5107875" y="2877075"/>
            <a:ext cx="97996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win</a:t>
            </a:r>
            <a:r>
              <a:rPr lang="zh-CN" altLang="en-US"/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/>
      <p:bldP spid="649220" grpId="0"/>
      <p:bldP spid="6492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72497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一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句多译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每个人都渴望成功，而成功只属于努力的人。</a:t>
            </a:r>
            <a:endParaRPr lang="zh-CN" altLang="en-US" smtClean="0">
              <a:solidFill>
                <a:srgbClr val="000000"/>
              </a:solidFill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</a:rPr>
              <a:t>④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Everyone __________________________ while success only belongs to the hard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working people. (desire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⑤Everyone ____________________ while success only belongs to the hard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working people. (desire 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.)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0243" name="Rectangle 3"/>
          <p:cNvSpPr>
            <a:spLocks noChangeArrowheads="1"/>
          </p:cNvSpPr>
          <p:nvPr/>
        </p:nvSpPr>
        <p:spPr bwMode="auto">
          <a:xfrm>
            <a:off x="2132923" y="2031927"/>
            <a:ext cx="263234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has a desire for success</a:t>
            </a:r>
            <a:r>
              <a:rPr lang="zh-CN" altLang="en-US"/>
              <a:t>　</a:t>
            </a:r>
          </a:p>
        </p:txBody>
      </p:sp>
      <p:sp>
        <p:nvSpPr>
          <p:cNvPr id="650244" name="Rectangle 4"/>
          <p:cNvSpPr>
            <a:spLocks noChangeArrowheads="1"/>
          </p:cNvSpPr>
          <p:nvPr/>
        </p:nvSpPr>
        <p:spPr bwMode="auto">
          <a:xfrm>
            <a:off x="2189034" y="2896120"/>
            <a:ext cx="187829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desires to succeed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/>
      <p:bldP spid="6502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1875" name="Picture 3" descr="句型精析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437785" y="832055"/>
            <a:ext cx="1730203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1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302242"/>
            <a:ext cx="8029429" cy="2977686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 suggests that...</a:t>
            </a:r>
            <a:endParaRPr lang="en-US" altLang="zh-CN" dirty="0" smtClean="0">
              <a:solidFill>
                <a:srgbClr val="000000"/>
              </a:solidFill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P26) </a:t>
            </a:r>
            <a:r>
              <a:rPr lang="en-US" altLang="zh-CN" u="sng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It suggests that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 the present day is a new age for inventions, but many people might think that the great age of invention is over.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表明当今是一个发明的新时代，但许多人可能认为发明的伟大时代已经结束。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句中</a:t>
            </a:r>
            <a:r>
              <a:rPr lang="zh-CN" altLang="en-US" dirty="0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 suggests that...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结构中的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是形式主语，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that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从句是真正的主语。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suggest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意为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表明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43958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Her expression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suggested that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she was angry.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她的表情说明她生气了。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suggested him that he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should join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in the club activities.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我建议他参加俱乐部的活动。</a:t>
            </a:r>
            <a:endParaRPr lang="zh-CN" altLang="en-US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latin typeface="Symbol" panose="05050102010706020507" pitchFamily="18" charset="2"/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 suggest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表示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暗示或表明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等意思时，其后接的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that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从句要用陈述语气。</a:t>
            </a:r>
            <a:r>
              <a:rPr lang="en-US" altLang="zh-CN" smtClean="0">
                <a:solidFill>
                  <a:srgbClr val="000000"/>
                </a:solidFill>
                <a:ea typeface="宋体-方正超大字符集" pitchFamily="65" charset="-122"/>
              </a:rPr>
              <a:t>,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</a:rPr>
              <a:t>(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</a:rPr>
              <a:t>)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 suggest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作动词，表示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提议，建议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，后面可以跟名词、代词、动名词和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that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从句作宾语。其中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that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从句谓语通常用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</a:rPr>
              <a:t>(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should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＋动词原形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这样的虚拟语气形式。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76057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  <a:endParaRPr lang="zh-CN" altLang="en-US" smtClean="0">
              <a:solidFill>
                <a:srgbClr val="000000"/>
              </a:solidFill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It is suggested that the work referred to ____________________ (finish)  at once.</a:t>
            </a:r>
            <a:endParaRPr lang="en-US" altLang="zh-CN" smtClean="0">
              <a:solidFill>
                <a:srgbClr val="000000"/>
              </a:solidFill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</a:rPr>
              <a:t>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Jane's pale face suggested that she _______  (be) ill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and her parents suggested that she ______________  (have) a medical examination.</a:t>
            </a:r>
            <a:endParaRPr lang="en-US" altLang="zh-CN" smtClean="0">
              <a:solidFill>
                <a:srgbClr val="000000"/>
              </a:solidFill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suggest _______   (go) out for a walk after supper.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9155" name="Rectangle 3"/>
          <p:cNvSpPr>
            <a:spLocks noChangeArrowheads="1"/>
          </p:cNvSpPr>
          <p:nvPr/>
        </p:nvSpPr>
        <p:spPr bwMode="auto">
          <a:xfrm>
            <a:off x="5090585" y="1723129"/>
            <a:ext cx="236496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 </a:t>
            </a:r>
            <a:r>
              <a:rPr lang="en-US" altLang="zh-CN"/>
              <a:t>(should) be finished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4838898" y="2569964"/>
            <a:ext cx="74272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was</a:t>
            </a:r>
            <a:r>
              <a:rPr lang="zh-CN" altLang="en-US"/>
              <a:t>　</a:t>
            </a:r>
          </a:p>
        </p:txBody>
      </p:sp>
      <p:sp>
        <p:nvSpPr>
          <p:cNvPr id="689157" name="Rectangle 5"/>
          <p:cNvSpPr>
            <a:spLocks noChangeArrowheads="1"/>
          </p:cNvSpPr>
          <p:nvPr/>
        </p:nvSpPr>
        <p:spPr bwMode="auto">
          <a:xfrm>
            <a:off x="2566101" y="2912785"/>
            <a:ext cx="169811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(should) have</a:t>
            </a:r>
            <a:r>
              <a:rPr lang="zh-CN" altLang="en-US"/>
              <a:t>　</a:t>
            </a:r>
          </a:p>
        </p:txBody>
      </p:sp>
      <p:sp>
        <p:nvSpPr>
          <p:cNvPr id="689158" name="Rectangle 6"/>
          <p:cNvSpPr>
            <a:spLocks noChangeArrowheads="1"/>
          </p:cNvSpPr>
          <p:nvPr/>
        </p:nvSpPr>
        <p:spPr bwMode="auto">
          <a:xfrm>
            <a:off x="1814432" y="3344882"/>
            <a:ext cx="67700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going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5" grpId="0"/>
      <p:bldP spid="689156" grpId="0"/>
      <p:bldP spid="689157" grpId="0"/>
      <p:bldP spid="6891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92" name="Picture 8" descr="随堂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413203" y="818961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719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9426" y="1409374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宋体" panose="02010600030101010101" pitchFamily="2" charset="-122"/>
              </a:rPr>
              <a:t>Ⅰ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单词拼写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Could you move all that ____________  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物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品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off the table?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hit the target after he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射中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at it several times.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Napoleon was one of the most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有能力的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)generals in history.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She had a strong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渴望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to go abroad for further study.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She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按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)her face against the window to see what was happening outside.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>
            <a:off x="3761677" y="1868352"/>
            <a:ext cx="81966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stuff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3705092" y="2247379"/>
            <a:ext cx="78119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shot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4098182" y="2660431"/>
            <a:ext cx="112744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capable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894604" y="3111573"/>
            <a:ext cx="9565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desire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77204" name="Rectangle 20"/>
          <p:cNvSpPr>
            <a:spLocks noChangeArrowheads="1"/>
          </p:cNvSpPr>
          <p:nvPr/>
        </p:nvSpPr>
        <p:spPr bwMode="auto">
          <a:xfrm>
            <a:off x="1598897" y="3435348"/>
            <a:ext cx="111045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pressed</a:t>
            </a:r>
            <a:r>
              <a:rPr lang="zh-CN" altLang="en-US"/>
              <a:t>　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7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00" grpId="0"/>
      <p:bldP spid="477201" grpId="0"/>
      <p:bldP spid="477202" grpId="0"/>
      <p:bldP spid="477203" grpId="0"/>
      <p:bldP spid="47720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682071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New technology has enabled development of an online 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虚拟的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library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charges the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电池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of his electric car every two days.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Good job candidates must show a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灵活的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)approach to problems.</a:t>
            </a:r>
            <a:endParaRPr lang="en-US" altLang="zh-CN" smtClean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宋体" panose="02010600030101010101" pitchFamily="2" charset="-122"/>
              </a:rPr>
              <a:t>Ⅱ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完成句子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昨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天的交通事故到底是在哪里发生的？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 the road accident happened yesterday?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．我们过去贫困，但现在富裕了。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We ____________________  badly off, but now we are well off.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8675" name="Rectangle 3"/>
          <p:cNvSpPr>
            <a:spLocks noChangeArrowheads="1"/>
          </p:cNvSpPr>
          <p:nvPr/>
        </p:nvSpPr>
        <p:spPr bwMode="auto">
          <a:xfrm>
            <a:off x="6781239" y="735636"/>
            <a:ext cx="103767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virtual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76" name="Rectangle 4"/>
          <p:cNvSpPr>
            <a:spLocks noChangeArrowheads="1"/>
          </p:cNvSpPr>
          <p:nvPr/>
        </p:nvSpPr>
        <p:spPr bwMode="auto">
          <a:xfrm>
            <a:off x="2784936" y="1527218"/>
            <a:ext cx="108897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battery</a:t>
            </a:r>
            <a:r>
              <a:rPr lang="zh-CN" altLang="en-US"/>
              <a:t>　</a:t>
            </a:r>
          </a:p>
        </p:txBody>
      </p:sp>
      <p:sp>
        <p:nvSpPr>
          <p:cNvPr id="668677" name="Rectangle 5"/>
          <p:cNvSpPr>
            <a:spLocks noChangeArrowheads="1"/>
          </p:cNvSpPr>
          <p:nvPr/>
        </p:nvSpPr>
        <p:spPr bwMode="auto">
          <a:xfrm>
            <a:off x="5107668" y="1978360"/>
            <a:ext cx="85653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flexible</a:t>
            </a:r>
            <a:endParaRPr lang="zh-CN" altLang="en-US"/>
          </a:p>
        </p:txBody>
      </p:sp>
      <p:sp>
        <p:nvSpPr>
          <p:cNvPr id="668678" name="Rectangle 6"/>
          <p:cNvSpPr>
            <a:spLocks noChangeArrowheads="1"/>
          </p:cNvSpPr>
          <p:nvPr/>
        </p:nvSpPr>
        <p:spPr bwMode="auto">
          <a:xfrm>
            <a:off x="790680" y="3595549"/>
            <a:ext cx="211713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Where was it that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79" name="Rectangle 7"/>
          <p:cNvSpPr>
            <a:spLocks noChangeArrowheads="1"/>
          </p:cNvSpPr>
          <p:nvPr/>
        </p:nvSpPr>
        <p:spPr bwMode="auto">
          <a:xfrm>
            <a:off x="1650739" y="4407864"/>
            <a:ext cx="11258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used to be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/>
      <p:bldP spid="668676" grpId="0"/>
      <p:bldP spid="668677" grpId="0"/>
      <p:bldP spid="668678" grpId="0"/>
      <p:bldP spid="6686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．依我看，一个人的成功不能总是从钱的角度来衡量。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In my opinion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one's success cannot always be measured ___________________.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．我希望你能加入我们的俱乐部，因为这是保持健康的好方法，并且可以放松我们自己。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____________________ our club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as it is a great way to keep fit and a good chance to relax ourselves.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．他脸上满意的微笑表明他已经得到了那份工作。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satisfied smile on his face suggests that he____________________.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9699" name="Rectangle 3"/>
          <p:cNvSpPr>
            <a:spLocks noChangeArrowheads="1"/>
          </p:cNvSpPr>
          <p:nvPr/>
        </p:nvSpPr>
        <p:spPr bwMode="auto">
          <a:xfrm>
            <a:off x="6354002" y="1436256"/>
            <a:ext cx="202993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  terms of money </a:t>
            </a:r>
          </a:p>
        </p:txBody>
      </p:sp>
      <p:sp>
        <p:nvSpPr>
          <p:cNvPr id="669700" name="Rectangle 4"/>
          <p:cNvSpPr>
            <a:spLocks noChangeArrowheads="1"/>
          </p:cNvSpPr>
          <p:nvPr/>
        </p:nvSpPr>
        <p:spPr bwMode="auto">
          <a:xfrm>
            <a:off x="1115761" y="2677791"/>
            <a:ext cx="189111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desire you to join </a:t>
            </a:r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5377565" y="3919324"/>
            <a:ext cx="163880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has got the job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/>
      <p:bldP spid="669700" grpId="0"/>
      <p:bldP spid="6697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363" name="Picture 11" descr="课前自主学习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51257" y="735636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4389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539426" y="1328430"/>
            <a:ext cx="8029429" cy="3393184"/>
          </a:xfrm>
        </p:spPr>
        <p:txBody>
          <a:bodyPr/>
          <a:lstStyle/>
          <a:p>
            <a:pPr algn="ctr">
              <a:tabLst>
                <a:tab pos="333375" algn="l"/>
              </a:tabLst>
            </a:pP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基础知识自测</a:t>
            </a:r>
          </a:p>
          <a:p>
            <a:pPr algn="just">
              <a:tabLst>
                <a:tab pos="333375" algn="l"/>
              </a:tabLst>
            </a:pP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重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点词汇</a:t>
            </a:r>
          </a:p>
          <a:p>
            <a:pPr algn="just">
              <a:tabLst>
                <a:tab pos="333375" algn="l"/>
              </a:tabLst>
            </a:pP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写作词汇</a:t>
            </a:r>
            <a:endParaRPr lang="zh-CN" altLang="it-IT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tabLst>
                <a:tab pos="333375" algn="l"/>
              </a:tabLst>
            </a:pP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it-IT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．渴望，欲望</a:t>
            </a:r>
          </a:p>
          <a:p>
            <a:pPr algn="just">
              <a:tabLst>
                <a:tab pos="333375" algn="l"/>
              </a:tabLst>
            </a:pP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拓展词汇</a:t>
            </a:r>
          </a:p>
          <a:p>
            <a:pPr algn="just">
              <a:tabLst>
                <a:tab pos="333375" algn="l"/>
              </a:tabLst>
            </a:pP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it-IT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zh-CN" i="1" dirty="0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按</a:t>
            </a:r>
            <a:r>
              <a:rPr lang="zh-CN" altLang="it-IT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it-IT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压力；挤压</a:t>
            </a:r>
          </a:p>
          <a:p>
            <a:pPr algn="just">
              <a:tabLst>
                <a:tab pos="333375" algn="l"/>
              </a:tabLst>
            </a:pP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it-IT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</a:t>
            </a:r>
            <a:r>
              <a:rPr lang="it-IT" altLang="zh-CN" i="1" dirty="0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射出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光、亮等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，放射</a:t>
            </a:r>
            <a:r>
              <a:rPr lang="zh-CN" altLang="it-IT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it-IT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</a:t>
            </a:r>
            <a:r>
              <a:rPr lang="zh-CN" altLang="it-IT" dirty="0" smtClean="0">
                <a:solidFill>
                  <a:srgbClr val="000000"/>
                </a:solidFill>
                <a:latin typeface="IPAPANNEW" charset="0"/>
                <a:cs typeface="Times New Roman" panose="02020603050405020304" pitchFamily="18" charset="0"/>
              </a:rPr>
              <a:t>过去式</a:t>
            </a:r>
            <a:r>
              <a:rPr lang="it-IT" altLang="zh-CN" dirty="0" smtClean="0">
                <a:solidFill>
                  <a:srgbClr val="000000"/>
                </a:solidFill>
                <a:latin typeface="IPAPANNEW" charset="0"/>
                <a:cs typeface="Times New Roman" panose="02020603050405020304" pitchFamily="18" charset="0"/>
              </a:rPr>
              <a:t>/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过去分词</a:t>
            </a:r>
          </a:p>
          <a:p>
            <a:pPr algn="just">
              <a:tabLst>
                <a:tab pos="333375" algn="l"/>
              </a:tabLst>
            </a:pP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4.</a:t>
            </a:r>
            <a:r>
              <a:rPr lang="it-IT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有能力的</a:t>
            </a:r>
            <a:r>
              <a:rPr lang="zh-CN" altLang="it-IT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it-IT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it-IT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it-IT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能力；容量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84390" name="Rectangle 38"/>
          <p:cNvSpPr>
            <a:spLocks noChangeArrowheads="1"/>
          </p:cNvSpPr>
          <p:nvPr/>
        </p:nvSpPr>
        <p:spPr bwMode="auto">
          <a:xfrm>
            <a:off x="757338" y="2624224"/>
            <a:ext cx="9565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desire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84391" name="Rectangle 39"/>
          <p:cNvSpPr>
            <a:spLocks noChangeArrowheads="1"/>
          </p:cNvSpPr>
          <p:nvPr/>
        </p:nvSpPr>
        <p:spPr bwMode="auto">
          <a:xfrm>
            <a:off x="845454" y="3416302"/>
            <a:ext cx="64718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press</a:t>
            </a:r>
            <a:endParaRPr lang="zh-CN" altLang="en-US"/>
          </a:p>
        </p:txBody>
      </p:sp>
      <p:sp>
        <p:nvSpPr>
          <p:cNvPr id="484392" name="Rectangle 40"/>
          <p:cNvSpPr>
            <a:spLocks noChangeArrowheads="1"/>
          </p:cNvSpPr>
          <p:nvPr/>
        </p:nvSpPr>
        <p:spPr bwMode="auto">
          <a:xfrm>
            <a:off x="2123161" y="3381783"/>
            <a:ext cx="120887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　</a:t>
            </a:r>
            <a:r>
              <a:rPr lang="en-US" altLang="zh-CN"/>
              <a:t>pressure</a:t>
            </a:r>
            <a:endParaRPr lang="zh-CN" altLang="en-US"/>
          </a:p>
        </p:txBody>
      </p:sp>
      <p:sp>
        <p:nvSpPr>
          <p:cNvPr id="484393" name="Rectangle 41"/>
          <p:cNvSpPr>
            <a:spLocks noChangeArrowheads="1"/>
          </p:cNvSpPr>
          <p:nvPr/>
        </p:nvSpPr>
        <p:spPr bwMode="auto">
          <a:xfrm>
            <a:off x="845456" y="3812193"/>
            <a:ext cx="95432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shoot 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84394" name="Rectangle 42"/>
          <p:cNvSpPr>
            <a:spLocks noChangeArrowheads="1"/>
          </p:cNvSpPr>
          <p:nvPr/>
        </p:nvSpPr>
        <p:spPr bwMode="auto">
          <a:xfrm>
            <a:off x="4355873" y="3813879"/>
            <a:ext cx="10809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shot/shot </a:t>
            </a:r>
          </a:p>
        </p:txBody>
      </p:sp>
      <p:sp>
        <p:nvSpPr>
          <p:cNvPr id="484395" name="Rectangle 43"/>
          <p:cNvSpPr>
            <a:spLocks noChangeArrowheads="1"/>
          </p:cNvSpPr>
          <p:nvPr/>
        </p:nvSpPr>
        <p:spPr bwMode="auto">
          <a:xfrm>
            <a:off x="845454" y="4244289"/>
            <a:ext cx="112744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capable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84396" name="Rectangle 44"/>
          <p:cNvSpPr>
            <a:spLocks noChangeArrowheads="1"/>
          </p:cNvSpPr>
          <p:nvPr/>
        </p:nvSpPr>
        <p:spPr bwMode="auto">
          <a:xfrm>
            <a:off x="3491368" y="4191220"/>
            <a:ext cx="9591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capacity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8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8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90" grpId="0"/>
      <p:bldP spid="484391" grpId="0"/>
      <p:bldP spid="484392" grpId="0"/>
      <p:bldP spid="484393" grpId="0"/>
      <p:bldP spid="484394" grpId="0"/>
      <p:bldP spid="484395" grpId="0"/>
      <p:bldP spid="48439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998705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宋体" panose="02010600030101010101" pitchFamily="2" charset="-122"/>
              </a:rPr>
              <a:t>Ⅲ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课文语法填空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Dr. Richard Fairhurst, 1._______ author of the book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The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Ne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Age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of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In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ention,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is now 2.__________________ (interview) by the reporter from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Bet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een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the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Pages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In Richard's opinion, there 3.____________ (be) golden ages of invention throughout history and he also mentioned the four great 4.____________ (invent) in Ancient China and the great ones in the West. But now most of the new great inventions are tech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based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for example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virtual reality and 5.____________(wear) tech. 6.______addition, important advances in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0723" name="Rectangle 3"/>
          <p:cNvSpPr>
            <a:spLocks noChangeArrowheads="1"/>
          </p:cNvSpPr>
          <p:nvPr/>
        </p:nvSpPr>
        <p:spPr bwMode="auto">
          <a:xfrm>
            <a:off x="3923623" y="1470775"/>
            <a:ext cx="6786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the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0724" name="Rectangle 4"/>
          <p:cNvSpPr>
            <a:spLocks noChangeArrowheads="1"/>
          </p:cNvSpPr>
          <p:nvPr/>
        </p:nvSpPr>
        <p:spPr bwMode="auto">
          <a:xfrm>
            <a:off x="2888090" y="1870039"/>
            <a:ext cx="188887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being interviewed</a:t>
            </a:r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5618052" y="2247379"/>
            <a:ext cx="11194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have been</a:t>
            </a:r>
            <a:endParaRPr lang="zh-CN" altLang="en-US"/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>
            <a:off x="899039" y="3109887"/>
            <a:ext cx="120919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inventions </a:t>
            </a:r>
          </a:p>
        </p:txBody>
      </p:sp>
      <p:sp>
        <p:nvSpPr>
          <p:cNvPr id="670727" name="Rectangle 7"/>
          <p:cNvSpPr>
            <a:spLocks noChangeArrowheads="1"/>
          </p:cNvSpPr>
          <p:nvPr/>
        </p:nvSpPr>
        <p:spPr bwMode="auto">
          <a:xfrm>
            <a:off x="2141023" y="3919324"/>
            <a:ext cx="109378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wearable </a:t>
            </a:r>
          </a:p>
        </p:txBody>
      </p:sp>
      <p:sp>
        <p:nvSpPr>
          <p:cNvPr id="670728" name="Rectangle 8"/>
          <p:cNvSpPr>
            <a:spLocks noChangeArrowheads="1"/>
          </p:cNvSpPr>
          <p:nvPr/>
        </p:nvSpPr>
        <p:spPr bwMode="auto">
          <a:xfrm>
            <a:off x="4753596" y="3955035"/>
            <a:ext cx="41410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/>
      <p:bldP spid="670724" grpId="0"/>
      <p:bldP spid="670725" grpId="0"/>
      <p:bldP spid="670726" grpId="0"/>
      <p:bldP spid="670727" grpId="0"/>
      <p:bldP spid="67072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9150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medicine and environmental science have been made thanks to 7.____________ (increase) computer power. And a walking house is capable of 8.____________ (use) GPS technology to travel to different places. These 9.____________ (impress) stuff makes the interviewer surprised.10.____________  inspires Richard to invent things is recognizing a problem that needs a solution.</a:t>
            </a:r>
            <a:endParaRPr lang="zh-CN" altLang="en-US" smtClean="0"/>
          </a:p>
        </p:txBody>
      </p:sp>
      <p:sp>
        <p:nvSpPr>
          <p:cNvPr id="671747" name="Rectangle 3"/>
          <p:cNvSpPr>
            <a:spLocks noChangeArrowheads="1"/>
          </p:cNvSpPr>
          <p:nvPr/>
        </p:nvSpPr>
        <p:spPr bwMode="auto">
          <a:xfrm>
            <a:off x="7306627" y="1489821"/>
            <a:ext cx="13797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increasing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7431683" y="1923604"/>
            <a:ext cx="89661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using</a:t>
            </a:r>
            <a:r>
              <a:rPr lang="zh-CN" altLang="en-US"/>
              <a:t>　</a:t>
            </a:r>
          </a:p>
        </p:txBody>
      </p:sp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7208978" y="2355702"/>
            <a:ext cx="14182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impressive</a:t>
            </a:r>
            <a:r>
              <a:rPr lang="zh-CN" altLang="en-US"/>
              <a:t>　</a:t>
            </a:r>
          </a:p>
        </p:txBody>
      </p:sp>
      <p:sp>
        <p:nvSpPr>
          <p:cNvPr id="671750" name="Rectangle 6"/>
          <p:cNvSpPr>
            <a:spLocks noChangeArrowheads="1"/>
          </p:cNvSpPr>
          <p:nvPr/>
        </p:nvSpPr>
        <p:spPr bwMode="auto">
          <a:xfrm>
            <a:off x="6406217" y="2768752"/>
            <a:ext cx="68982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What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/>
      <p:bldP spid="671748" grpId="0"/>
      <p:bldP spid="671749" grpId="0"/>
      <p:bldP spid="67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628505"/>
            <a:ext cx="8029429" cy="4224181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阅读词汇</a:t>
            </a:r>
            <a:endParaRPr lang="zh-CN" altLang="it-IT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5.virtual </a:t>
            </a:r>
            <a:r>
              <a:rPr lang="it-IT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it-IT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　　　　　</a:t>
            </a:r>
          </a:p>
          <a:p>
            <a:pPr algn="just"/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6.flexible </a:t>
            </a:r>
            <a:r>
              <a:rPr lang="it-IT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it-IT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7. battery </a:t>
            </a:r>
            <a:r>
              <a:rPr lang="it-IT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it-IT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8.stuff </a:t>
            </a:r>
            <a:r>
              <a:rPr lang="it-IT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zh-CN" altLang="it-IT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it-IT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重点短语</a:t>
            </a:r>
          </a:p>
          <a:p>
            <a:pPr algn="just"/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it-IT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</a:t>
            </a:r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变成现实　　　　　　</a:t>
            </a:r>
          </a:p>
          <a:p>
            <a:pPr algn="just"/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it-IT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想出；想象  </a:t>
            </a:r>
          </a:p>
          <a:p>
            <a:pPr algn="just"/>
            <a:r>
              <a:rPr lang="it-IT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it-IT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</a:t>
            </a:r>
            <a:r>
              <a:rPr lang="zh-CN" altLang="it-IT" smtClean="0">
                <a:solidFill>
                  <a:srgbClr val="000000"/>
                </a:solidFill>
                <a:cs typeface="Times New Roman" panose="02020603050405020304" pitchFamily="18" charset="0"/>
              </a:rPr>
              <a:t>取得进步 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除此之外，另外</a:t>
            </a:r>
            <a:r>
              <a:rPr lang="zh-CN" altLang="en-US" smtClean="0"/>
              <a:t> </a:t>
            </a:r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1946926" y="1093434"/>
            <a:ext cx="199787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虚拟的，模拟的　</a:t>
            </a:r>
          </a:p>
        </p:txBody>
      </p:sp>
      <p:sp>
        <p:nvSpPr>
          <p:cNvPr id="621574" name="Rectangle 6"/>
          <p:cNvSpPr>
            <a:spLocks noChangeArrowheads="1"/>
          </p:cNvSpPr>
          <p:nvPr/>
        </p:nvSpPr>
        <p:spPr bwMode="auto">
          <a:xfrm>
            <a:off x="1925492" y="1527218"/>
            <a:ext cx="223031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易弯曲的，柔韧的　</a:t>
            </a:r>
          </a:p>
        </p:txBody>
      </p:sp>
      <p:sp>
        <p:nvSpPr>
          <p:cNvPr id="621575" name="Rectangle 7"/>
          <p:cNvSpPr>
            <a:spLocks noChangeArrowheads="1"/>
          </p:cNvSpPr>
          <p:nvPr/>
        </p:nvSpPr>
        <p:spPr bwMode="auto">
          <a:xfrm>
            <a:off x="1871909" y="1959315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电池　</a:t>
            </a:r>
          </a:p>
        </p:txBody>
      </p:sp>
      <p:sp>
        <p:nvSpPr>
          <p:cNvPr id="621576" name="Rectangle 8"/>
          <p:cNvSpPr>
            <a:spLocks noChangeArrowheads="1"/>
          </p:cNvSpPr>
          <p:nvPr/>
        </p:nvSpPr>
        <p:spPr bwMode="auto">
          <a:xfrm>
            <a:off x="1546824" y="2355702"/>
            <a:ext cx="13005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东西，物品</a:t>
            </a:r>
          </a:p>
        </p:txBody>
      </p:sp>
      <p:sp>
        <p:nvSpPr>
          <p:cNvPr id="621577" name="Rectangle 9"/>
          <p:cNvSpPr>
            <a:spLocks noChangeArrowheads="1"/>
          </p:cNvSpPr>
          <p:nvPr/>
        </p:nvSpPr>
        <p:spPr bwMode="auto">
          <a:xfrm>
            <a:off x="931192" y="3124170"/>
            <a:ext cx="198248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become a reality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1578" name="Rectangle 10"/>
          <p:cNvSpPr>
            <a:spLocks noChangeArrowheads="1"/>
          </p:cNvSpPr>
          <p:nvPr/>
        </p:nvSpPr>
        <p:spPr bwMode="auto">
          <a:xfrm>
            <a:off x="1060985" y="3543670"/>
            <a:ext cx="114668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think of</a:t>
            </a:r>
            <a:r>
              <a:rPr lang="zh-CN" altLang="en-US"/>
              <a:t>　</a:t>
            </a:r>
          </a:p>
        </p:txBody>
      </p:sp>
      <p:sp>
        <p:nvSpPr>
          <p:cNvPr id="621579" name="Rectangle 11"/>
          <p:cNvSpPr>
            <a:spLocks noChangeArrowheads="1"/>
          </p:cNvSpPr>
          <p:nvPr/>
        </p:nvSpPr>
        <p:spPr bwMode="auto">
          <a:xfrm>
            <a:off x="1034790" y="3921011"/>
            <a:ext cx="280578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make an advance/advances</a:t>
            </a:r>
            <a:endParaRPr lang="zh-CN" altLang="en-US"/>
          </a:p>
        </p:txBody>
      </p:sp>
      <p:sp>
        <p:nvSpPr>
          <p:cNvPr id="621580" name="Rectangle 12"/>
          <p:cNvSpPr>
            <a:spLocks noChangeArrowheads="1"/>
          </p:cNvSpPr>
          <p:nvPr/>
        </p:nvSpPr>
        <p:spPr bwMode="auto">
          <a:xfrm>
            <a:off x="993111" y="4351422"/>
            <a:ext cx="126690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 addition </a:t>
            </a:r>
          </a:p>
        </p:txBody>
      </p:sp>
      <p:sp>
        <p:nvSpPr>
          <p:cNvPr id="621581" name="Line 13"/>
          <p:cNvSpPr>
            <a:spLocks noChangeShapeType="1"/>
          </p:cNvSpPr>
          <p:nvPr/>
        </p:nvSpPr>
        <p:spPr bwMode="auto">
          <a:xfrm>
            <a:off x="1979076" y="1437942"/>
            <a:ext cx="162065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21582" name="Line 14"/>
          <p:cNvSpPr>
            <a:spLocks noChangeShapeType="1"/>
          </p:cNvSpPr>
          <p:nvPr/>
        </p:nvSpPr>
        <p:spPr bwMode="auto">
          <a:xfrm>
            <a:off x="1979078" y="1923605"/>
            <a:ext cx="1890959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21583" name="Line 15"/>
          <p:cNvSpPr>
            <a:spLocks noChangeShapeType="1"/>
          </p:cNvSpPr>
          <p:nvPr/>
        </p:nvSpPr>
        <p:spPr bwMode="auto">
          <a:xfrm>
            <a:off x="1763548" y="2302136"/>
            <a:ext cx="75614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21584" name="Line 16"/>
          <p:cNvSpPr>
            <a:spLocks noChangeShapeType="1"/>
          </p:cNvSpPr>
          <p:nvPr/>
        </p:nvSpPr>
        <p:spPr bwMode="auto">
          <a:xfrm>
            <a:off x="1546825" y="2734233"/>
            <a:ext cx="1295569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3" grpId="0"/>
      <p:bldP spid="621574" grpId="0"/>
      <p:bldP spid="621575" grpId="0"/>
      <p:bldP spid="621576" grpId="0"/>
      <p:bldP spid="621577" grpId="0"/>
      <p:bldP spid="621578" grpId="0"/>
      <p:bldP spid="621579" grpId="0"/>
      <p:bldP spid="6215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多亏，由于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被用来做某事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根据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来说；依照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；就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而言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此外，另外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无疑地；必定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导致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此刻；目前；眼下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12.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别轻易说决不</a:t>
            </a:r>
          </a:p>
        </p:txBody>
      </p:sp>
      <p:sp>
        <p:nvSpPr>
          <p:cNvPr id="622597" name="Rectangle 5"/>
          <p:cNvSpPr>
            <a:spLocks noChangeArrowheads="1"/>
          </p:cNvSpPr>
          <p:nvPr/>
        </p:nvSpPr>
        <p:spPr bwMode="auto">
          <a:xfrm>
            <a:off x="1080038" y="1057725"/>
            <a:ext cx="128774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thanks to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2598" name="Rectangle 6"/>
          <p:cNvSpPr>
            <a:spLocks noChangeArrowheads="1"/>
          </p:cNvSpPr>
          <p:nvPr/>
        </p:nvSpPr>
        <p:spPr bwMode="auto">
          <a:xfrm>
            <a:off x="1055303" y="1491508"/>
            <a:ext cx="142720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be used to do</a:t>
            </a:r>
            <a:endParaRPr lang="zh-CN" altLang="en-US"/>
          </a:p>
        </p:txBody>
      </p:sp>
      <p:sp>
        <p:nvSpPr>
          <p:cNvPr id="622599" name="Rectangle 7"/>
          <p:cNvSpPr>
            <a:spLocks noChangeArrowheads="1"/>
          </p:cNvSpPr>
          <p:nvPr/>
        </p:nvSpPr>
        <p:spPr bwMode="auto">
          <a:xfrm>
            <a:off x="845454" y="1868352"/>
            <a:ext cx="143522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 terms of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2600" name="Rectangle 8"/>
          <p:cNvSpPr>
            <a:spLocks noChangeArrowheads="1"/>
          </p:cNvSpPr>
          <p:nvPr/>
        </p:nvSpPr>
        <p:spPr bwMode="auto">
          <a:xfrm>
            <a:off x="893904" y="2283090"/>
            <a:ext cx="15785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what's more</a:t>
            </a:r>
            <a:r>
              <a:rPr lang="zh-CN" altLang="en-US"/>
              <a:t>　</a:t>
            </a:r>
          </a:p>
        </p:txBody>
      </p:sp>
      <p:sp>
        <p:nvSpPr>
          <p:cNvPr id="622601" name="Rectangle 9"/>
          <p:cNvSpPr>
            <a:spLocks noChangeArrowheads="1"/>
          </p:cNvSpPr>
          <p:nvPr/>
        </p:nvSpPr>
        <p:spPr bwMode="auto">
          <a:xfrm>
            <a:off x="840619" y="2679477"/>
            <a:ext cx="124927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no doubt</a:t>
            </a:r>
            <a:r>
              <a:rPr lang="zh-CN" altLang="en-US"/>
              <a:t>　</a:t>
            </a:r>
          </a:p>
        </p:txBody>
      </p:sp>
      <p:sp>
        <p:nvSpPr>
          <p:cNvPr id="622602" name="Rectangle 10"/>
          <p:cNvSpPr>
            <a:spLocks noChangeArrowheads="1"/>
          </p:cNvSpPr>
          <p:nvPr/>
        </p:nvSpPr>
        <p:spPr bwMode="auto">
          <a:xfrm>
            <a:off x="1003920" y="3111573"/>
            <a:ext cx="7988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lead to</a:t>
            </a:r>
            <a:endParaRPr lang="zh-CN" altLang="en-US"/>
          </a:p>
        </p:txBody>
      </p:sp>
      <p:sp>
        <p:nvSpPr>
          <p:cNvPr id="622603" name="Rectangle 11"/>
          <p:cNvSpPr>
            <a:spLocks noChangeArrowheads="1"/>
          </p:cNvSpPr>
          <p:nvPr/>
        </p:nvSpPr>
        <p:spPr bwMode="auto">
          <a:xfrm>
            <a:off x="1060988" y="3522939"/>
            <a:ext cx="179429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at the moment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2604" name="Rectangle 12"/>
          <p:cNvSpPr>
            <a:spLocks noChangeArrowheads="1"/>
          </p:cNvSpPr>
          <p:nvPr/>
        </p:nvSpPr>
        <p:spPr bwMode="auto">
          <a:xfrm>
            <a:off x="1014514" y="3921011"/>
            <a:ext cx="167310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never say never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7" grpId="0"/>
      <p:bldP spid="622598" grpId="0"/>
      <p:bldP spid="622599" grpId="0"/>
      <p:bldP spid="622600" grpId="0"/>
      <p:bldP spid="622601" grpId="0"/>
      <p:bldP spid="622602" grpId="0"/>
      <p:bldP spid="622603" grpId="0"/>
      <p:bldP spid="6226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9"/>
            <a:ext cx="8029429" cy="2562187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重点句型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it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作形式主语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  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这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表明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the present day is a new age for inventions, but many people might think that the great age of invention is over.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强调句型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So ________________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到底是什么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inspires us to invent things?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790679" y="1868352"/>
            <a:ext cx="185841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It suggests that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1054798" y="3058008"/>
            <a:ext cx="149132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what is it that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/>
      <p:bldP spid="6379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课文阅读理解</a:t>
            </a:r>
          </a:p>
          <a:p>
            <a:pPr algn="just"/>
            <a:r>
              <a:rPr lang="en-US" altLang="zh-CN" dirty="0" err="1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Ⅰ.Read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 the text and match the main idea of the paragraphs.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Paragraphs 1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The advances connected with technology.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Paragraphs 3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4  B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The possibility of making time machine. 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Paragraphs 5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8  C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The ages of invention of  all time.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Paragraphs 9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12 D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The inspiration to  invent more.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Paragraphs 13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14  E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Greeting from the interviewer and Richard.</a:t>
            </a:r>
            <a:endParaRPr lang="en-US" altLang="zh-CN" dirty="0" smtClean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答案：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1.E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2.C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3.A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4.D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5.B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8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9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Ⅱ.Read the text carefully and choose the best answers according to the text.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What's the text mainly about?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introduction of Richard's new book.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real motivation to invent something.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new changes in the invention today.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Four great inventions in Ancient China.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Why does Richard mention the four great inventions in Ancient China?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prove the golden ages of invention in history.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tell us the importance of the four inventions.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compare them with the great Western inventions.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share his knowledge about the four inventions.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is Richard's attitude towards inventing a time machine?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Supportive.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　　　　	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Optimistic.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Critical.  			D. Negative.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2141</Words>
  <Application>Microsoft Office PowerPoint</Application>
  <PresentationFormat>全屏显示(16:9)</PresentationFormat>
  <Paragraphs>234</Paragraphs>
  <Slides>31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9" baseType="lpstr">
      <vt:lpstr>IPAPANNEW</vt:lpstr>
      <vt:lpstr>方正大标宋_GBK</vt:lpstr>
      <vt:lpstr>方正楷体_GBK</vt:lpstr>
      <vt:lpstr>仿宋_GB2312</vt:lpstr>
      <vt:lpstr>黑体</vt:lpstr>
      <vt:lpstr>华文新魏</vt:lpstr>
      <vt:lpstr>楷体_GB2312</vt:lpstr>
      <vt:lpstr>宋体</vt:lpstr>
      <vt:lpstr>宋体-方正超大字符集</vt:lpstr>
      <vt:lpstr>微软雅黑</vt:lpstr>
      <vt:lpstr>Arial</vt:lpstr>
      <vt:lpstr>Book Antiqua</vt:lpstr>
      <vt:lpstr>Calibri</vt:lpstr>
      <vt:lpstr>Courier New</vt:lpstr>
      <vt:lpstr>Symbol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2016-01-26T01:00:00Z</dcterms:created>
  <dcterms:modified xsi:type="dcterms:W3CDTF">2023-01-17T02:51:02Z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7922F5482E044C62BB917E536F4E300C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