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D1280C-B93C-4DA0-BCA8-B7AFAAEF5CE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D1390F0-0509-497A-B5FD-FC0C03FD22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07915-0214-4185-95C8-52CC9F9F04D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32190-9EE6-4AB3-BB85-1AAC0DA254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2190-9EE6-4AB3-BB85-1AAC0DA254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1263" y="3876675"/>
            <a:ext cx="19732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473236" y="5920862"/>
            <a:ext cx="6214743" cy="43548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473236" y="5199014"/>
            <a:ext cx="6214743" cy="695722"/>
          </a:xfrm>
        </p:spPr>
        <p:txBody>
          <a:bodyPr/>
          <a:lstStyle>
            <a:lvl1pPr algn="ctr">
              <a:defRPr sz="320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9E49-90A2-43F4-871F-B3F83D805B4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E2C6-F3DE-454E-AE8F-4545891A21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A33B-D85B-45D2-AF55-F517B4B885C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2985-F2A3-450A-B71D-6D26A9F9E0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F491-63DA-4F2A-83F9-B69AAB482C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1EF2-E605-4105-A15B-A18B4DE118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F491-63DA-4F2A-83F9-B69AAB482C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1EF2-E605-4105-A15B-A18B4DE118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2F491-63DA-4F2A-83F9-B69AAB482C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91EF2-E605-4105-A15B-A18B4DE118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F51E-6885-43E5-9D98-6F9543F2AD9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0DBA-17D8-4EA1-BD1F-20CF001FEB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B09C-5A44-42D7-9938-5296FAD1F23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E7B5-497A-437B-8A7C-29FBA0F9D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743A-594A-48A6-B36F-91C3D4D0E0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435A-692E-4E79-A833-548273DC4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986C-8233-4C2C-AF16-F658558339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3E49-DB0E-4010-8EC2-7E567A8AA0E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A345F-D060-409B-A9C7-0ECC6655AAD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E2AD-04DC-4A8A-976B-7DB0E2C5ED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KSO_BT1"/>
          <p:cNvSpPr>
            <a:spLocks noGrp="1"/>
          </p:cNvSpPr>
          <p:nvPr>
            <p:ph type="title"/>
          </p:nvPr>
        </p:nvSpPr>
        <p:spPr>
          <a:xfrm>
            <a:off x="3028950" y="674688"/>
            <a:ext cx="5532438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CB3A-2DCB-4285-8EDE-0AB28DE55E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4412-231F-4966-893F-D0C0A4C428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0D19-F6B5-4E9C-BC3E-7A956457F71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A88E-29BF-4FFC-B26A-8834ADED70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028950" y="674688"/>
            <a:ext cx="5532438" cy="70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 bwMode="auto">
          <a:xfrm>
            <a:off x="496888" y="1549400"/>
            <a:ext cx="82042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2F491-63DA-4F2A-83F9-B69AAB482C8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A591EF2-E605-4105-A15B-A18B4DE118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32" name="图片 7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307388" y="657225"/>
            <a:ext cx="8366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 kern="1200"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90000"/>
        <a:buBlip>
          <a:blip r:embed="rId17"/>
        </a:buBlip>
        <a:defRPr sz="2000" kern="1200">
          <a:solidFill>
            <a:srgbClr val="8B8E2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ews.sina.com.cn/c/2004-07-12/10423680066.s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xqxt.com.cn/bgs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fsyyy.com/dept/document/2004_11/dept119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nfqj.com/readnews.asp?Newsid=375&amp;bigclassID=19&amp;SmallClassID=50&amp;SpecialID=18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byfyy.com/w/w/w/index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80873" y="764704"/>
            <a:ext cx="8153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8000" b="1" dirty="0">
                <a:latin typeface="Times New Roman" panose="02020603050405020304" pitchFamily="18" charset="0"/>
              </a:rPr>
              <a:t>Unit </a:t>
            </a:r>
            <a:r>
              <a:rPr kumimoji="1" lang="en-US" altLang="zh-CN" sz="8000" b="1" dirty="0" smtClean="0">
                <a:latin typeface="Times New Roman" panose="02020603050405020304" pitchFamily="18" charset="0"/>
              </a:rPr>
              <a:t>2</a:t>
            </a:r>
            <a:endParaRPr kumimoji="1" lang="en-US" altLang="zh-CN" sz="80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kumimoji="1" lang="en-US" altLang="zh-CN" sz="8000" b="1" dirty="0">
                <a:latin typeface="Times New Roman" panose="02020603050405020304" pitchFamily="18" charset="0"/>
              </a:rPr>
              <a:t>Neighbours </a:t>
            </a:r>
          </a:p>
        </p:txBody>
      </p:sp>
      <p:sp>
        <p:nvSpPr>
          <p:cNvPr id="3" name="矩形 2"/>
          <p:cNvSpPr/>
          <p:nvPr/>
        </p:nvSpPr>
        <p:spPr>
          <a:xfrm>
            <a:off x="2936223" y="551723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060575"/>
            <a:ext cx="44100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ybj0228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xin_3202042816037811851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284538"/>
            <a:ext cx="37449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543300" y="301625"/>
            <a:ext cx="1308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teacher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166813" y="6134100"/>
            <a:ext cx="1312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student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5848350" y="5846763"/>
            <a:ext cx="1131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CN" smtClean="0"/>
          </a:p>
          <a:p>
            <a:endParaRPr lang="en-US" altLang="zh-CN" smtClean="0"/>
          </a:p>
        </p:txBody>
      </p:sp>
      <p:pic>
        <p:nvPicPr>
          <p:cNvPr id="25603" name="Picture 8" descr="U397P1T1D3680066F21DT20040712104242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33375"/>
            <a:ext cx="4895850" cy="4538663"/>
          </a:xfrm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247900" y="4935538"/>
            <a:ext cx="1403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farmer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5416550" y="5006975"/>
            <a:ext cx="1876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on a farm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gs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985000" cy="5013325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66813" y="5151438"/>
            <a:ext cx="2498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office worker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056188" y="5078413"/>
            <a:ext cx="2101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 an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609600" y="2971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27651" name="Picture 13" descr="B op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4" descr="thea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700213"/>
            <a:ext cx="338296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900113" y="3933825"/>
            <a:ext cx="4176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actor/actress</a:t>
            </a: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6372225" y="5805488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990033"/>
                </a:solidFill>
                <a:latin typeface="Times New Roman" panose="02020603050405020304" pitchFamily="18" charset="0"/>
              </a:rPr>
              <a:t>theatre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t06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5545138" cy="4159250"/>
          </a:xfrm>
          <a:noFill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132138" y="5445125"/>
            <a:ext cx="2474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police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341438"/>
            <a:ext cx="37338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71550" y="5157788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cook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676400"/>
            <a:ext cx="3429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257800" y="55626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restaurant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7088" y="230188"/>
            <a:ext cx="7058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Pair work  A: What is he?/What does he do?</a:t>
            </a:r>
          </a:p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B: Where does he work?</a:t>
            </a:r>
          </a:p>
          <a:p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970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5766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1066800" y="42672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waiter</a:t>
            </a:r>
          </a:p>
        </p:txBody>
      </p:sp>
      <p:pic>
        <p:nvPicPr>
          <p:cNvPr id="5124" name="Picture 1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600200"/>
            <a:ext cx="36576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5562600" y="55626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restaurant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498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00200" y="44196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doctor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990600"/>
            <a:ext cx="3619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638800" y="56388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04800"/>
            <a:ext cx="3860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90600" y="42672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nurse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6764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943600" y="5638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  <p:bldP spid="3277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3962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1066800" y="41148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teacher</a:t>
            </a:r>
          </a:p>
        </p:txBody>
      </p:sp>
      <p:pic>
        <p:nvPicPr>
          <p:cNvPr id="12292" name="Picture 1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1524000"/>
            <a:ext cx="335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1029"/>
          <p:cNvSpPr txBox="1">
            <a:spLocks noChangeArrowheads="1"/>
          </p:cNvSpPr>
          <p:nvPr/>
        </p:nvSpPr>
        <p:spPr bwMode="auto">
          <a:xfrm>
            <a:off x="6096000" y="57912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00063" y="928688"/>
            <a:ext cx="5786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Free talk</a:t>
            </a:r>
            <a:endParaRPr kumimoji="1" lang="zh-CN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57188" y="2286000"/>
            <a:ext cx="79200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Where do you live?</a:t>
            </a:r>
          </a:p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What kind of home do you have?</a:t>
            </a:r>
          </a:p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Do you have any neighbours</a:t>
            </a:r>
            <a:r>
              <a:rPr kumimoji="1" lang="en-US" altLang="zh-CN" sz="4400" dirty="0">
                <a:latin typeface="Times New Roman" panose="02020603050405020304" pitchFamily="18" charset="0"/>
              </a:rPr>
              <a:t>?</a:t>
            </a:r>
            <a:endParaRPr kumimoji="1" lang="zh-CN" altLang="en-US"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304800"/>
            <a:ext cx="3452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990600" y="40386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student</a:t>
            </a:r>
          </a:p>
        </p:txBody>
      </p:sp>
      <p:pic>
        <p:nvPicPr>
          <p:cNvPr id="10244" name="Picture 1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1524000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5791200" y="54864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3505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600200"/>
            <a:ext cx="35671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838200" y="4191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shopper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5410200" y="57150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supermarket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  <p:bldP spid="3584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3657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71600" y="44958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cashier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143000"/>
            <a:ext cx="3505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867400" y="56388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pitchFamily="18" charset="0"/>
              </a:rPr>
              <a:t>supermarket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6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A: Can you write the correct words according to       the meaning of each sentence or first letters: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382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Mr Li is a d________. He  works in a hospital.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Mr Ge is a t________. He teaches us English.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I  am a s _________. I study in No.54 Middle School.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Miss Liu is a n______. Her job is to look after the sick persons.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My uncle is a c______. He works in a restaurant.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The w____ works in a fast food restaurant.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latin typeface="Times New Roman" panose="02020603050405020304" pitchFamily="18" charset="0"/>
              </a:rPr>
              <a:t>There are many s______  in the shopping mall on Sunday.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14600" y="11572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octor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14600" y="17668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eacher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57400" y="24384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tudent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895600" y="3505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urse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71800" y="4572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ook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619250" y="5229225"/>
            <a:ext cx="893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aiter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276600" y="5826125"/>
            <a:ext cx="1409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hoppers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/>
      <p:bldP spid="37896" grpId="0"/>
      <p:bldP spid="37897" grpId="0"/>
      <p:bldP spid="378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b="1" i="1" dirty="0" smtClean="0">
                <a:solidFill>
                  <a:srgbClr val="006600"/>
                </a:solidFill>
              </a:rPr>
              <a:t>Guessing game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5496" y="1772816"/>
            <a:ext cx="9144000" cy="487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1.A place to go if you are sick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b="1" i="1" dirty="0" smtClean="0">
                <a:solidFill>
                  <a:srgbClr val="CC3399"/>
                </a:solidFill>
                <a:latin typeface="Batang" pitchFamily="18" charset="-127"/>
                <a:ea typeface="Batang" pitchFamily="18" charset="-127"/>
              </a:rPr>
              <a:t>t </a:t>
            </a:r>
            <a:r>
              <a:rPr lang="en-US" altLang="zh-CN" sz="2800" b="1" i="1" dirty="0" err="1" smtClean="0">
                <a:solidFill>
                  <a:srgbClr val="CC3399"/>
                </a:solidFill>
                <a:latin typeface="Batang" pitchFamily="18" charset="-127"/>
                <a:ea typeface="Batang" pitchFamily="18" charset="-127"/>
              </a:rPr>
              <a:t>ol</a:t>
            </a:r>
            <a:r>
              <a:rPr lang="en-US" altLang="zh-CN" sz="2800" b="1" i="1" dirty="0" smtClean="0">
                <a:solidFill>
                  <a:srgbClr val="CC3399"/>
                </a:solidFill>
                <a:latin typeface="Batang" pitchFamily="18" charset="-127"/>
                <a:ea typeface="Batang" pitchFamily="18" charset="-127"/>
              </a:rPr>
              <a:t> a p h s i</a:t>
            </a:r>
            <a:r>
              <a:rPr lang="en-US" altLang="zh-CN" sz="2800" i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zh-CN" sz="2800" dirty="0" smtClean="0">
                <a:latin typeface="Harlow Solid Italic" panose="04030604020F02020D02" pitchFamily="82" charset="0"/>
              </a:rPr>
              <a:t> </a:t>
            </a:r>
            <a:r>
              <a:rPr lang="en-US" altLang="zh-CN" sz="2800" dirty="0" smtClean="0"/>
              <a:t>        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h</a:t>
            </a:r>
            <a:r>
              <a:rPr lang="en-US" altLang="zh-CN" sz="2800" dirty="0" smtClean="0">
                <a:solidFill>
                  <a:srgbClr val="CC3399"/>
                </a:solidFill>
              </a:rPr>
              <a:t>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p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a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2. A place to study and learn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l o c </a:t>
            </a:r>
            <a:r>
              <a:rPr lang="en-US" altLang="zh-CN" sz="2800" b="1" i="1" dirty="0" err="1" smtClean="0">
                <a:solidFill>
                  <a:srgbClr val="CC3399"/>
                </a:solidFill>
              </a:rPr>
              <a:t>os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 h</a:t>
            </a:r>
            <a:r>
              <a:rPr lang="en-US" altLang="zh-CN" sz="2800" i="1" dirty="0" smtClean="0"/>
              <a:t>   </a:t>
            </a:r>
            <a:r>
              <a:rPr lang="en-US" altLang="zh-CN" sz="2800" dirty="0" smtClean="0"/>
              <a:t>       </a:t>
            </a:r>
            <a:r>
              <a:rPr lang="en-US" altLang="zh-CN" sz="2800" dirty="0" smtClean="0">
                <a:solidFill>
                  <a:srgbClr val="CC3399"/>
                </a:solidFill>
              </a:rPr>
              <a:t>_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c</a:t>
            </a:r>
            <a:r>
              <a:rPr lang="en-US" altLang="zh-CN" sz="2800" dirty="0" smtClean="0">
                <a:solidFill>
                  <a:srgbClr val="CC3399"/>
                </a:solidFill>
              </a:rPr>
              <a:t>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o</a:t>
            </a:r>
            <a:r>
              <a:rPr lang="en-US" altLang="zh-CN" sz="2800" dirty="0" smtClean="0">
                <a:solidFill>
                  <a:schemeClr val="accent2"/>
                </a:solidFill>
              </a:rPr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3. You can buy food here.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e p t e m s r </a:t>
            </a:r>
            <a:r>
              <a:rPr lang="en-US" altLang="zh-CN" sz="2800" b="1" i="1" dirty="0" err="1" smtClean="0">
                <a:solidFill>
                  <a:srgbClr val="CC3399"/>
                </a:solidFill>
              </a:rPr>
              <a:t>r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 u k a</a:t>
            </a:r>
            <a:r>
              <a:rPr lang="en-US" altLang="zh-CN" sz="2800" i="1" dirty="0" smtClean="0"/>
              <a:t>   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u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m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chemeClr val="accent2"/>
                </a:solidFill>
              </a:rPr>
              <a:t>k</a:t>
            </a:r>
            <a:r>
              <a:rPr lang="en-US" altLang="zh-CN" sz="2800" b="1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4.You can eat a meal here.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800" dirty="0" smtClean="0"/>
              <a:t>    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u n a </a:t>
            </a:r>
            <a:r>
              <a:rPr lang="en-US" altLang="zh-CN" sz="2800" b="1" i="1" dirty="0" err="1" smtClean="0">
                <a:solidFill>
                  <a:srgbClr val="CC3399"/>
                </a:solidFill>
              </a:rPr>
              <a:t>a</a:t>
            </a:r>
            <a:r>
              <a:rPr lang="en-US" altLang="zh-CN" sz="2800" b="1" i="1" dirty="0" smtClean="0">
                <a:solidFill>
                  <a:srgbClr val="CC3399"/>
                </a:solidFill>
              </a:rPr>
              <a:t> t r e r s t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r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 _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au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CC3399"/>
                </a:solidFill>
              </a:rPr>
              <a:t>_ _ _ 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 smtClean="0"/>
              <a:t>   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00200" y="620713"/>
            <a:ext cx="513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63800" y="2492375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11413" y="24923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63938" y="2492375"/>
            <a:ext cx="1892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o s      i t    l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484438" y="3500438"/>
            <a:ext cx="15319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s   h o    l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48038" y="4508500"/>
            <a:ext cx="3763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>
                <a:latin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s     p e r    a r     e t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39975" y="5516563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348038" y="5589588"/>
            <a:ext cx="3024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>
                <a:latin typeface="Times New Roman" panose="02020603050405020304" pitchFamily="18" charset="0"/>
              </a:rPr>
              <a:t>  </a:t>
            </a:r>
            <a:r>
              <a:rPr kumimoji="1"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e s t        r a n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1" grpId="0"/>
      <p:bldP spid="389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52400" y="1211263"/>
            <a:ext cx="74676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5. A place to borrow books.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CC3399"/>
                </a:solidFill>
                <a:latin typeface="Times New Roman" panose="02020603050405020304" pitchFamily="18" charset="0"/>
              </a:rPr>
              <a:t>r i b l  r a y</a:t>
            </a:r>
            <a:r>
              <a:rPr kumimoji="1" lang="en-US" altLang="zh-CN" sz="2800" b="1" i="1" dirty="0">
                <a:solidFill>
                  <a:srgbClr val="CC0066"/>
                </a:solidFill>
                <a:latin typeface="Times New Roman" panose="02020603050405020304" pitchFamily="18" charset="0"/>
              </a:rPr>
              <a:t>               </a:t>
            </a:r>
            <a:r>
              <a:rPr kumimoji="1" lang="en-US" altLang="zh-CN" sz="2800" b="1" i="1" dirty="0">
                <a:solidFill>
                  <a:srgbClr val="CC3399"/>
                </a:solidFill>
                <a:latin typeface="Times New Roman" panose="02020603050405020304" pitchFamily="18" charset="0"/>
              </a:rPr>
              <a:t>_ _ _ _ _ _ _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6. People keep their money here 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CC3399"/>
                </a:solidFill>
                <a:latin typeface="Times New Roman" panose="02020603050405020304" pitchFamily="18" charset="0"/>
              </a:rPr>
              <a:t>k a n b                        _ _ _ _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7. You can buy stamps here.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CC3399"/>
                </a:solidFill>
                <a:latin typeface="Times New Roman" panose="02020603050405020304" pitchFamily="18" charset="0"/>
              </a:rPr>
              <a:t>s t o p   f e o f i c        _ _ _ _   _ _ _ _ _ _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8. You can watch films here.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i="1" dirty="0">
                <a:solidFill>
                  <a:srgbClr val="CC3399"/>
                </a:solidFill>
                <a:latin typeface="Times New Roman" panose="02020603050405020304" pitchFamily="18" charset="0"/>
              </a:rPr>
              <a:t>a m c n i e                  _ _ _ _  _  _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124200" y="17827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l i b r a r y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124200" y="3078163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b a n k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200400" y="4373563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p o s t   o f f i c e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200400" y="5668963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c i n e m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/>
      <p:bldP spid="39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CC"/>
                </a:solidFill>
              </a:rPr>
              <a:t>Who works in a-----?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zh-CN" b="1" smtClean="0">
                <a:solidFill>
                  <a:srgbClr val="0000CC"/>
                </a:solidFill>
              </a:rPr>
              <a:t>hospital</a:t>
            </a:r>
            <a:r>
              <a:rPr lang="en-US" altLang="zh-CN" smtClean="0"/>
              <a:t> → </a:t>
            </a:r>
          </a:p>
          <a:p>
            <a:r>
              <a:rPr lang="en-US" altLang="zh-CN" b="1" smtClean="0">
                <a:solidFill>
                  <a:srgbClr val="0000CC"/>
                </a:solidFill>
              </a:rPr>
              <a:t>school</a:t>
            </a:r>
            <a:r>
              <a:rPr lang="en-US" altLang="zh-CN" smtClean="0"/>
              <a:t> →</a:t>
            </a:r>
          </a:p>
          <a:p>
            <a:r>
              <a:rPr lang="en-US" altLang="zh-CN" b="1" smtClean="0">
                <a:solidFill>
                  <a:srgbClr val="0000CC"/>
                </a:solidFill>
              </a:rPr>
              <a:t>supermarket</a:t>
            </a:r>
            <a:r>
              <a:rPr lang="en-US" altLang="zh-CN" smtClean="0"/>
              <a:t> →</a:t>
            </a:r>
          </a:p>
          <a:p>
            <a:r>
              <a:rPr lang="en-US" altLang="zh-CN" b="1" smtClean="0">
                <a:solidFill>
                  <a:srgbClr val="0000CC"/>
                </a:solidFill>
              </a:rPr>
              <a:t>restaurant</a:t>
            </a:r>
            <a:r>
              <a:rPr lang="en-US" altLang="zh-CN" smtClean="0"/>
              <a:t> →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59113" y="1989138"/>
            <a:ext cx="219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nurse, doctor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771775" y="2606675"/>
            <a:ext cx="2614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teacher, student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924300" y="3182938"/>
            <a:ext cx="2671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shopper, cashier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563938" y="3759200"/>
            <a:ext cx="3460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waiter, waitress, cook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4" grpId="0"/>
      <p:bldP spid="40965" grpId="0"/>
      <p:bldP spid="40966" grpId="0"/>
      <p:bldP spid="409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A discussion: What’s your </a:t>
            </a:r>
            <a:r>
              <a:rPr lang="en-US" altLang="zh-CN" sz="3200" b="1" dirty="0" err="1" smtClean="0">
                <a:solidFill>
                  <a:srgbClr val="FF0000"/>
                </a:solidFill>
              </a:rPr>
              <a:t>neighbour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?</a:t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A: What does your </a:t>
            </a:r>
            <a:r>
              <a:rPr lang="en-US" altLang="zh-CN" dirty="0" err="1" smtClean="0"/>
              <a:t>neighbour</a:t>
            </a:r>
            <a:r>
              <a:rPr lang="en-US" altLang="zh-CN" dirty="0" smtClean="0"/>
              <a:t> do?</a:t>
            </a:r>
          </a:p>
          <a:p>
            <a:r>
              <a:rPr lang="en-US" altLang="zh-CN" dirty="0" smtClean="0"/>
              <a:t>B: </a:t>
            </a:r>
            <a:r>
              <a:rPr lang="en-US" altLang="zh-CN" dirty="0" err="1" smtClean="0"/>
              <a:t>He/She</a:t>
            </a:r>
            <a:r>
              <a:rPr lang="en-US" altLang="zh-CN" dirty="0" smtClean="0"/>
              <a:t> is a/an-----</a:t>
            </a:r>
          </a:p>
          <a:p>
            <a:r>
              <a:rPr lang="en-US" altLang="zh-CN" dirty="0" smtClean="0"/>
              <a:t>A: Where does he/she work then?</a:t>
            </a:r>
          </a:p>
          <a:p>
            <a:r>
              <a:rPr lang="en-US" altLang="zh-CN" dirty="0" smtClean="0"/>
              <a:t>B: </a:t>
            </a:r>
            <a:r>
              <a:rPr lang="en-US" altLang="zh-CN" dirty="0" err="1" smtClean="0"/>
              <a:t>He/She</a:t>
            </a:r>
            <a:r>
              <a:rPr lang="en-US" altLang="zh-CN" dirty="0" smtClean="0"/>
              <a:t> works -----.</a:t>
            </a:r>
          </a:p>
          <a:p>
            <a:r>
              <a:rPr lang="en-US" altLang="zh-CN" dirty="0" smtClean="0"/>
              <a:t>A: What about you?</a:t>
            </a:r>
          </a:p>
          <a:p>
            <a:r>
              <a:rPr lang="en-US" altLang="zh-CN" dirty="0" smtClean="0"/>
              <a:t>B: I want to be ---- and work 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500063" y="1857375"/>
            <a:ext cx="821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latin typeface="Times New Roman" panose="02020603050405020304" pitchFamily="18" charset="0"/>
              </a:rPr>
              <a:t>Simom moves into a new flat, what’s his neighbours’ job?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1071563" y="3571875"/>
            <a:ext cx="592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Sorry ,we don’t know.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71438" y="71438"/>
            <a:ext cx="5929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Listen and answer</a:t>
            </a:r>
            <a:endParaRPr kumimoji="1" lang="zh-CN" altLang="en-US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0" y="0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latin typeface="Times New Roman" panose="02020603050405020304" pitchFamily="18" charset="0"/>
              </a:rPr>
              <a:t>Read and answer</a:t>
            </a:r>
            <a:endParaRPr kumimoji="1"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21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latin typeface="Times New Roman" panose="02020603050405020304" pitchFamily="18" charset="0"/>
              </a:rPr>
              <a:t>Where is Simon’s flat?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71500" y="1571625"/>
            <a:ext cx="807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>
                <a:solidFill>
                  <a:srgbClr val="FF0000"/>
                </a:solidFill>
                <a:latin typeface="Times New Roman" panose="02020603050405020304" pitchFamily="18" charset="0"/>
              </a:rPr>
              <a:t>It’s in City Garden in Ninth Street.</a:t>
            </a:r>
            <a:endParaRPr kumimoji="1" lang="zh-CN" altLang="en-US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4313" y="2247900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>
                <a:latin typeface="Times New Roman" panose="02020603050405020304" pitchFamily="18" charset="0"/>
              </a:rPr>
              <a:t>How many buildings are there in his neighbourhood? </a:t>
            </a:r>
            <a:endParaRPr kumimoji="1" lang="zh-CN" altLang="en-US" sz="4000">
              <a:latin typeface="Times New Roman" panose="02020603050405020304" pitchFamily="18" charset="0"/>
            </a:endParaRP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0" y="37147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About 20buildings.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214313" y="4429125"/>
            <a:ext cx="842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>
                <a:latin typeface="Times New Roman" panose="02020603050405020304" pitchFamily="18" charset="0"/>
              </a:rPr>
              <a:t>How many floors do the buildings have?</a:t>
            </a:r>
            <a:endParaRPr kumimoji="1" lang="zh-CN" altLang="en-US" sz="4000">
              <a:latin typeface="Times New Roman" panose="02020603050405020304" pitchFamily="18" charset="0"/>
            </a:endParaRPr>
          </a:p>
        </p:txBody>
      </p:sp>
      <p:sp>
        <p:nvSpPr>
          <p:cNvPr id="44040" name="TextBox 7"/>
          <p:cNvSpPr txBox="1">
            <a:spLocks noChangeArrowheads="1"/>
          </p:cNvSpPr>
          <p:nvPr/>
        </p:nvSpPr>
        <p:spPr bwMode="auto">
          <a:xfrm>
            <a:off x="357188" y="5214938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Most of them have 14 floors.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  <p:bldP spid="44038" grpId="0"/>
      <p:bldP spid="44039" grpId="0"/>
      <p:bldP spid="440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1438" y="71438"/>
            <a:ext cx="5929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400" b="1" dirty="0">
                <a:latin typeface="Times New Roman" panose="02020603050405020304" pitchFamily="18" charset="0"/>
              </a:rPr>
              <a:t>Listen and answer</a:t>
            </a:r>
            <a:endParaRPr kumimoji="1" lang="zh-CN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14375" y="1428750"/>
            <a:ext cx="8072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b="1" dirty="0">
                <a:latin typeface="Times New Roman" panose="02020603050405020304" pitchFamily="18" charset="0"/>
              </a:rPr>
              <a:t>Eddie and Hobe have a new </a:t>
            </a:r>
            <a:r>
              <a:rPr kumimoji="1" lang="en-US" altLang="zh-CN" sz="3600" b="1" dirty="0" err="1">
                <a:latin typeface="Times New Roman" panose="02020603050405020304" pitchFamily="18" charset="0"/>
              </a:rPr>
              <a:t>neighbour,what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 are they going to do?</a:t>
            </a:r>
            <a:endParaRPr kumimoji="1"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71500" y="3455988"/>
            <a:ext cx="76438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They are going to visit their new neighbours.</a:t>
            </a:r>
            <a:endParaRPr kumimoji="1" lang="zh-CN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0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>
                <a:latin typeface="Times New Roman" panose="02020603050405020304" pitchFamily="18" charset="0"/>
              </a:rPr>
              <a:t>Read and answer</a:t>
            </a:r>
            <a:endParaRPr kumimoji="1" lang="zh-CN" altLang="en-US" sz="4000" b="1">
              <a:latin typeface="Times New Roman" panose="02020603050405020304" pitchFamily="18" charset="0"/>
            </a:endParaRP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latin typeface="Times New Roman" panose="02020603050405020304" pitchFamily="18" charset="0"/>
              </a:rPr>
              <a:t>What does Simon have around his neighbourhoods?</a:t>
            </a:r>
            <a:endParaRPr kumimoji="1" lang="zh-CN" altLang="en-US" sz="3600">
              <a:latin typeface="Times New Roman" panose="02020603050405020304" pitchFamily="18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57188" y="1863725"/>
            <a:ext cx="828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Supermarket, restaurants, a school and a hospital.</a:t>
            </a:r>
            <a:endParaRPr kumimoji="1"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0" y="3071813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>
                <a:latin typeface="Times New Roman" panose="02020603050405020304" pitchFamily="18" charset="0"/>
              </a:rPr>
              <a:t>What does Simon think of his neighbourhood? </a:t>
            </a:r>
            <a:endParaRPr kumimoji="1" lang="zh-CN" altLang="en-US" sz="4000">
              <a:latin typeface="Times New Roman" panose="02020603050405020304" pitchFamily="18" charset="0"/>
            </a:endParaRP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0" y="48577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He thinks it’s good to live in neighbourhood like that.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450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altLang="zh-CN" dirty="0" smtClean="0"/>
              <a:t>Check out</a:t>
            </a:r>
            <a:endParaRPr lang="zh-CN" altLang="en-US" dirty="0" smtClean="0"/>
          </a:p>
        </p:txBody>
      </p:sp>
      <p:sp>
        <p:nvSpPr>
          <p:cNvPr id="46083" name="内容占位符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858250" cy="5429250"/>
          </a:xfrm>
        </p:spPr>
        <p:txBody>
          <a:bodyPr/>
          <a:lstStyle/>
          <a:p>
            <a:r>
              <a:rPr lang="en-US" altLang="zh-CN" dirty="0" smtClean="0"/>
              <a:t>Translate the sentences.</a:t>
            </a:r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你长大了想成为什么？一名舞蹈家。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恐怕我要迟到了。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我想住在像你的这样的房子里面。</a:t>
            </a:r>
            <a:endParaRPr lang="en-US" altLang="zh-CN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你妈妈是做什么的？她是一名厨师。</a:t>
            </a:r>
            <a:endParaRPr lang="en-US" altLang="zh-CN" dirty="0" smtClean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你学校周围有什么？有超市和书店。 </a:t>
            </a:r>
            <a:endParaRPr lang="en-US" altLang="zh-CN" dirty="0" smtClean="0"/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0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latin typeface="Times New Roman" panose="02020603050405020304" pitchFamily="18" charset="0"/>
              </a:rPr>
              <a:t>Read and answer</a:t>
            </a:r>
            <a:endParaRPr kumimoji="1"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21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latin typeface="Times New Roman" panose="02020603050405020304" pitchFamily="18" charset="0"/>
              </a:rPr>
              <a:t>Will Eddie go and visit the new neighbours?</a:t>
            </a:r>
            <a:endParaRPr kumimoji="1" lang="zh-CN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42938" y="1500188"/>
            <a:ext cx="5929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Yes ,he does.</a:t>
            </a:r>
            <a:endParaRPr kumimoji="1" lang="zh-CN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14313" y="2247900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dirty="0">
                <a:latin typeface="Times New Roman" panose="02020603050405020304" pitchFamily="18" charset="0"/>
              </a:rPr>
              <a:t>What does Hobo think of Eddie’s visiting? Does he agree? </a:t>
            </a:r>
            <a:endParaRPr kumimoji="1" lang="zh-C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0" y="37147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He doesn’t agree. He thinks the neighbours will not welcome the visitors like him.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214438" y="4884738"/>
            <a:ext cx="59293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dirty="0">
                <a:latin typeface="Times New Roman" panose="02020603050405020304" pitchFamily="18" charset="0"/>
              </a:rPr>
              <a:t>why?</a:t>
            </a:r>
            <a:endParaRPr kumimoji="1" lang="zh-C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00063" y="5497513"/>
            <a:ext cx="5929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Eddie will …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0"/>
            <a:ext cx="592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latin typeface="Times New Roman" panose="02020603050405020304" pitchFamily="18" charset="0"/>
              </a:rPr>
              <a:t>Language points</a:t>
            </a:r>
            <a:endParaRPr kumimoji="1"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714375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AutoNum type="arabicPeriod"/>
            </a:pPr>
            <a:r>
              <a:rPr kumimoji="1" lang="en-US" altLang="zh-CN" sz="3200" dirty="0">
                <a:latin typeface="Times New Roman" panose="02020603050405020304" pitchFamily="18" charset="0"/>
              </a:rPr>
              <a:t>Where are you going?</a:t>
            </a:r>
          </a:p>
          <a:p>
            <a:r>
              <a:rPr kumimoji="1" lang="en-US" altLang="zh-CN" sz="3200" dirty="0">
                <a:latin typeface="Times New Roman" panose="02020603050405020304" pitchFamily="18" charset="0"/>
              </a:rPr>
              <a:t>       I am going to visit our new neighbours.</a:t>
            </a:r>
            <a:endParaRPr kumimoji="1"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14313" y="1785938"/>
            <a:ext cx="8215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going to do    </a:t>
            </a: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打算做某事，将要做某事（将来时）</a:t>
            </a:r>
            <a:r>
              <a:rPr kumimoji="1"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kumimoji="1" lang="zh-C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0" y="3000375"/>
            <a:ext cx="885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dirty="0">
                <a:latin typeface="Times New Roman" panose="02020603050405020304" pitchFamily="18" charset="0"/>
              </a:rPr>
              <a:t>你打算做什么？我打算见我的新朋友。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42875" y="357187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are you going to do?</a:t>
            </a:r>
          </a:p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I’m going to meet my new friends.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42875" y="4670425"/>
            <a:ext cx="985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 dirty="0">
                <a:latin typeface="Times New Roman" panose="02020603050405020304" pitchFamily="18" charset="0"/>
              </a:rPr>
              <a:t>你们打算怎么度过周末？我们打算去看电影。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0" y="53578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How are you going to spend your weekends?</a:t>
            </a:r>
          </a:p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We are going to watch a film.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0"/>
            <a:ext cx="892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I’m afraid they won’t welcome visitors like you.</a:t>
            </a:r>
            <a:endParaRPr kumimoji="1"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714375"/>
            <a:ext cx="7296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>
                <a:latin typeface="Times New Roman" panose="02020603050405020304" pitchFamily="18" charset="0"/>
              </a:rPr>
              <a:t>恐怕他们不好欢迎像你这样的客人。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1428750"/>
            <a:ext cx="729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I’m afraid </a:t>
            </a:r>
            <a:r>
              <a:rPr kumimoji="1" lang="zh-CN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恐怕，口语表达习惯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85813" y="2143125"/>
            <a:ext cx="592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>
                <a:latin typeface="Times New Roman" panose="02020603050405020304" pitchFamily="18" charset="0"/>
              </a:rPr>
              <a:t>恐怕明天要下雨了。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0" y="2714625"/>
            <a:ext cx="8643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I’m afraid it is going to rain tomorrow.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857250" y="3857625"/>
            <a:ext cx="643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600">
                <a:latin typeface="Times New Roman" panose="02020603050405020304" pitchFamily="18" charset="0"/>
              </a:rPr>
              <a:t>恐怕我妈妈没有时间陪我玩了。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0" y="4800600"/>
            <a:ext cx="8215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I’m afraid my mother has no time to play with me.</a:t>
            </a:r>
            <a:endParaRPr kumimoji="1" lang="zh-CN" altLang="en-US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  <p:bldP spid="204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Do you know</a:t>
            </a:r>
            <a:r>
              <a:rPr kumimoji="1" lang="en-US" altLang="zh-CN" sz="3200" b="1" i="1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i="1">
                <a:solidFill>
                  <a:srgbClr val="CC3300"/>
                </a:solidFill>
                <a:latin typeface="Times New Roman" panose="02020603050405020304" pitchFamily="18" charset="0"/>
              </a:rPr>
              <a:t>what</a:t>
            </a:r>
            <a:r>
              <a:rPr kumimoji="1" lang="en-US" altLang="zh-CN" sz="3200" b="1" i="1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they are and</a:t>
            </a:r>
            <a:r>
              <a:rPr kumimoji="1" lang="en-US" altLang="zh-CN" sz="3200" b="1" i="1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i="1">
                <a:solidFill>
                  <a:srgbClr val="CC3300"/>
                </a:solidFill>
                <a:latin typeface="Times New Roman" panose="02020603050405020304" pitchFamily="18" charset="0"/>
              </a:rPr>
              <a:t>where</a:t>
            </a:r>
            <a:r>
              <a:rPr kumimoji="1" lang="en-US" altLang="zh-CN" sz="3200" b="1" i="1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200" b="1" i="1">
                <a:solidFill>
                  <a:srgbClr val="006600"/>
                </a:solidFill>
                <a:latin typeface="Times New Roman" panose="02020603050405020304" pitchFamily="18" charset="0"/>
              </a:rPr>
              <a:t>they work?</a:t>
            </a:r>
          </a:p>
        </p:txBody>
      </p:sp>
      <p:pic>
        <p:nvPicPr>
          <p:cNvPr id="19461" name="Picture 5" descr="c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196975"/>
            <a:ext cx="21939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K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81300"/>
            <a:ext cx="33115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wai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93788"/>
            <a:ext cx="19050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wa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65296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09600" y="2693988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wait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er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700338" y="5157788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wait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ress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3563938" y="3141663"/>
            <a:ext cx="1219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6300788" y="5734050"/>
            <a:ext cx="21336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en-US" altLang="zh-CN" sz="2800" b="1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990033"/>
                </a:solidFill>
                <a:latin typeface="Times New Roman" panose="02020603050405020304" pitchFamily="18" charset="0"/>
              </a:rPr>
              <a:t>restaurant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5181600" y="60198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3200" b="1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  <p:bldP spid="21513" grpId="0"/>
      <p:bldP spid="215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ashier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789363"/>
            <a:ext cx="3455988" cy="2087562"/>
          </a:xfrm>
          <a:noFill/>
        </p:spPr>
      </p:pic>
      <p:pic>
        <p:nvPicPr>
          <p:cNvPr id="26630" name="Picture 6" descr="shopkee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28082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超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88913"/>
            <a:ext cx="3508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468313" y="2852738"/>
            <a:ext cx="149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shopper </a:t>
            </a: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743075" y="5846763"/>
            <a:ext cx="1268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cashier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364163" y="5516563"/>
            <a:ext cx="2951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supermarket/shop</a:t>
            </a: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1403350" y="0"/>
            <a:ext cx="1922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shopkeeper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1455738" y="158750"/>
            <a:ext cx="1033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latin typeface="Times New Roman" panose="02020603050405020304" pitchFamily="18" charset="0"/>
              </a:rPr>
              <a:t>nurse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6084888" y="3644900"/>
            <a:ext cx="1171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latin typeface="Times New Roman" panose="02020603050405020304" pitchFamily="18" charset="0"/>
              </a:rPr>
              <a:t>doctor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4787900" y="5157788"/>
            <a:ext cx="1579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800" b="1">
                <a:latin typeface="Times New Roman" panose="02020603050405020304" pitchFamily="18" charset="0"/>
              </a:rPr>
              <a:t>hospital</a:t>
            </a:r>
          </a:p>
        </p:txBody>
      </p:sp>
      <p:pic>
        <p:nvPicPr>
          <p:cNvPr id="23557" name="Picture 12" descr="dept_6300_20041118_25952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92150"/>
            <a:ext cx="3095625" cy="2736850"/>
          </a:xfrm>
        </p:spPr>
      </p:pic>
      <p:pic>
        <p:nvPicPr>
          <p:cNvPr id="23559" name="Picture 15" descr="b-2004-by0002">
            <a:hlinkClick r:id="rId4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4005263"/>
            <a:ext cx="3671888" cy="2592387"/>
          </a:xfrm>
        </p:spPr>
      </p:pic>
      <p:pic>
        <p:nvPicPr>
          <p:cNvPr id="28686" name="Picture 14" descr="375-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theme/theme1.xml><?xml version="1.0" encoding="utf-8"?>
<a:theme xmlns:a="http://schemas.openxmlformats.org/drawingml/2006/main" name="WWW.2PPT.COM&#10;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主题35</Template>
  <TotalTime>0</TotalTime>
  <Words>936</Words>
  <Application>Microsoft Office PowerPoint</Application>
  <PresentationFormat>全屏显示(4:3)</PresentationFormat>
  <Paragraphs>156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Batang</vt:lpstr>
      <vt:lpstr>宋体</vt:lpstr>
      <vt:lpstr>微软雅黑</vt:lpstr>
      <vt:lpstr>幼圆</vt:lpstr>
      <vt:lpstr>Arial</vt:lpstr>
      <vt:lpstr>Arial Black</vt:lpstr>
      <vt:lpstr>Arial Rounded MT Bold</vt:lpstr>
      <vt:lpstr>Calibri</vt:lpstr>
      <vt:lpstr>Harlow Solid Italic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Guessing game</vt:lpstr>
      <vt:lpstr>PowerPoint 演示文稿</vt:lpstr>
      <vt:lpstr>Who works in a-----?</vt:lpstr>
      <vt:lpstr>A discussion: What’s your neighbour? </vt:lpstr>
      <vt:lpstr>PowerPoint 演示文稿</vt:lpstr>
      <vt:lpstr>PowerPoint 演示文稿</vt:lpstr>
      <vt:lpstr>PowerPoint 演示文稿</vt:lpstr>
      <vt:lpstr>Check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2023-01-17T02:51:08Z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B7FD85A6897B40ABB1037ADB8EB774B7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