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7" r:id="rId3"/>
    <p:sldId id="277" r:id="rId4"/>
    <p:sldId id="280" r:id="rId5"/>
    <p:sldId id="281" r:id="rId6"/>
    <p:sldId id="278" r:id="rId7"/>
    <p:sldId id="262" r:id="rId8"/>
    <p:sldId id="269" r:id="rId9"/>
    <p:sldId id="270" r:id="rId10"/>
    <p:sldId id="271" r:id="rId11"/>
    <p:sldId id="282" r:id="rId12"/>
    <p:sldId id="272" r:id="rId13"/>
    <p:sldId id="273" r:id="rId14"/>
    <p:sldId id="274" r:id="rId15"/>
    <p:sldId id="263" r:id="rId16"/>
    <p:sldId id="267" r:id="rId17"/>
    <p:sldId id="275" r:id="rId18"/>
    <p:sldId id="276" r:id="rId19"/>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snapToGrid="0">
      <p:cViewPr>
        <p:scale>
          <a:sx n="110" d="100"/>
          <a:sy n="110" d="100"/>
        </p:scale>
        <p:origin x="-1644" y="-66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9A5A286-AFED-4AFD-AB39-0D58305FDACB}"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F9C3E4F-20BC-42DD-B920-F8463FBF5146}"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862CF97-C39A-4C71-9849-50EFB0D91E74}"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28EB88F-BD8C-459F-AAF3-AFBF62382983}"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8043A87-2D8C-491F-98BA-87DFC1EB5146}"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19C13BB-E6D7-48AF-ADA4-F9AC1F70CA48}"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8F4A548C-BBB2-4406-833D-0170C2278150}"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9327338-71F8-4DD1-8C31-0A58DE95D5ED}"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8F2CE75C-8793-473A-9E1F-0C7616B27919}"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A48609D-9BEF-426E-AD64-98D37C86A275}"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2BF79337-54F3-4D25-BE9D-E34D00D1E1DB}"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C5631A9-E66C-475E-8438-6931EE50F22D}"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C7239C5E-9B68-4C86-A951-2EED1B32D156}"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3870407-24D8-4E6D-883B-E206C2D0B45F}"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84AF9226-DD2B-41D9-A2D7-95E32BF1C6F5}"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74DF3246-7922-476B-A49F-ED04FBF2ED3F}"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43865B8-21D2-4E41-ADF5-6BC31F15423C}"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45487D7-D4DE-4455-BA95-D0FC04A11A18}"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DFC4BD9-0A66-4406-AE18-A5175AA73EA5}"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784F2D4-D695-4389-9ECD-E9DC3F400548}"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3555"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556"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4880295B-D716-4BB4-93BC-625A8D4C1DFE}" type="datetimeFigureOut">
              <a:rPr lang="zh-CN" altLang="en-US"/>
              <a:t>2023-01-17</a:t>
            </a:fld>
            <a:endParaRPr lang="en-US" altLang="zh-CN"/>
          </a:p>
        </p:txBody>
      </p:sp>
      <p:sp>
        <p:nvSpPr>
          <p:cNvPr id="23557"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23558"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2B71ABC4-8B12-4DA4-9F83-9BD0255265ED}"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副标题 2"/>
          <p:cNvSpPr>
            <a:spLocks noGrp="1"/>
          </p:cNvSpPr>
          <p:nvPr>
            <p:ph type="subTitle" idx="4294967295"/>
          </p:nvPr>
        </p:nvSpPr>
        <p:spPr>
          <a:xfrm>
            <a:off x="439738" y="2423080"/>
            <a:ext cx="8461375" cy="665163"/>
          </a:xfrm>
        </p:spPr>
        <p:txBody>
          <a:bodyPr anchor="ctr"/>
          <a:lstStyle/>
          <a:p>
            <a:pPr marL="0" indent="0" algn="ctr">
              <a:spcBef>
                <a:spcPct val="0"/>
              </a:spcBef>
              <a:buFontTx/>
              <a:buNone/>
            </a:pPr>
            <a:r>
              <a:rPr lang="en-US" altLang="zh-CN" sz="2400" b="1" dirty="0">
                <a:solidFill>
                  <a:srgbClr val="000000"/>
                </a:solidFill>
                <a:latin typeface="微软雅黑" panose="020B0503020204020204" pitchFamily="34" charset="-122"/>
                <a:ea typeface="微软雅黑" panose="020B0503020204020204" pitchFamily="34" charset="-122"/>
              </a:rPr>
              <a:t>R  </a:t>
            </a:r>
            <a:r>
              <a:rPr lang="zh-CN" altLang="en-US" sz="2400" b="1" dirty="0">
                <a:solidFill>
                  <a:srgbClr val="000000"/>
                </a:solidFill>
                <a:latin typeface="微软雅黑" panose="020B0503020204020204" pitchFamily="34" charset="-122"/>
                <a:ea typeface="微软雅黑" panose="020B0503020204020204" pitchFamily="34" charset="-122"/>
              </a:rPr>
              <a:t>七年级下册</a:t>
            </a:r>
          </a:p>
        </p:txBody>
      </p:sp>
      <p:cxnSp>
        <p:nvCxnSpPr>
          <p:cNvPr id="5" name="直接连接符 4"/>
          <p:cNvCxnSpPr/>
          <p:nvPr/>
        </p:nvCxnSpPr>
        <p:spPr>
          <a:xfrm flipV="1">
            <a:off x="419100" y="2336822"/>
            <a:ext cx="8482013" cy="79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41325" y="740050"/>
            <a:ext cx="8437562" cy="1261884"/>
          </a:xfrm>
          <a:prstGeom prst="rect">
            <a:avLst/>
          </a:prstGeom>
        </p:spPr>
        <p:txBody>
          <a:bodyPr>
            <a:spAutoFit/>
          </a:bodyPr>
          <a:lstStyle/>
          <a:p>
            <a:pPr algn="ctr">
              <a:defRPr/>
            </a:pPr>
            <a:r>
              <a:rPr lang="en-US" altLang="zh-CN" sz="3200" b="1" dirty="0">
                <a:solidFill>
                  <a:prstClr val="black"/>
                </a:solidFill>
                <a:latin typeface="Times New Roman" panose="02020603050405020304"/>
                <a:ea typeface="黑体" panose="02010609060101010101" charset="-122"/>
                <a:cs typeface="+mj-cs"/>
              </a:rPr>
              <a:t>Unit </a:t>
            </a:r>
            <a:r>
              <a:rPr lang="en-US" altLang="zh-CN" sz="3200" b="1" dirty="0" smtClean="0">
                <a:solidFill>
                  <a:prstClr val="black"/>
                </a:solidFill>
                <a:latin typeface="Times New Roman" panose="02020603050405020304"/>
                <a:ea typeface="黑体" panose="02010609060101010101" charset="-122"/>
                <a:cs typeface="+mj-cs"/>
              </a:rPr>
              <a:t>8</a:t>
            </a:r>
          </a:p>
          <a:p>
            <a:pPr algn="ctr">
              <a:defRPr/>
            </a:pPr>
            <a:r>
              <a:rPr lang="en-US" altLang="zh-CN" sz="4400" b="1" dirty="0" smtClean="0">
                <a:solidFill>
                  <a:prstClr val="black"/>
                </a:solidFill>
                <a:latin typeface="Times New Roman" panose="02020603050405020304"/>
                <a:ea typeface="黑体" panose="02010609060101010101" charset="-122"/>
                <a:cs typeface="+mj-cs"/>
              </a:rPr>
              <a:t>Is </a:t>
            </a:r>
            <a:r>
              <a:rPr lang="en-US" altLang="zh-CN" sz="4400" b="1" dirty="0">
                <a:solidFill>
                  <a:prstClr val="black"/>
                </a:solidFill>
                <a:latin typeface="Times New Roman" panose="02020603050405020304"/>
                <a:ea typeface="黑体" panose="02010609060101010101" charset="-122"/>
                <a:cs typeface="+mj-cs"/>
              </a:rPr>
              <a:t>there a post office near here?</a:t>
            </a:r>
            <a:endParaRPr lang="zh-CN" altLang="en-US" sz="2000" dirty="0">
              <a:ea typeface="宋体" panose="02010600030101010101" pitchFamily="2" charset="-122"/>
            </a:endParaRPr>
          </a:p>
        </p:txBody>
      </p:sp>
      <p:sp>
        <p:nvSpPr>
          <p:cNvPr id="6" name="矩形 5"/>
          <p:cNvSpPr/>
          <p:nvPr/>
        </p:nvSpPr>
        <p:spPr>
          <a:xfrm>
            <a:off x="0" y="4113889"/>
            <a:ext cx="9144000" cy="429895"/>
          </a:xfrm>
          <a:prstGeom prst="rect">
            <a:avLst/>
          </a:prstGeom>
        </p:spPr>
        <p:txBody>
          <a:bodyPr wrap="square">
            <a:spAutoFit/>
          </a:bodyPr>
          <a:lstStyle/>
          <a:p>
            <a:pPr marL="257175" indent="-257175"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4019605" y="3067492"/>
            <a:ext cx="1104790" cy="400110"/>
          </a:xfrm>
          <a:prstGeom prst="rect">
            <a:avLst/>
          </a:prstGeom>
          <a:noFill/>
        </p:spPr>
        <p:txBody>
          <a:bodyPr wrap="none" rtlCol="0">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课时</a:t>
            </a:r>
            <a:endParaRPr lang="zh-CN" altLang="en-US" sz="20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92149" y="733425"/>
            <a:ext cx="8218937" cy="373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30000"/>
              </a:lnSpc>
              <a:defRPr/>
            </a:pPr>
            <a:r>
              <a:rPr lang="en-US" altLang="zh-CN" sz="2600" b="1" dirty="0">
                <a:latin typeface="+mj-lt"/>
                <a:ea typeface="宋体" panose="02010600030101010101" pitchFamily="2" charset="-122"/>
              </a:rPr>
              <a:t>A: Thanks! And is there a restaurant near the   </a:t>
            </a:r>
          </a:p>
          <a:p>
            <a:pPr>
              <a:lnSpc>
                <a:spcPct val="130000"/>
              </a:lnSpc>
              <a:defRPr/>
            </a:pPr>
            <a:r>
              <a:rPr lang="en-US" altLang="zh-CN" sz="2600" b="1" dirty="0">
                <a:latin typeface="+mj-lt"/>
                <a:ea typeface="宋体" panose="02010600030101010101" pitchFamily="2" charset="-122"/>
              </a:rPr>
              <a:t>     _______?</a:t>
            </a:r>
          </a:p>
          <a:p>
            <a:pPr>
              <a:lnSpc>
                <a:spcPct val="130000"/>
              </a:lnSpc>
              <a:defRPr/>
            </a:pPr>
            <a:r>
              <a:rPr lang="en-US" altLang="zh-CN" sz="2600" b="1" dirty="0">
                <a:latin typeface="+mj-lt"/>
                <a:ea typeface="宋体" panose="02010600030101010101" pitchFamily="2" charset="-122"/>
              </a:rPr>
              <a:t>B: Yes. _______ along New Street. _______ right at   </a:t>
            </a:r>
          </a:p>
          <a:p>
            <a:pPr>
              <a:lnSpc>
                <a:spcPct val="130000"/>
              </a:lnSpc>
              <a:defRPr/>
            </a:pPr>
            <a:r>
              <a:rPr lang="en-US" altLang="zh-CN" sz="2600" b="1" dirty="0">
                <a:latin typeface="+mj-lt"/>
                <a:ea typeface="宋体" panose="02010600030101010101" pitchFamily="2" charset="-122"/>
              </a:rPr>
              <a:t>     the first crossing and the restaurant is on your left,   </a:t>
            </a:r>
            <a:r>
              <a:rPr lang="en-US" altLang="zh-CN" sz="2600" b="1" dirty="0" smtClean="0">
                <a:latin typeface="+mj-lt"/>
                <a:ea typeface="宋体" panose="02010600030101010101" pitchFamily="2" charset="-122"/>
              </a:rPr>
              <a:t>_______ </a:t>
            </a:r>
            <a:r>
              <a:rPr lang="en-US" altLang="zh-CN" sz="2600" b="1" dirty="0">
                <a:latin typeface="+mj-lt"/>
                <a:ea typeface="宋体" panose="02010600030101010101" pitchFamily="2" charset="-122"/>
              </a:rPr>
              <a:t>_______ the pay phone. </a:t>
            </a:r>
          </a:p>
          <a:p>
            <a:pPr>
              <a:lnSpc>
                <a:spcPct val="130000"/>
              </a:lnSpc>
              <a:defRPr/>
            </a:pPr>
            <a:r>
              <a:rPr lang="en-US" altLang="zh-CN" sz="2600" b="1" dirty="0">
                <a:latin typeface="+mj-lt"/>
                <a:ea typeface="宋体" panose="02010600030101010101" pitchFamily="2" charset="-122"/>
              </a:rPr>
              <a:t>A: Thank you very much.  </a:t>
            </a:r>
          </a:p>
          <a:p>
            <a:pPr>
              <a:lnSpc>
                <a:spcPct val="130000"/>
              </a:lnSpc>
              <a:defRPr/>
            </a:pPr>
            <a:r>
              <a:rPr lang="en-US" altLang="zh-CN" sz="2600" b="1" dirty="0">
                <a:latin typeface="+mj-lt"/>
                <a:ea typeface="宋体" panose="02010600030101010101" pitchFamily="2" charset="-122"/>
              </a:rPr>
              <a:t>B: You’re welcome.</a:t>
            </a:r>
            <a:r>
              <a:rPr lang="en-US" altLang="zh-CN" sz="2600" dirty="0">
                <a:latin typeface="+mj-lt"/>
                <a:ea typeface="宋体" panose="02010600030101010101" pitchFamily="2" charset="-122"/>
              </a:rPr>
              <a:t> </a:t>
            </a:r>
          </a:p>
        </p:txBody>
      </p:sp>
      <p:sp>
        <p:nvSpPr>
          <p:cNvPr id="3" name="Text Box 12"/>
          <p:cNvSpPr txBox="1">
            <a:spLocks noChangeArrowheads="1"/>
          </p:cNvSpPr>
          <p:nvPr/>
        </p:nvSpPr>
        <p:spPr bwMode="auto">
          <a:xfrm>
            <a:off x="1277938" y="1330325"/>
            <a:ext cx="112883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hotel</a:t>
            </a:r>
          </a:p>
        </p:txBody>
      </p:sp>
      <p:sp>
        <p:nvSpPr>
          <p:cNvPr id="4" name="Text Box 10"/>
          <p:cNvSpPr txBox="1">
            <a:spLocks noChangeArrowheads="1"/>
          </p:cNvSpPr>
          <p:nvPr/>
        </p:nvSpPr>
        <p:spPr bwMode="auto">
          <a:xfrm>
            <a:off x="2120900" y="1839913"/>
            <a:ext cx="6477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Go</a:t>
            </a:r>
          </a:p>
        </p:txBody>
      </p:sp>
      <p:sp>
        <p:nvSpPr>
          <p:cNvPr id="5" name="Text Box 10"/>
          <p:cNvSpPr txBox="1">
            <a:spLocks noChangeArrowheads="1"/>
          </p:cNvSpPr>
          <p:nvPr/>
        </p:nvSpPr>
        <p:spPr bwMode="auto">
          <a:xfrm>
            <a:off x="6309324" y="1859442"/>
            <a:ext cx="9286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Turn</a:t>
            </a:r>
          </a:p>
        </p:txBody>
      </p:sp>
      <p:sp>
        <p:nvSpPr>
          <p:cNvPr id="6" name="Text Box 10"/>
          <p:cNvSpPr txBox="1">
            <a:spLocks noChangeArrowheads="1"/>
          </p:cNvSpPr>
          <p:nvPr/>
        </p:nvSpPr>
        <p:spPr bwMode="auto">
          <a:xfrm>
            <a:off x="1656663" y="2796635"/>
            <a:ext cx="27514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across      from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500"/>
                                        <p:tgtEl>
                                          <p:spTgt spid="2">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3" dur="500"/>
                                        <p:tgtEl>
                                          <p:spTgt spid="2">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6" dur="500"/>
                                        <p:tgtEl>
                                          <p:spTgt spid="2">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9" dur="500"/>
                                        <p:tgtEl>
                                          <p:spTgt spid="2">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30" dur="1000" fill="hold"/>
                                        <p:tgtEl>
                                          <p:spTgt spid="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42" dur="1000" fill="hold"/>
                                        <p:tgtEl>
                                          <p:spTgt spid="4"/>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54" dur="1000" fill="hold"/>
                                        <p:tgtEl>
                                          <p:spTgt spid="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66" dur="1000" fill="hold"/>
                                        <p:tgtEl>
                                          <p:spTgt spid="6"/>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46-1"/>
          <p:cNvPicPr>
            <a:picLocks noChangeAspect="1" noChangeArrowheads="1"/>
          </p:cNvPicPr>
          <p:nvPr/>
        </p:nvPicPr>
        <p:blipFill>
          <a:blip r:embed="rId2" cstate="email"/>
          <a:srcRect/>
          <a:stretch>
            <a:fillRect/>
          </a:stretch>
        </p:blipFill>
        <p:spPr bwMode="auto">
          <a:xfrm>
            <a:off x="2549525" y="1620838"/>
            <a:ext cx="4067175"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2"/>
          <p:cNvSpPr txBox="1">
            <a:spLocks noChangeArrowheads="1"/>
          </p:cNvSpPr>
          <p:nvPr/>
        </p:nvSpPr>
        <p:spPr bwMode="auto">
          <a:xfrm>
            <a:off x="776288" y="482600"/>
            <a:ext cx="7091362"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latin typeface="Times New Roman" panose="02020603050405020304" pitchFamily="18" charset="0"/>
                <a:ea typeface="黑体" panose="02010609060101010101" charset="-122"/>
              </a:rPr>
              <a:t>Try to repeat the conversation with your partner according to the map.</a:t>
            </a:r>
            <a:endParaRPr lang="zh-CN" altLang="en-US" sz="2600" b="1">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03363" y="1362075"/>
            <a:ext cx="6794500" cy="1716088"/>
          </a:xfrm>
          <a:prstGeom prst="rect">
            <a:avLst/>
          </a:prstGeom>
        </p:spPr>
        <p:txBody>
          <a:bodyPr>
            <a:spAutoFit/>
          </a:bodyPr>
          <a:lstStyle/>
          <a:p>
            <a:pPr>
              <a:lnSpc>
                <a:spcPct val="130000"/>
              </a:lnSpc>
              <a:defRPr/>
            </a:pPr>
            <a:r>
              <a:rPr lang="en-US" altLang="zh-CN" sz="2800" b="1" dirty="0">
                <a:solidFill>
                  <a:srgbClr val="000000"/>
                </a:solidFill>
                <a:latin typeface="+mj-lt"/>
                <a:ea typeface="宋体" panose="02010600030101010101" pitchFamily="2" charset="-122"/>
                <a:cs typeface="Times New Roman" panose="02020603050405020304" pitchFamily="18" charset="0"/>
              </a:rPr>
              <a:t>Imagine you and your partner  are the two people in the picture in 1b. Ask and answer questions about the places. </a:t>
            </a:r>
          </a:p>
        </p:txBody>
      </p:sp>
      <p:grpSp>
        <p:nvGrpSpPr>
          <p:cNvPr id="12291" name="组合 4"/>
          <p:cNvGrpSpPr/>
          <p:nvPr/>
        </p:nvGrpSpPr>
        <p:grpSpPr bwMode="auto">
          <a:xfrm>
            <a:off x="673100" y="1900238"/>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2293"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1d</a:t>
              </a:r>
              <a:endParaRPr lang="zh-CN" altLang="en-US" sz="3200" b="1">
                <a:solidFill>
                  <a:srgbClr val="0000FF"/>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
          <p:cNvPicPr>
            <a:picLocks noChangeAspect="1"/>
          </p:cNvPicPr>
          <p:nvPr/>
        </p:nvPicPr>
        <p:blipFill>
          <a:blip r:embed="rId2" cstate="email"/>
          <a:srcRect/>
          <a:stretch>
            <a:fillRect/>
          </a:stretch>
        </p:blipFill>
        <p:spPr bwMode="auto">
          <a:xfrm>
            <a:off x="2579688" y="3257550"/>
            <a:ext cx="405765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圆角矩形标注 18"/>
          <p:cNvSpPr>
            <a:spLocks noChangeArrowheads="1"/>
          </p:cNvSpPr>
          <p:nvPr/>
        </p:nvSpPr>
        <p:spPr bwMode="auto">
          <a:xfrm>
            <a:off x="3279775" y="534988"/>
            <a:ext cx="4967288" cy="2605087"/>
          </a:xfrm>
          <a:prstGeom prst="wedgeRoundRectCallout">
            <a:avLst>
              <a:gd name="adj1" fmla="val 12273"/>
              <a:gd name="adj2" fmla="val 58097"/>
              <a:gd name="adj3" fmla="val 16667"/>
            </a:avLst>
          </a:prstGeom>
          <a:noFill/>
          <a:ln w="28575">
            <a:solidFill>
              <a:srgbClr val="669900"/>
            </a:solidFill>
            <a:miter lim="800000"/>
          </a:ln>
          <a:extLst>
            <a:ext uri="{909E8E84-426E-40DD-AFC4-6F175D3DCCD1}">
              <a14:hiddenFill xmlns:a14="http://schemas.microsoft.com/office/drawing/2010/main">
                <a:solidFill>
                  <a:srgbClr val="FFFFFF"/>
                </a:solidFill>
              </a14:hiddenFill>
            </a:ext>
          </a:extLst>
        </p:spPr>
        <p:txBody>
          <a:bodyPr lIns="0" tIns="46990" rIns="0" bIns="46990" anchor="ctr"/>
          <a:lstStyle/>
          <a:p>
            <a:pPr algn="ctr">
              <a:lnSpc>
                <a:spcPct val="120000"/>
              </a:lnSpc>
            </a:pPr>
            <a:r>
              <a:rPr lang="en-US" altLang="zh-CN" sz="2600" b="1" dirty="0">
                <a:latin typeface="Times New Roman" panose="02020603050405020304" pitchFamily="18" charset="0"/>
                <a:cs typeface="Times New Roman" panose="02020603050405020304" pitchFamily="18" charset="0"/>
              </a:rPr>
              <a:t>Yes, there is. Go along Bridge Street and turn left when you see the park. Go along Long Street and it’s on the right. It’s between the hotel and the post office.</a:t>
            </a:r>
          </a:p>
        </p:txBody>
      </p:sp>
      <p:sp>
        <p:nvSpPr>
          <p:cNvPr id="5" name="AutoShape 6"/>
          <p:cNvSpPr>
            <a:spLocks noChangeArrowheads="1"/>
          </p:cNvSpPr>
          <p:nvPr/>
        </p:nvSpPr>
        <p:spPr bwMode="auto">
          <a:xfrm>
            <a:off x="581025" y="1492250"/>
            <a:ext cx="2368550" cy="1498600"/>
          </a:xfrm>
          <a:prstGeom prst="wedgeRoundRectCallout">
            <a:avLst>
              <a:gd name="adj1" fmla="val 40370"/>
              <a:gd name="adj2" fmla="val 63667"/>
              <a:gd name="adj3" fmla="val 16667"/>
            </a:avLst>
          </a:prstGeom>
          <a:noFill/>
          <a:ln w="28575">
            <a:solidFill>
              <a:srgbClr val="FFC000"/>
            </a:solidFill>
            <a:miter lim="800000"/>
          </a:ln>
          <a:extLst>
            <a:ext uri="{909E8E84-426E-40DD-AFC4-6F175D3DCCD1}">
              <a14:hiddenFill xmlns:a14="http://schemas.microsoft.com/office/drawing/2010/main">
                <a:solidFill>
                  <a:srgbClr val="FFFFFF"/>
                </a:solidFill>
              </a14:hiddenFill>
            </a:ext>
          </a:extLst>
        </p:spPr>
        <p:txBody>
          <a:bodyPr wrap="none" lIns="90170" tIns="46990" rIns="90170" bIns="46990" anchor="ctr"/>
          <a:lstStyle/>
          <a:p>
            <a:pPr algn="ctr">
              <a:lnSpc>
                <a:spcPct val="120000"/>
              </a:lnSpc>
            </a:pPr>
            <a:r>
              <a:rPr lang="en-US" altLang="zh-CN" sz="2600" b="1" dirty="0">
                <a:latin typeface="Times New Roman" panose="02020603050405020304" pitchFamily="18" charset="0"/>
              </a:rPr>
              <a:t>Is there a</a:t>
            </a:r>
          </a:p>
          <a:p>
            <a:pPr algn="ctr">
              <a:lnSpc>
                <a:spcPct val="120000"/>
              </a:lnSpc>
            </a:pPr>
            <a:r>
              <a:rPr lang="en-US" altLang="zh-CN" sz="2600" b="1" dirty="0">
                <a:latin typeface="Times New Roman" panose="02020603050405020304" pitchFamily="18" charset="0"/>
              </a:rPr>
              <a:t>supermarket</a:t>
            </a:r>
          </a:p>
          <a:p>
            <a:pPr algn="ctr">
              <a:lnSpc>
                <a:spcPct val="120000"/>
              </a:lnSpc>
            </a:pPr>
            <a:r>
              <a:rPr lang="en-US" altLang="zh-CN" sz="2600" b="1" dirty="0">
                <a:latin typeface="Times New Roman" panose="02020603050405020304" pitchFamily="18" charset="0"/>
              </a:rPr>
              <a:t> near here?</a:t>
            </a:r>
          </a:p>
        </p:txBody>
      </p:sp>
      <p:sp>
        <p:nvSpPr>
          <p:cNvPr id="6" name="AutoShape 6"/>
          <p:cNvSpPr>
            <a:spLocks noChangeArrowheads="1"/>
          </p:cNvSpPr>
          <p:nvPr/>
        </p:nvSpPr>
        <p:spPr bwMode="auto">
          <a:xfrm>
            <a:off x="311150" y="3519488"/>
            <a:ext cx="2138363" cy="995362"/>
          </a:xfrm>
          <a:prstGeom prst="wedgeRoundRectCallout">
            <a:avLst>
              <a:gd name="adj1" fmla="val 61222"/>
              <a:gd name="adj2" fmla="val -18681"/>
              <a:gd name="adj3" fmla="val 16667"/>
            </a:avLst>
          </a:prstGeom>
          <a:noFill/>
          <a:ln w="28575">
            <a:solidFill>
              <a:srgbClr val="FFC000"/>
            </a:solidFill>
            <a:miter lim="800000"/>
          </a:ln>
          <a:extLst>
            <a:ext uri="{909E8E84-426E-40DD-AFC4-6F175D3DCCD1}">
              <a14:hiddenFill xmlns:a14="http://schemas.microsoft.com/office/drawing/2010/main">
                <a:solidFill>
                  <a:srgbClr val="FFFFFF"/>
                </a:solidFill>
              </a14:hiddenFill>
            </a:ext>
          </a:extLst>
        </p:spPr>
        <p:txBody>
          <a:bodyPr wrap="none" lIns="90170" tIns="46990" rIns="90170" bIns="46990" anchor="ctr"/>
          <a:lstStyle/>
          <a:p>
            <a:pPr algn="ctr">
              <a:lnSpc>
                <a:spcPct val="120000"/>
              </a:lnSpc>
            </a:pPr>
            <a:r>
              <a:rPr lang="en-US" altLang="zh-CN" sz="2600" b="1" dirty="0">
                <a:latin typeface="Times New Roman" panose="02020603050405020304" pitchFamily="18" charset="0"/>
              </a:rPr>
              <a:t>Thank you </a:t>
            </a:r>
          </a:p>
          <a:p>
            <a:pPr algn="ctr">
              <a:lnSpc>
                <a:spcPct val="120000"/>
              </a:lnSpc>
            </a:pPr>
            <a:r>
              <a:rPr lang="en-US" altLang="zh-CN" sz="2600" b="1" dirty="0">
                <a:latin typeface="Times New Roman" panose="02020603050405020304" pitchFamily="18" charset="0"/>
              </a:rPr>
              <a:t>very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autoUpdateAnimBg="0"/>
      <p:bldP spid="5" grpId="0" bldLvl="0" animBg="1" autoUpdateAnimBg="0"/>
      <p:bldP spid="6" grpId="0" bldLvl="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2"/>
          <p:cNvPicPr>
            <a:picLocks noChangeAspect="1"/>
          </p:cNvPicPr>
          <p:nvPr/>
        </p:nvPicPr>
        <p:blipFill>
          <a:blip r:embed="rId2" cstate="email"/>
          <a:srcRect/>
          <a:stretch>
            <a:fillRect/>
          </a:stretch>
        </p:blipFill>
        <p:spPr bwMode="auto">
          <a:xfrm>
            <a:off x="2787650" y="2892425"/>
            <a:ext cx="3724275"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3"/>
          <p:cNvSpPr>
            <a:spLocks noChangeArrowheads="1"/>
          </p:cNvSpPr>
          <p:nvPr/>
        </p:nvSpPr>
        <p:spPr bwMode="auto">
          <a:xfrm>
            <a:off x="5380038" y="1473200"/>
            <a:ext cx="3168650" cy="950913"/>
          </a:xfrm>
          <a:prstGeom prst="wedgeRectCallout">
            <a:avLst>
              <a:gd name="adj1" fmla="val -32611"/>
              <a:gd name="adj2" fmla="val 86069"/>
            </a:avLst>
          </a:prstGeom>
          <a:noFill/>
          <a:ln w="28575" cmpd="tri">
            <a:solidFill>
              <a:srgbClr val="FFC000"/>
            </a:solidFill>
            <a:miter lim="800000"/>
          </a:ln>
          <a:extLst>
            <a:ext uri="{909E8E84-426E-40DD-AFC4-6F175D3DCCD1}">
              <a14:hiddenFill xmlns:a14="http://schemas.microsoft.com/office/drawing/2010/main">
                <a:solidFill>
                  <a:srgbClr val="FFFFFF"/>
                </a:solidFill>
              </a14:hiddenFill>
            </a:ext>
          </a:extLst>
        </p:spPr>
        <p:txBody>
          <a:bodyPr lIns="90170" tIns="46990" rIns="90170" bIns="46990"/>
          <a:lstStyle/>
          <a:p>
            <a:pPr algn="ctr"/>
            <a:r>
              <a:rPr lang="en-US" altLang="zh-CN" sz="2600" b="1">
                <a:latin typeface="Times New Roman" panose="02020603050405020304" pitchFamily="18" charset="0"/>
                <a:cs typeface="Times New Roman" panose="02020603050405020304" pitchFamily="18" charset="0"/>
              </a:rPr>
              <a:t>Where is restaurant? It’s near here?</a:t>
            </a:r>
          </a:p>
        </p:txBody>
      </p:sp>
      <p:sp>
        <p:nvSpPr>
          <p:cNvPr id="5" name="AutoShape 4"/>
          <p:cNvSpPr>
            <a:spLocks noChangeArrowheads="1"/>
          </p:cNvSpPr>
          <p:nvPr/>
        </p:nvSpPr>
        <p:spPr bwMode="auto">
          <a:xfrm>
            <a:off x="404813" y="371475"/>
            <a:ext cx="4745037" cy="2492375"/>
          </a:xfrm>
          <a:prstGeom prst="wedgeRectCallout">
            <a:avLst>
              <a:gd name="adj1" fmla="val -2870"/>
              <a:gd name="adj2" fmla="val 60162"/>
            </a:avLst>
          </a:prstGeom>
          <a:noFill/>
          <a:ln w="28575" cmpd="tri">
            <a:solidFill>
              <a:srgbClr val="00B050"/>
            </a:solidFill>
            <a:miter lim="800000"/>
          </a:ln>
          <a:extLst>
            <a:ext uri="{909E8E84-426E-40DD-AFC4-6F175D3DCCD1}">
              <a14:hiddenFill xmlns:a14="http://schemas.microsoft.com/office/drawing/2010/main">
                <a:solidFill>
                  <a:srgbClr val="FFFFFF"/>
                </a:solidFill>
              </a14:hiddenFill>
            </a:ext>
          </a:extLst>
        </p:spPr>
        <p:txBody>
          <a:bodyPr lIns="90170" tIns="46990" rIns="90170" bIns="46990"/>
          <a:lstStyle/>
          <a:p>
            <a:pPr algn="ctr">
              <a:lnSpc>
                <a:spcPct val="120000"/>
              </a:lnSpc>
            </a:pPr>
            <a:r>
              <a:rPr lang="en-US" altLang="zh-CN" sz="2600" b="1">
                <a:latin typeface="Times New Roman" panose="02020603050405020304" pitchFamily="18" charset="0"/>
                <a:cs typeface="Times New Roman" panose="02020603050405020304" pitchFamily="18" charset="0"/>
              </a:rPr>
              <a:t>No, you should go along Bridge Street and turn left at first crossing. Go along Long Street until you can see the crossing, it’s in your left. </a:t>
            </a:r>
          </a:p>
        </p:txBody>
      </p:sp>
      <p:sp>
        <p:nvSpPr>
          <p:cNvPr id="8" name="圆角矩形标注 7"/>
          <p:cNvSpPr/>
          <p:nvPr/>
        </p:nvSpPr>
        <p:spPr>
          <a:xfrm>
            <a:off x="250825" y="3683000"/>
            <a:ext cx="2622550" cy="708025"/>
          </a:xfrm>
          <a:prstGeom prst="wedgeRoundRectCallout">
            <a:avLst>
              <a:gd name="adj1" fmla="val 65023"/>
              <a:gd name="adj2" fmla="val -48476"/>
              <a:gd name="adj3" fmla="val 1666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00" b="1" dirty="0">
                <a:solidFill>
                  <a:prstClr val="black"/>
                </a:solidFill>
                <a:latin typeface="Times New Roman" panose="02020603050405020304" pitchFamily="18" charset="0"/>
                <a:cs typeface="Times New Roman" panose="02020603050405020304" pitchFamily="18" charset="0"/>
              </a:rPr>
              <a:t>You’re welcome.</a:t>
            </a:r>
          </a:p>
        </p:txBody>
      </p:sp>
      <p:sp>
        <p:nvSpPr>
          <p:cNvPr id="9" name="圆角矩形标注 8"/>
          <p:cNvSpPr/>
          <p:nvPr/>
        </p:nvSpPr>
        <p:spPr>
          <a:xfrm>
            <a:off x="6634163" y="2855913"/>
            <a:ext cx="2112962" cy="854075"/>
          </a:xfrm>
          <a:prstGeom prst="wedgeRoundRectCallout">
            <a:avLst>
              <a:gd name="adj1" fmla="val -58384"/>
              <a:gd name="adj2" fmla="val 13005"/>
              <a:gd name="adj3" fmla="val 16667"/>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10000"/>
              </a:lnSpc>
              <a:defRPr/>
            </a:pPr>
            <a:r>
              <a:rPr lang="en-US" altLang="zh-CN" sz="2600" b="1" dirty="0">
                <a:solidFill>
                  <a:prstClr val="black"/>
                </a:solidFill>
                <a:latin typeface="Times New Roman" panose="02020603050405020304" pitchFamily="18" charset="0"/>
              </a:rPr>
              <a:t>Thank you very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autoUpdateAnimBg="0"/>
      <p:bldP spid="5" grpId="0" bldLvl="0" animBg="1" autoUpdateAnimBg="0"/>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一级栏目"/>
          <p:cNvPicPr>
            <a:picLocks noChangeAspect="1" noChangeArrowheads="1"/>
          </p:cNvPicPr>
          <p:nvPr/>
        </p:nvPicPr>
        <p:blipFill>
          <a:blip r:embed="rId2" cstate="email"/>
          <a:srcRect/>
          <a:stretch>
            <a:fillRect/>
          </a:stretch>
        </p:blipFill>
        <p:spPr bwMode="auto">
          <a:xfrm>
            <a:off x="187325" y="23495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87"/>
          <p:cNvSpPr>
            <a:spLocks noChangeArrowheads="1"/>
          </p:cNvSpPr>
          <p:nvPr/>
        </p:nvSpPr>
        <p:spPr bwMode="auto">
          <a:xfrm>
            <a:off x="965200" y="431800"/>
            <a:ext cx="318293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TextBox 3"/>
          <p:cNvSpPr txBox="1">
            <a:spLocks noChangeArrowheads="1"/>
          </p:cNvSpPr>
          <p:nvPr/>
        </p:nvSpPr>
        <p:spPr bwMode="auto">
          <a:xfrm>
            <a:off x="543734" y="1044575"/>
            <a:ext cx="8324850" cy="3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charset="-122"/>
              </a:rPr>
              <a:t>1. Turn right at the first </a:t>
            </a:r>
            <a:r>
              <a:rPr lang="en-US" altLang="zh-CN" sz="2400" b="1" dirty="0">
                <a:solidFill>
                  <a:srgbClr val="FF0000"/>
                </a:solidFill>
                <a:latin typeface="Times New Roman" panose="02020603050405020304" pitchFamily="18" charset="0"/>
                <a:ea typeface="黑体" panose="02010609060101010101" charset="-122"/>
              </a:rPr>
              <a:t>crossing</a:t>
            </a:r>
            <a:r>
              <a:rPr lang="en-US" altLang="zh-CN" sz="2400" b="1" dirty="0">
                <a:latin typeface="Times New Roman" panose="02020603050405020304" pitchFamily="18" charset="0"/>
                <a:ea typeface="黑体" panose="02010609060101010101" charset="-122"/>
              </a:rPr>
              <a:t> and the restaurant is on </a:t>
            </a:r>
          </a:p>
          <a:p>
            <a:pPr eaLnBrk="1" hangingPunct="1">
              <a:lnSpc>
                <a:spcPct val="130000"/>
              </a:lnSpc>
            </a:pPr>
            <a:r>
              <a:rPr lang="en-US" altLang="zh-CN" sz="2400" b="1" dirty="0">
                <a:latin typeface="Times New Roman" panose="02020603050405020304" pitchFamily="18" charset="0"/>
                <a:ea typeface="黑体" panose="02010609060101010101" charset="-122"/>
              </a:rPr>
              <a:t>     your left … </a:t>
            </a:r>
          </a:p>
          <a:p>
            <a:pPr eaLnBrk="1" hangingPunct="1">
              <a:lnSpc>
                <a:spcPct val="130000"/>
              </a:lnSpc>
            </a:pPr>
            <a:r>
              <a:rPr lang="en-US" altLang="zh-CN" sz="2400" b="1" dirty="0">
                <a:latin typeface="Times New Roman" panose="02020603050405020304" pitchFamily="18" charset="0"/>
                <a:ea typeface="黑体" panose="02010609060101010101" charset="-122"/>
              </a:rPr>
              <a:t>                </a:t>
            </a:r>
            <a:r>
              <a:rPr lang="zh-CN" altLang="en-US" sz="2400" b="1" dirty="0">
                <a:latin typeface="Times New Roman" panose="02020603050405020304" pitchFamily="18" charset="0"/>
                <a:ea typeface="黑体" panose="02010609060101010101" charset="-122"/>
              </a:rPr>
              <a:t>在第一个十字路口向右转，餐馆在你左边</a:t>
            </a:r>
            <a:r>
              <a:rPr lang="en-US" altLang="zh-CN" sz="2400" b="1" dirty="0">
                <a:latin typeface="Times New Roman" panose="02020603050405020304" pitchFamily="18" charset="0"/>
                <a:ea typeface="黑体" panose="02010609060101010101" charset="-122"/>
              </a:rPr>
              <a:t>……</a:t>
            </a:r>
          </a:p>
          <a:p>
            <a:pPr eaLnBrk="1" hangingPunct="1">
              <a:lnSpc>
                <a:spcPct val="130000"/>
              </a:lnSpc>
            </a:pPr>
            <a:r>
              <a:rPr lang="en-US" altLang="zh-CN" sz="2400" b="1" dirty="0">
                <a:latin typeface="Times New Roman" panose="02020603050405020304" pitchFamily="18" charset="0"/>
                <a:ea typeface="黑体" panose="02010609060101010101" charset="-122"/>
              </a:rPr>
              <a:t>    crossing</a:t>
            </a:r>
            <a:r>
              <a:rPr lang="zh-CN" altLang="en-US" sz="2400" b="1" dirty="0">
                <a:latin typeface="Times New Roman" panose="02020603050405020304" pitchFamily="18" charset="0"/>
                <a:ea typeface="黑体" panose="02010609060101010101" charset="-122"/>
              </a:rPr>
              <a:t>（名词）：十字路口</a:t>
            </a:r>
            <a:endParaRPr lang="en-US" altLang="zh-CN" sz="2400" b="1" dirty="0">
              <a:latin typeface="Times New Roman" panose="02020603050405020304" pitchFamily="18" charset="0"/>
              <a:ea typeface="黑体" panose="02010609060101010101" charset="-122"/>
            </a:endParaRPr>
          </a:p>
          <a:p>
            <a:pPr eaLnBrk="1" hangingPunct="1">
              <a:lnSpc>
                <a:spcPct val="130000"/>
              </a:lnSpc>
            </a:pPr>
            <a:r>
              <a:rPr lang="zh-CN" altLang="en-US" sz="2400" b="1" dirty="0">
                <a:latin typeface="Times New Roman" panose="02020603050405020304" pitchFamily="18" charset="0"/>
                <a:ea typeface="黑体" panose="02010609060101010101" charset="-122"/>
              </a:rPr>
              <a:t>   在第几个十字路口向右</a:t>
            </a:r>
            <a:r>
              <a:rPr lang="en-US" altLang="zh-CN" sz="2400" b="1" dirty="0">
                <a:latin typeface="Times New Roman" panose="02020603050405020304" pitchFamily="18" charset="0"/>
                <a:ea typeface="黑体" panose="02010609060101010101" charset="-122"/>
              </a:rPr>
              <a:t>/</a:t>
            </a:r>
            <a:r>
              <a:rPr lang="zh-CN" altLang="en-US" sz="2400" b="1" dirty="0">
                <a:latin typeface="Times New Roman" panose="02020603050405020304" pitchFamily="18" charset="0"/>
                <a:ea typeface="黑体" panose="02010609060101010101" charset="-122"/>
              </a:rPr>
              <a:t>左转：</a:t>
            </a:r>
            <a:endParaRPr lang="en-US" altLang="zh-CN" sz="2400" b="1" dirty="0">
              <a:latin typeface="Times New Roman" panose="02020603050405020304" pitchFamily="18" charset="0"/>
              <a:ea typeface="黑体" panose="02010609060101010101" charset="-122"/>
            </a:endParaRPr>
          </a:p>
          <a:p>
            <a:pPr eaLnBrk="1" hangingPunct="1">
              <a:lnSpc>
                <a:spcPct val="130000"/>
              </a:lnSpc>
            </a:pPr>
            <a:r>
              <a:rPr lang="en-US" altLang="zh-CN" sz="2400" b="1" dirty="0">
                <a:latin typeface="Times New Roman" panose="02020603050405020304" pitchFamily="18" charset="0"/>
                <a:ea typeface="黑体" panose="02010609060101010101" charset="-122"/>
              </a:rPr>
              <a:t>    Turn right/left at the+ </a:t>
            </a:r>
            <a:r>
              <a:rPr lang="zh-CN" altLang="en-US" sz="2400" b="1" dirty="0">
                <a:latin typeface="Times New Roman" panose="02020603050405020304" pitchFamily="18" charset="0"/>
                <a:ea typeface="黑体" panose="02010609060101010101" charset="-122"/>
              </a:rPr>
              <a:t>序数词 </a:t>
            </a:r>
            <a:r>
              <a:rPr lang="en-US" altLang="zh-CN" sz="2400" b="1" dirty="0">
                <a:latin typeface="Times New Roman" panose="02020603050405020304" pitchFamily="18" charset="0"/>
                <a:ea typeface="黑体" panose="02010609060101010101" charset="-122"/>
              </a:rPr>
              <a:t>+crossing. </a:t>
            </a:r>
          </a:p>
          <a:p>
            <a:pPr eaLnBrk="1" hangingPunct="1">
              <a:lnSpc>
                <a:spcPct val="130000"/>
              </a:lnSpc>
            </a:pPr>
            <a:r>
              <a:rPr lang="en-US" altLang="zh-CN" sz="2400" b="1" dirty="0">
                <a:latin typeface="Times New Roman" panose="02020603050405020304" pitchFamily="18" charset="0"/>
                <a:ea typeface="黑体" panose="02010609060101010101" charset="-122"/>
              </a:rPr>
              <a:t> = Take the+ </a:t>
            </a:r>
            <a:r>
              <a:rPr lang="zh-CN" altLang="en-US" sz="2400" b="1" dirty="0">
                <a:latin typeface="Times New Roman" panose="02020603050405020304" pitchFamily="18" charset="0"/>
                <a:ea typeface="黑体" panose="02010609060101010101" charset="-122"/>
              </a:rPr>
              <a:t>序数词 </a:t>
            </a:r>
            <a:r>
              <a:rPr lang="en-US" altLang="zh-CN" sz="2400" b="1" dirty="0">
                <a:latin typeface="Times New Roman" panose="02020603050405020304" pitchFamily="18" charset="0"/>
                <a:ea typeface="黑体" panose="02010609060101010101" charset="-122"/>
              </a:rPr>
              <a:t>+crossing on the right/left.</a:t>
            </a:r>
            <a:endParaRPr lang="zh-CN" altLang="en-US" sz="2400" b="1" dirty="0">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barn(inVertical)">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arn(inVertical)">
                                      <p:cBhvr>
                                        <p:cTn id="29" dur="500"/>
                                        <p:tgtEl>
                                          <p:spTgt spid="4">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barn(inVertical)">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barn(inVertical)">
                                      <p:cBhvr>
                                        <p:cTn id="3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一级栏目"/>
          <p:cNvPicPr>
            <a:picLocks noChangeAspect="1" noChangeArrowheads="1"/>
          </p:cNvPicPr>
          <p:nvPr/>
        </p:nvPicPr>
        <p:blipFill>
          <a:blip r:embed="rId2" cstate="email"/>
          <a:srcRect/>
          <a:stretch>
            <a:fillRect/>
          </a:stretch>
        </p:blipFill>
        <p:spPr bwMode="auto">
          <a:xfrm>
            <a:off x="265113" y="3063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87"/>
          <p:cNvSpPr>
            <a:spLocks noChangeArrowheads="1"/>
          </p:cNvSpPr>
          <p:nvPr/>
        </p:nvSpPr>
        <p:spPr bwMode="auto">
          <a:xfrm>
            <a:off x="1019175" y="512763"/>
            <a:ext cx="19192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16388" name="TextBox 2"/>
          <p:cNvSpPr txBox="1">
            <a:spLocks noChangeArrowheads="1"/>
          </p:cNvSpPr>
          <p:nvPr/>
        </p:nvSpPr>
        <p:spPr bwMode="auto">
          <a:xfrm>
            <a:off x="801688" y="1104900"/>
            <a:ext cx="7459662"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charset="-122"/>
              </a:rPr>
              <a:t>1. —Where is the </a:t>
            </a:r>
            <a:r>
              <a:rPr lang="en-US" altLang="zh-CN" sz="2600" b="1" dirty="0" err="1">
                <a:latin typeface="Times New Roman" panose="02020603050405020304" pitchFamily="18" charset="0"/>
                <a:ea typeface="黑体" panose="02010609060101010101" charset="-122"/>
              </a:rPr>
              <a:t>Wenxin</a:t>
            </a:r>
            <a:r>
              <a:rPr lang="en-US" altLang="zh-CN" sz="2600" b="1" dirty="0">
                <a:latin typeface="Times New Roman" panose="02020603050405020304" pitchFamily="18" charset="0"/>
                <a:ea typeface="黑体" panose="02010609060101010101" charset="-122"/>
              </a:rPr>
              <a:t> Grocery?</a:t>
            </a:r>
          </a:p>
          <a:p>
            <a:pPr eaLnBrk="1" hangingPunct="1">
              <a:lnSpc>
                <a:spcPct val="130000"/>
              </a:lnSpc>
            </a:pPr>
            <a:r>
              <a:rPr lang="en-US" altLang="zh-CN" sz="2600" b="1" dirty="0">
                <a:latin typeface="Times New Roman" panose="02020603050405020304" pitchFamily="18" charset="0"/>
                <a:ea typeface="黑体" panose="02010609060101010101" charset="-122"/>
              </a:rPr>
              <a:t>    —_______ right ________ the second crossing.</a:t>
            </a:r>
          </a:p>
          <a:p>
            <a:pPr eaLnBrk="1" hangingPunct="1">
              <a:lnSpc>
                <a:spcPct val="130000"/>
              </a:lnSpc>
            </a:pPr>
            <a:r>
              <a:rPr lang="en-US" altLang="zh-CN" sz="2600" b="1" dirty="0">
                <a:latin typeface="Times New Roman" panose="02020603050405020304" pitchFamily="18" charset="0"/>
                <a:ea typeface="黑体" panose="02010609060101010101" charset="-122"/>
              </a:rPr>
              <a:t>    A. Take</a:t>
            </a:r>
            <a:r>
              <a:rPr lang="zh-CN" altLang="en-US" sz="2600" b="1" dirty="0">
                <a:latin typeface="Times New Roman" panose="02020603050405020304" pitchFamily="18" charset="0"/>
                <a:ea typeface="黑体" panose="02010609060101010101" charset="-122"/>
              </a:rPr>
              <a:t>；</a:t>
            </a:r>
            <a:r>
              <a:rPr lang="en-US" altLang="zh-CN" sz="2600" b="1" dirty="0">
                <a:latin typeface="Times New Roman" panose="02020603050405020304" pitchFamily="18" charset="0"/>
                <a:ea typeface="黑体" panose="02010609060101010101" charset="-122"/>
              </a:rPr>
              <a:t>in                               B. Turn</a:t>
            </a:r>
            <a:r>
              <a:rPr lang="zh-CN" altLang="en-US" sz="2600" b="1" dirty="0">
                <a:latin typeface="Times New Roman" panose="02020603050405020304" pitchFamily="18" charset="0"/>
                <a:ea typeface="黑体" panose="02010609060101010101" charset="-122"/>
              </a:rPr>
              <a:t>；</a:t>
            </a:r>
            <a:r>
              <a:rPr lang="en-US" altLang="zh-CN" sz="2600" b="1" dirty="0">
                <a:latin typeface="Times New Roman" panose="02020603050405020304" pitchFamily="18" charset="0"/>
                <a:ea typeface="黑体" panose="02010609060101010101" charset="-122"/>
              </a:rPr>
              <a:t>at</a:t>
            </a:r>
          </a:p>
          <a:p>
            <a:pPr eaLnBrk="1" hangingPunct="1">
              <a:lnSpc>
                <a:spcPct val="130000"/>
              </a:lnSpc>
            </a:pPr>
            <a:r>
              <a:rPr lang="en-US" altLang="zh-CN" sz="2600" b="1" dirty="0">
                <a:latin typeface="Times New Roman" panose="02020603050405020304" pitchFamily="18" charset="0"/>
                <a:ea typeface="黑体" panose="02010609060101010101" charset="-122"/>
              </a:rPr>
              <a:t>    C. Take</a:t>
            </a:r>
            <a:r>
              <a:rPr lang="zh-CN" altLang="en-US" sz="2600" b="1" dirty="0">
                <a:latin typeface="Times New Roman" panose="02020603050405020304" pitchFamily="18" charset="0"/>
                <a:ea typeface="黑体" panose="02010609060101010101" charset="-122"/>
              </a:rPr>
              <a:t>；</a:t>
            </a:r>
            <a:r>
              <a:rPr lang="en-US" altLang="zh-CN" sz="2600" b="1" dirty="0">
                <a:latin typeface="Times New Roman" panose="02020603050405020304" pitchFamily="18" charset="0"/>
                <a:ea typeface="黑体" panose="02010609060101010101" charset="-122"/>
              </a:rPr>
              <a:t>on                              D. Turn</a:t>
            </a:r>
            <a:r>
              <a:rPr lang="zh-CN" altLang="en-US" sz="2600" b="1" dirty="0">
                <a:latin typeface="Times New Roman" panose="02020603050405020304" pitchFamily="18" charset="0"/>
                <a:ea typeface="黑体" panose="02010609060101010101" charset="-122"/>
              </a:rPr>
              <a:t>；</a:t>
            </a:r>
            <a:r>
              <a:rPr lang="en-US" altLang="zh-CN" sz="2600" b="1" dirty="0">
                <a:latin typeface="Times New Roman" panose="02020603050405020304" pitchFamily="18" charset="0"/>
                <a:ea typeface="黑体" panose="02010609060101010101" charset="-122"/>
              </a:rPr>
              <a:t>to</a:t>
            </a:r>
          </a:p>
          <a:p>
            <a:pPr eaLnBrk="1" hangingPunct="1">
              <a:lnSpc>
                <a:spcPct val="130000"/>
              </a:lnSpc>
            </a:pPr>
            <a:r>
              <a:rPr lang="en-US" altLang="zh-CN" sz="2600" b="1" dirty="0">
                <a:latin typeface="Times New Roman" panose="02020603050405020304" pitchFamily="18" charset="0"/>
                <a:ea typeface="黑体" panose="02010609060101010101" charset="-122"/>
              </a:rPr>
              <a:t>2. He is sitting _____ my left.</a:t>
            </a:r>
          </a:p>
          <a:p>
            <a:pPr eaLnBrk="1" hangingPunct="1">
              <a:lnSpc>
                <a:spcPct val="130000"/>
              </a:lnSpc>
            </a:pPr>
            <a:r>
              <a:rPr lang="en-US" altLang="zh-CN" sz="2600" b="1" dirty="0">
                <a:latin typeface="Times New Roman" panose="02020603050405020304" pitchFamily="18" charset="0"/>
                <a:ea typeface="黑体" panose="02010609060101010101" charset="-122"/>
              </a:rPr>
              <a:t>    A. on               B. at              C. in                </a:t>
            </a:r>
            <a:r>
              <a:rPr lang="en-US" altLang="zh-CN" sz="2600" b="1" dirty="0" err="1">
                <a:latin typeface="Times New Roman" panose="02020603050405020304" pitchFamily="18" charset="0"/>
                <a:ea typeface="黑体" panose="02010609060101010101" charset="-122"/>
              </a:rPr>
              <a:t>D.of</a:t>
            </a:r>
            <a:endParaRPr lang="en-US" altLang="zh-CN" sz="2600" b="1" dirty="0">
              <a:latin typeface="Times New Roman" panose="02020603050405020304" pitchFamily="18" charset="0"/>
              <a:ea typeface="黑体" panose="02010609060101010101" charset="-122"/>
            </a:endParaRPr>
          </a:p>
        </p:txBody>
      </p:sp>
      <p:sp>
        <p:nvSpPr>
          <p:cNvPr id="5" name="TextBox 4"/>
          <p:cNvSpPr txBox="1">
            <a:spLocks noChangeArrowheads="1"/>
          </p:cNvSpPr>
          <p:nvPr/>
        </p:nvSpPr>
        <p:spPr bwMode="auto">
          <a:xfrm>
            <a:off x="1889125" y="1612900"/>
            <a:ext cx="407988"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charset="-122"/>
              </a:rPr>
              <a:t>B</a:t>
            </a:r>
            <a:endParaRPr lang="zh-CN" altLang="en-US" sz="2600" b="1">
              <a:solidFill>
                <a:srgbClr val="FF0000"/>
              </a:solidFill>
              <a:latin typeface="Times New Roman" panose="02020603050405020304" pitchFamily="18" charset="0"/>
              <a:ea typeface="黑体" panose="02010609060101010101" charset="-122"/>
            </a:endParaRPr>
          </a:p>
        </p:txBody>
      </p:sp>
      <p:sp>
        <p:nvSpPr>
          <p:cNvPr id="8" name="TextBox 7"/>
          <p:cNvSpPr txBox="1">
            <a:spLocks noChangeArrowheads="1"/>
          </p:cNvSpPr>
          <p:nvPr/>
        </p:nvSpPr>
        <p:spPr bwMode="auto">
          <a:xfrm>
            <a:off x="3119438" y="3197225"/>
            <a:ext cx="4254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charset="-122"/>
              </a:rPr>
              <a:t>A</a:t>
            </a:r>
            <a:endParaRPr lang="zh-CN" altLang="en-US" sz="2600" b="1">
              <a:solidFill>
                <a:srgbClr val="FF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31850" y="477838"/>
            <a:ext cx="7621588" cy="422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defRPr/>
            </a:pPr>
            <a:r>
              <a:rPr lang="zh-CN" altLang="en-US" sz="2600" b="1" dirty="0">
                <a:latin typeface="+mj-ea"/>
                <a:ea typeface="+mj-ea"/>
              </a:rPr>
              <a:t>用所给词的适当形式填空。</a:t>
            </a:r>
          </a:p>
          <a:p>
            <a:pPr>
              <a:lnSpc>
                <a:spcPct val="150000"/>
              </a:lnSpc>
              <a:defRPr/>
            </a:pPr>
            <a:r>
              <a:rPr lang="en-US" altLang="zh-CN" sz="2600" b="1" dirty="0">
                <a:latin typeface="+mj-lt"/>
                <a:ea typeface="宋体" panose="02010600030101010101" pitchFamily="2" charset="-122"/>
              </a:rPr>
              <a:t>1.Just </a:t>
            </a:r>
            <a:r>
              <a:rPr lang="en-US" altLang="zh-CN" sz="2600" b="1" dirty="0">
                <a:solidFill>
                  <a:prstClr val="black"/>
                </a:solidFill>
                <a:latin typeface="Times New Roman" panose="02020603050405020304"/>
                <a:ea typeface="宋体" panose="02010600030101010101" pitchFamily="2" charset="-122"/>
              </a:rPr>
              <a:t>___________</a:t>
            </a:r>
            <a:r>
              <a:rPr lang="en-US" altLang="zh-CN" sz="2600" b="1" dirty="0">
                <a:latin typeface="+mj-lt"/>
                <a:ea typeface="宋体" panose="02010600030101010101" pitchFamily="2" charset="-122"/>
              </a:rPr>
              <a:t>(go) straight and turn left.</a:t>
            </a:r>
          </a:p>
          <a:p>
            <a:pPr>
              <a:lnSpc>
                <a:spcPct val="150000"/>
              </a:lnSpc>
              <a:defRPr/>
            </a:pPr>
            <a:r>
              <a:rPr lang="en-US" altLang="zh-CN" sz="2600" b="1" dirty="0">
                <a:latin typeface="+mj-lt"/>
                <a:ea typeface="宋体" panose="02010600030101010101" pitchFamily="2" charset="-122"/>
              </a:rPr>
              <a:t>2.</a:t>
            </a:r>
            <a:r>
              <a:rPr lang="en-US" altLang="zh-CN" sz="2600" b="1" dirty="0">
                <a:solidFill>
                  <a:prstClr val="black"/>
                </a:solidFill>
                <a:latin typeface="Times New Roman" panose="02020603050405020304"/>
                <a:ea typeface="宋体" panose="02010600030101010101" pitchFamily="2" charset="-122"/>
              </a:rPr>
              <a:t> ___________</a:t>
            </a:r>
            <a:r>
              <a:rPr lang="en-US" altLang="zh-CN" sz="2600" b="1" dirty="0">
                <a:latin typeface="+mj-lt"/>
                <a:ea typeface="宋体" panose="02010600030101010101" pitchFamily="2" charset="-122"/>
              </a:rPr>
              <a:t>(be) there any people in the park?</a:t>
            </a:r>
          </a:p>
          <a:p>
            <a:pPr>
              <a:lnSpc>
                <a:spcPct val="150000"/>
              </a:lnSpc>
              <a:defRPr/>
            </a:pPr>
            <a:r>
              <a:rPr lang="en-US" altLang="zh-CN" sz="2600" b="1" dirty="0">
                <a:latin typeface="+mj-lt"/>
                <a:ea typeface="宋体" panose="02010600030101010101" pitchFamily="2" charset="-122"/>
              </a:rPr>
              <a:t>3.Sunday is the </a:t>
            </a:r>
            <a:r>
              <a:rPr lang="en-US" altLang="zh-CN" sz="2600" b="1" dirty="0">
                <a:solidFill>
                  <a:prstClr val="black"/>
                </a:solidFill>
                <a:latin typeface="Times New Roman" panose="02020603050405020304"/>
                <a:ea typeface="宋体" panose="02010600030101010101" pitchFamily="2" charset="-122"/>
              </a:rPr>
              <a:t>___________</a:t>
            </a:r>
            <a:r>
              <a:rPr lang="en-US" altLang="zh-CN" sz="2600" b="1" dirty="0">
                <a:latin typeface="+mj-lt"/>
                <a:ea typeface="宋体" panose="02010600030101010101" pitchFamily="2" charset="-122"/>
              </a:rPr>
              <a:t>(one) day of a week.</a:t>
            </a:r>
          </a:p>
          <a:p>
            <a:pPr>
              <a:lnSpc>
                <a:spcPct val="150000"/>
              </a:lnSpc>
              <a:defRPr/>
            </a:pPr>
            <a:r>
              <a:rPr lang="en-US" altLang="zh-CN" sz="2600" b="1" dirty="0">
                <a:latin typeface="+mj-lt"/>
                <a:ea typeface="宋体" panose="02010600030101010101" pitchFamily="2" charset="-122"/>
              </a:rPr>
              <a:t>4.The library is a good place </a:t>
            </a:r>
            <a:r>
              <a:rPr lang="en-US" altLang="zh-CN" sz="2600" b="1" dirty="0">
                <a:solidFill>
                  <a:prstClr val="black"/>
                </a:solidFill>
                <a:latin typeface="Times New Roman" panose="02020603050405020304"/>
                <a:ea typeface="宋体" panose="02010600030101010101" pitchFamily="2" charset="-122"/>
              </a:rPr>
              <a:t>___________</a:t>
            </a:r>
            <a:r>
              <a:rPr lang="en-US" altLang="zh-CN" sz="2600" b="1" dirty="0">
                <a:latin typeface="+mj-lt"/>
                <a:ea typeface="宋体" panose="02010600030101010101" pitchFamily="2" charset="-122"/>
              </a:rPr>
              <a:t>(read).</a:t>
            </a:r>
          </a:p>
          <a:p>
            <a:pPr>
              <a:lnSpc>
                <a:spcPct val="150000"/>
              </a:lnSpc>
              <a:defRPr/>
            </a:pPr>
            <a:r>
              <a:rPr lang="en-US" altLang="zh-CN" sz="2600" b="1" dirty="0">
                <a:latin typeface="+mj-lt"/>
                <a:ea typeface="宋体" panose="02010600030101010101" pitchFamily="2" charset="-122"/>
              </a:rPr>
              <a:t>5.He </a:t>
            </a:r>
            <a:r>
              <a:rPr lang="en-US" altLang="zh-CN" sz="2600" b="1" dirty="0">
                <a:solidFill>
                  <a:prstClr val="black"/>
                </a:solidFill>
                <a:latin typeface="Times New Roman" panose="02020603050405020304"/>
                <a:ea typeface="宋体" panose="02010600030101010101" pitchFamily="2" charset="-122"/>
              </a:rPr>
              <a:t>___________</a:t>
            </a:r>
            <a:r>
              <a:rPr lang="en-US" altLang="zh-CN" sz="2600" b="1" dirty="0">
                <a:latin typeface="+mj-lt"/>
                <a:ea typeface="宋体" panose="02010600030101010101" pitchFamily="2" charset="-122"/>
              </a:rPr>
              <a:t>(like) reading, but his sister   </a:t>
            </a:r>
          </a:p>
          <a:p>
            <a:pPr>
              <a:lnSpc>
                <a:spcPct val="150000"/>
              </a:lnSpc>
              <a:defRPr/>
            </a:pPr>
            <a:r>
              <a:rPr lang="en-US" altLang="zh-CN" sz="2600" b="1" dirty="0">
                <a:solidFill>
                  <a:prstClr val="black"/>
                </a:solidFill>
                <a:latin typeface="+mj-lt"/>
                <a:ea typeface="宋体" panose="02010600030101010101" pitchFamily="2" charset="-122"/>
              </a:rPr>
              <a:t>   </a:t>
            </a:r>
            <a:r>
              <a:rPr lang="en-US" altLang="zh-CN" sz="2600" b="1" dirty="0">
                <a:solidFill>
                  <a:prstClr val="black"/>
                </a:solidFill>
                <a:latin typeface="Times New Roman" panose="02020603050405020304"/>
                <a:ea typeface="宋体" panose="02010600030101010101" pitchFamily="2" charset="-122"/>
              </a:rPr>
              <a:t>___________</a:t>
            </a:r>
            <a:r>
              <a:rPr lang="en-US" altLang="zh-CN" sz="2600" b="1" dirty="0">
                <a:latin typeface="+mj-lt"/>
                <a:ea typeface="宋体" panose="02010600030101010101" pitchFamily="2" charset="-122"/>
              </a:rPr>
              <a:t> (not like) reading.</a:t>
            </a:r>
          </a:p>
        </p:txBody>
      </p:sp>
      <p:sp>
        <p:nvSpPr>
          <p:cNvPr id="3" name="Text Box 4"/>
          <p:cNvSpPr txBox="1">
            <a:spLocks noChangeArrowheads="1"/>
          </p:cNvSpPr>
          <p:nvPr/>
        </p:nvSpPr>
        <p:spPr bwMode="auto">
          <a:xfrm>
            <a:off x="2298700" y="1150938"/>
            <a:ext cx="7921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go</a:t>
            </a:r>
          </a:p>
        </p:txBody>
      </p:sp>
      <p:sp>
        <p:nvSpPr>
          <p:cNvPr id="4" name="Text Box 5"/>
          <p:cNvSpPr txBox="1">
            <a:spLocks noChangeArrowheads="1"/>
          </p:cNvSpPr>
          <p:nvPr/>
        </p:nvSpPr>
        <p:spPr bwMode="auto">
          <a:xfrm>
            <a:off x="1730375" y="1787525"/>
            <a:ext cx="8636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Are</a:t>
            </a:r>
          </a:p>
        </p:txBody>
      </p:sp>
      <p:sp>
        <p:nvSpPr>
          <p:cNvPr id="5" name="Text Box 6"/>
          <p:cNvSpPr txBox="1">
            <a:spLocks noChangeArrowheads="1"/>
          </p:cNvSpPr>
          <p:nvPr/>
        </p:nvSpPr>
        <p:spPr bwMode="auto">
          <a:xfrm>
            <a:off x="3640138" y="2376488"/>
            <a:ext cx="8286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first</a:t>
            </a:r>
          </a:p>
        </p:txBody>
      </p:sp>
      <p:sp>
        <p:nvSpPr>
          <p:cNvPr id="6" name="Text Box 7"/>
          <p:cNvSpPr txBox="1">
            <a:spLocks noChangeArrowheads="1"/>
          </p:cNvSpPr>
          <p:nvPr/>
        </p:nvSpPr>
        <p:spPr bwMode="auto">
          <a:xfrm>
            <a:off x="5310188" y="2978150"/>
            <a:ext cx="1323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to read</a:t>
            </a:r>
          </a:p>
        </p:txBody>
      </p:sp>
      <p:sp>
        <p:nvSpPr>
          <p:cNvPr id="7" name="Text Box 8"/>
          <p:cNvSpPr txBox="1">
            <a:spLocks noChangeArrowheads="1"/>
          </p:cNvSpPr>
          <p:nvPr/>
        </p:nvSpPr>
        <p:spPr bwMode="auto">
          <a:xfrm>
            <a:off x="2071687" y="3571875"/>
            <a:ext cx="10191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likes</a:t>
            </a:r>
          </a:p>
        </p:txBody>
      </p:sp>
      <p:sp>
        <p:nvSpPr>
          <p:cNvPr id="8" name="Text Box 9"/>
          <p:cNvSpPr txBox="1">
            <a:spLocks noChangeArrowheads="1"/>
          </p:cNvSpPr>
          <p:nvPr/>
        </p:nvSpPr>
        <p:spPr bwMode="auto">
          <a:xfrm>
            <a:off x="1173163" y="4171950"/>
            <a:ext cx="200998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doesn’t like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P spid="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
          <p:cNvSpPr>
            <a:spLocks noChangeArrowheads="1"/>
          </p:cNvSpPr>
          <p:nvPr/>
        </p:nvSpPr>
        <p:spPr bwMode="auto">
          <a:xfrm>
            <a:off x="1268413" y="1404938"/>
            <a:ext cx="64262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00"/>
                </a:solidFill>
                <a:latin typeface="Times New Roman" panose="02020603050405020304" pitchFamily="18" charset="0"/>
              </a:rPr>
              <a:t>6.Mary wants ___________(go) to Shanghai.</a:t>
            </a:r>
          </a:p>
          <a:p>
            <a:pPr>
              <a:lnSpc>
                <a:spcPct val="150000"/>
              </a:lnSpc>
            </a:pPr>
            <a:r>
              <a:rPr lang="en-US" altLang="zh-CN" sz="2600" b="1">
                <a:solidFill>
                  <a:srgbClr val="000000"/>
                </a:solidFill>
                <a:latin typeface="Times New Roman" panose="02020603050405020304" pitchFamily="18" charset="0"/>
              </a:rPr>
              <a:t>7.I enjoy ___________ (work) in the city.</a:t>
            </a:r>
          </a:p>
          <a:p>
            <a:pPr>
              <a:lnSpc>
                <a:spcPct val="150000"/>
              </a:lnSpc>
            </a:pPr>
            <a:r>
              <a:rPr lang="en-US" altLang="zh-CN" sz="2600" b="1">
                <a:solidFill>
                  <a:srgbClr val="000000"/>
                </a:solidFill>
                <a:latin typeface="Times New Roman" panose="02020603050405020304" pitchFamily="18" charset="0"/>
              </a:rPr>
              <a:t>8.It’s the ___________ (begin) of the tour.</a:t>
            </a:r>
          </a:p>
        </p:txBody>
      </p:sp>
      <p:sp>
        <p:nvSpPr>
          <p:cNvPr id="5" name="Text Box 10"/>
          <p:cNvSpPr txBox="1">
            <a:spLocks noChangeArrowheads="1"/>
          </p:cNvSpPr>
          <p:nvPr/>
        </p:nvSpPr>
        <p:spPr bwMode="auto">
          <a:xfrm>
            <a:off x="3660026" y="1485900"/>
            <a:ext cx="128291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to go</a:t>
            </a:r>
          </a:p>
        </p:txBody>
      </p:sp>
      <p:sp>
        <p:nvSpPr>
          <p:cNvPr id="6" name="Text Box 11"/>
          <p:cNvSpPr txBox="1">
            <a:spLocks noChangeArrowheads="1"/>
          </p:cNvSpPr>
          <p:nvPr/>
        </p:nvSpPr>
        <p:spPr bwMode="auto">
          <a:xfrm>
            <a:off x="2843213" y="2087563"/>
            <a:ext cx="14620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working</a:t>
            </a:r>
          </a:p>
        </p:txBody>
      </p:sp>
      <p:sp>
        <p:nvSpPr>
          <p:cNvPr id="7" name="Text Box 12"/>
          <p:cNvSpPr txBox="1">
            <a:spLocks noChangeArrowheads="1"/>
          </p:cNvSpPr>
          <p:nvPr/>
        </p:nvSpPr>
        <p:spPr bwMode="auto">
          <a:xfrm>
            <a:off x="2705099" y="2668588"/>
            <a:ext cx="1776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rPr>
              <a:t>beginning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82563" y="1301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901700" y="330200"/>
            <a:ext cx="2384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sp>
        <p:nvSpPr>
          <p:cNvPr id="2" name="TextBox 1"/>
          <p:cNvSpPr txBox="1">
            <a:spLocks noChangeArrowheads="1"/>
          </p:cNvSpPr>
          <p:nvPr/>
        </p:nvSpPr>
        <p:spPr bwMode="auto">
          <a:xfrm>
            <a:off x="957263" y="957263"/>
            <a:ext cx="71342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charset="-122"/>
              </a:rPr>
              <a:t>Do you know the meaning of the following signs?</a:t>
            </a:r>
            <a:endParaRPr lang="zh-CN" altLang="en-US" sz="2600" b="1" dirty="0">
              <a:latin typeface="Times New Roman" panose="02020603050405020304" pitchFamily="18" charset="0"/>
              <a:ea typeface="黑体" panose="02010609060101010101" charset="-122"/>
            </a:endParaRPr>
          </a:p>
        </p:txBody>
      </p:sp>
      <p:pic>
        <p:nvPicPr>
          <p:cNvPr id="2052" name="Picture 4" descr="应急避难设施( 场所)"/>
          <p:cNvPicPr>
            <a:picLocks noChangeAspect="1" noChangeArrowheads="1"/>
          </p:cNvPicPr>
          <p:nvPr/>
        </p:nvPicPr>
        <p:blipFill>
          <a:blip r:embed="rId3"/>
          <a:srcRect/>
          <a:stretch>
            <a:fillRect/>
          </a:stretch>
        </p:blipFill>
        <p:spPr bwMode="auto">
          <a:xfrm>
            <a:off x="1049338" y="1824038"/>
            <a:ext cx="170497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577850" y="3717925"/>
            <a:ext cx="317023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应急避难设施</a:t>
            </a:r>
            <a:r>
              <a:rPr lang="en-US" altLang="zh-CN" sz="2600" b="1">
                <a:latin typeface="Times New Roman" panose="02020603050405020304" pitchFamily="18" charset="0"/>
                <a:ea typeface="黑体" panose="02010609060101010101" charset="-122"/>
              </a:rPr>
              <a:t>( </a:t>
            </a:r>
            <a:r>
              <a:rPr lang="zh-CN" altLang="en-US" sz="2600" b="1">
                <a:latin typeface="Times New Roman" panose="02020603050405020304" pitchFamily="18" charset="0"/>
                <a:ea typeface="黑体" panose="02010609060101010101" charset="-122"/>
              </a:rPr>
              <a:t>场所</a:t>
            </a:r>
            <a:r>
              <a:rPr lang="en-US" altLang="zh-CN" sz="2600" b="1">
                <a:latin typeface="Times New Roman" panose="02020603050405020304" pitchFamily="18" charset="0"/>
                <a:ea typeface="黑体" panose="02010609060101010101" charset="-122"/>
              </a:rPr>
              <a:t>)</a:t>
            </a:r>
          </a:p>
        </p:txBody>
      </p:sp>
      <p:pic>
        <p:nvPicPr>
          <p:cNvPr id="2053" name="Picture 5" descr="残疾人专用设施"/>
          <p:cNvPicPr>
            <a:picLocks noChangeAspect="1" noChangeArrowheads="1"/>
          </p:cNvPicPr>
          <p:nvPr/>
        </p:nvPicPr>
        <p:blipFill>
          <a:blip r:embed="rId4"/>
          <a:srcRect/>
          <a:stretch>
            <a:fillRect/>
          </a:stretch>
        </p:blipFill>
        <p:spPr bwMode="auto">
          <a:xfrm>
            <a:off x="6432550" y="1871663"/>
            <a:ext cx="172085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5969000" y="3743325"/>
            <a:ext cx="2530475"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残疾人专用设施</a:t>
            </a:r>
          </a:p>
        </p:txBody>
      </p:sp>
      <p:pic>
        <p:nvPicPr>
          <p:cNvPr id="10" name="Picture 3" descr="人行横道"/>
          <p:cNvPicPr>
            <a:picLocks noChangeAspect="1" noChangeArrowheads="1"/>
          </p:cNvPicPr>
          <p:nvPr/>
        </p:nvPicPr>
        <p:blipFill>
          <a:blip r:embed="rId5"/>
          <a:srcRect/>
          <a:stretch>
            <a:fillRect/>
          </a:stretch>
        </p:blipFill>
        <p:spPr bwMode="auto">
          <a:xfrm>
            <a:off x="3771900" y="1812925"/>
            <a:ext cx="17049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3908425" y="3709988"/>
            <a:ext cx="15240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人行横道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circle(in)">
                                      <p:cBhvr>
                                        <p:cTn id="14" dur="2000"/>
                                        <p:tgtEl>
                                          <p:spTgt spid="2052"/>
                                        </p:tgtEl>
                                      </p:cBhvr>
                                    </p:animEffect>
                                  </p:childTnLst>
                                </p:cTn>
                              </p:par>
                              <p:par>
                                <p:cTn id="15" presetID="6" presetClass="entr" presetSubtype="16" fill="hold" nodeType="with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circle(in)">
                                      <p:cBhvr>
                                        <p:cTn id="17" dur="2000"/>
                                        <p:tgtEl>
                                          <p:spTgt spid="2053"/>
                                        </p:tgtEl>
                                      </p:cBhvr>
                                    </p:animEffect>
                                  </p:childTnLst>
                                </p:cTn>
                              </p:par>
                              <p:par>
                                <p:cTn id="18" presetID="6" presetClass="entr" presetSubtype="16"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直行车道"/>
          <p:cNvPicPr>
            <a:picLocks noChangeAspect="1" noChangeArrowheads="1"/>
          </p:cNvPicPr>
          <p:nvPr/>
        </p:nvPicPr>
        <p:blipFill>
          <a:blip r:embed="rId2"/>
          <a:srcRect/>
          <a:stretch>
            <a:fillRect/>
          </a:stretch>
        </p:blipFill>
        <p:spPr bwMode="auto">
          <a:xfrm>
            <a:off x="881063" y="1287463"/>
            <a:ext cx="16954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974725" y="3338513"/>
            <a:ext cx="152558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直行车道</a:t>
            </a:r>
          </a:p>
        </p:txBody>
      </p:sp>
      <p:pic>
        <p:nvPicPr>
          <p:cNvPr id="14339" name="Picture 3" descr="右转车道"/>
          <p:cNvPicPr>
            <a:picLocks noChangeAspect="1" noChangeArrowheads="1"/>
          </p:cNvPicPr>
          <p:nvPr/>
        </p:nvPicPr>
        <p:blipFill>
          <a:blip r:embed="rId3" cstate="email"/>
          <a:srcRect/>
          <a:stretch>
            <a:fillRect/>
          </a:stretch>
        </p:blipFill>
        <p:spPr bwMode="auto">
          <a:xfrm>
            <a:off x="3660775" y="1374775"/>
            <a:ext cx="1609725"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左转车道"/>
          <p:cNvPicPr>
            <a:picLocks noChangeAspect="1" noChangeArrowheads="1"/>
          </p:cNvPicPr>
          <p:nvPr/>
        </p:nvPicPr>
        <p:blipFill>
          <a:blip r:embed="rId4" cstate="email"/>
          <a:srcRect/>
          <a:stretch>
            <a:fillRect/>
          </a:stretch>
        </p:blipFill>
        <p:spPr bwMode="auto">
          <a:xfrm>
            <a:off x="6324600" y="1389063"/>
            <a:ext cx="160337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3679825" y="3352800"/>
            <a:ext cx="152558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右转车道</a:t>
            </a:r>
          </a:p>
        </p:txBody>
      </p:sp>
      <p:sp>
        <p:nvSpPr>
          <p:cNvPr id="7" name="TextBox 6"/>
          <p:cNvSpPr txBox="1">
            <a:spLocks noChangeArrowheads="1"/>
          </p:cNvSpPr>
          <p:nvPr/>
        </p:nvSpPr>
        <p:spPr bwMode="auto">
          <a:xfrm>
            <a:off x="6389688" y="3360738"/>
            <a:ext cx="15240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左转车道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ircle(in)">
                                      <p:cBhvr>
                                        <p:cTn id="7" dur="2000"/>
                                        <p:tgtEl>
                                          <p:spTgt spid="14338"/>
                                        </p:tgtEl>
                                      </p:cBhvr>
                                    </p:animEffect>
                                  </p:childTnLst>
                                </p:cTn>
                              </p:par>
                              <p:par>
                                <p:cTn id="8" presetID="6" presetClass="entr" presetSubtype="16" fill="hold"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circle(in)">
                                      <p:cBhvr>
                                        <p:cTn id="10" dur="2000"/>
                                        <p:tgtEl>
                                          <p:spTgt spid="14339"/>
                                        </p:tgtEl>
                                      </p:cBhvr>
                                    </p:animEffect>
                                  </p:childTnLst>
                                </p:cTn>
                              </p:par>
                              <p:par>
                                <p:cTn id="11" presetID="6" presetClass="entr" presetSubtype="16" fill="hold" nodeType="with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circle(in)">
                                      <p:cBhvr>
                                        <p:cTn id="13" dur="2000"/>
                                        <p:tgtEl>
                                          <p:spTgt spid="1434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直行"/>
          <p:cNvPicPr>
            <a:picLocks noChangeAspect="1" noChangeArrowheads="1"/>
          </p:cNvPicPr>
          <p:nvPr/>
        </p:nvPicPr>
        <p:blipFill>
          <a:blip r:embed="rId2" r:link="rId3"/>
          <a:srcRect/>
          <a:stretch>
            <a:fillRect/>
          </a:stretch>
        </p:blipFill>
        <p:spPr bwMode="auto">
          <a:xfrm>
            <a:off x="882650" y="979488"/>
            <a:ext cx="17145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向左转弯"/>
          <p:cNvPicPr>
            <a:picLocks noChangeAspect="1" noChangeArrowheads="1"/>
          </p:cNvPicPr>
          <p:nvPr/>
        </p:nvPicPr>
        <p:blipFill>
          <a:blip r:embed="rId4" r:link="rId3"/>
          <a:srcRect/>
          <a:stretch>
            <a:fillRect/>
          </a:stretch>
        </p:blipFill>
        <p:spPr bwMode="auto">
          <a:xfrm>
            <a:off x="6308725" y="1055688"/>
            <a:ext cx="17145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向右转弯"/>
          <p:cNvPicPr>
            <a:picLocks noChangeAspect="1" noChangeArrowheads="1"/>
          </p:cNvPicPr>
          <p:nvPr/>
        </p:nvPicPr>
        <p:blipFill>
          <a:blip r:embed="rId5"/>
          <a:srcRect/>
          <a:stretch>
            <a:fillRect/>
          </a:stretch>
        </p:blipFill>
        <p:spPr bwMode="auto">
          <a:xfrm>
            <a:off x="3513138" y="958850"/>
            <a:ext cx="17145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241425" y="2622550"/>
            <a:ext cx="85566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直行</a:t>
            </a:r>
          </a:p>
        </p:txBody>
      </p:sp>
      <p:sp>
        <p:nvSpPr>
          <p:cNvPr id="10" name="TextBox 9"/>
          <p:cNvSpPr txBox="1">
            <a:spLocks noChangeArrowheads="1"/>
          </p:cNvSpPr>
          <p:nvPr/>
        </p:nvSpPr>
        <p:spPr bwMode="auto">
          <a:xfrm>
            <a:off x="3679825" y="2636838"/>
            <a:ext cx="152558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向右转弯</a:t>
            </a:r>
          </a:p>
        </p:txBody>
      </p:sp>
      <p:sp>
        <p:nvSpPr>
          <p:cNvPr id="11" name="TextBox 10"/>
          <p:cNvSpPr txBox="1">
            <a:spLocks noChangeArrowheads="1"/>
          </p:cNvSpPr>
          <p:nvPr/>
        </p:nvSpPr>
        <p:spPr bwMode="auto">
          <a:xfrm>
            <a:off x="6407150" y="2628900"/>
            <a:ext cx="15240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向左转弯</a:t>
            </a:r>
          </a:p>
        </p:txBody>
      </p:sp>
      <p:sp>
        <p:nvSpPr>
          <p:cNvPr id="4" name="TextBox 3"/>
          <p:cNvSpPr txBox="1">
            <a:spLocks noChangeArrowheads="1"/>
          </p:cNvSpPr>
          <p:nvPr/>
        </p:nvSpPr>
        <p:spPr bwMode="auto">
          <a:xfrm>
            <a:off x="690563" y="3157538"/>
            <a:ext cx="1957387"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400" b="1" dirty="0">
                <a:solidFill>
                  <a:srgbClr val="FF0000"/>
                </a:solidFill>
                <a:latin typeface="Times New Roman" panose="02020603050405020304" pitchFamily="18" charset="0"/>
                <a:ea typeface="黑体" panose="02010609060101010101" charset="-122"/>
              </a:rPr>
              <a:t>表示一切车辆只准直行</a:t>
            </a:r>
          </a:p>
        </p:txBody>
      </p:sp>
      <p:sp>
        <p:nvSpPr>
          <p:cNvPr id="13" name="TextBox 12"/>
          <p:cNvSpPr txBox="1">
            <a:spLocks noChangeArrowheads="1"/>
          </p:cNvSpPr>
          <p:nvPr/>
        </p:nvSpPr>
        <p:spPr bwMode="auto">
          <a:xfrm>
            <a:off x="3413125" y="3206750"/>
            <a:ext cx="22891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400" b="1">
                <a:solidFill>
                  <a:srgbClr val="FF0000"/>
                </a:solidFill>
                <a:latin typeface="Times New Roman" panose="02020603050405020304" pitchFamily="18" charset="0"/>
                <a:ea typeface="黑体" panose="02010609060101010101" charset="-122"/>
              </a:rPr>
              <a:t>表示一切车辆只准向右转弯</a:t>
            </a:r>
          </a:p>
        </p:txBody>
      </p:sp>
      <p:sp>
        <p:nvSpPr>
          <p:cNvPr id="14" name="TextBox 13"/>
          <p:cNvSpPr txBox="1">
            <a:spLocks noChangeArrowheads="1"/>
          </p:cNvSpPr>
          <p:nvPr/>
        </p:nvSpPr>
        <p:spPr bwMode="auto">
          <a:xfrm>
            <a:off x="6170613" y="3178175"/>
            <a:ext cx="22891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400" b="1">
                <a:solidFill>
                  <a:srgbClr val="FF0000"/>
                </a:solidFill>
                <a:latin typeface="Times New Roman" panose="02020603050405020304" pitchFamily="18" charset="0"/>
                <a:ea typeface="黑体" panose="02010609060101010101" charset="-122"/>
              </a:rPr>
              <a:t>表示一切车辆只准向左转弯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circle(out)">
                                      <p:cBhvr>
                                        <p:cTn id="7" dur="2000"/>
                                        <p:tgtEl>
                                          <p:spTgt spid="17412"/>
                                        </p:tgtEl>
                                      </p:cBhvr>
                                    </p:animEffect>
                                  </p:childTnLst>
                                </p:cTn>
                              </p:par>
                              <p:par>
                                <p:cTn id="8" presetID="6" presetClass="entr" presetSubtype="32"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circle(out)">
                                      <p:cBhvr>
                                        <p:cTn id="10" dur="2000"/>
                                        <p:tgtEl>
                                          <p:spTgt spid="17413"/>
                                        </p:tgtEl>
                                      </p:cBhvr>
                                    </p:animEffect>
                                  </p:childTnLst>
                                </p:cTn>
                              </p:par>
                              <p:par>
                                <p:cTn id="11" presetID="6" presetClass="entr" presetSubtype="32" fill="hold" nodeType="withEffect">
                                  <p:stCondLst>
                                    <p:cond delay="0"/>
                                  </p:stCondLst>
                                  <p:childTnLst>
                                    <p:set>
                                      <p:cBhvr>
                                        <p:cTn id="12" dur="1" fill="hold">
                                          <p:stCondLst>
                                            <p:cond delay="0"/>
                                          </p:stCondLst>
                                        </p:cTn>
                                        <p:tgtEl>
                                          <p:spTgt spid="17411"/>
                                        </p:tgtEl>
                                        <p:attrNameLst>
                                          <p:attrName>style.visibility</p:attrName>
                                        </p:attrNameLst>
                                      </p:cBhvr>
                                      <p:to>
                                        <p:strVal val="visible"/>
                                      </p:to>
                                    </p:set>
                                    <p:animEffect transition="in" filter="circle(out)">
                                      <p:cBhvr>
                                        <p:cTn id="13" dur="2000"/>
                                        <p:tgtEl>
                                          <p:spTgt spid="1741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4" presetClass="entr" presetSubtype="5"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randombar(vertical)">
                                      <p:cBhvr>
                                        <p:cTn id="39" dur="500"/>
                                        <p:tgtEl>
                                          <p:spTgt spid="4"/>
                                        </p:tgtEl>
                                      </p:cBhvr>
                                    </p:animEffect>
                                  </p:childTnLst>
                                </p:cTn>
                              </p:par>
                              <p:par>
                                <p:cTn id="40" presetID="14" presetClass="entr" presetSubtype="5"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vertical)">
                                      <p:cBhvr>
                                        <p:cTn id="42" dur="500"/>
                                        <p:tgtEl>
                                          <p:spTgt spid="13"/>
                                        </p:tgtEl>
                                      </p:cBhvr>
                                    </p:animEffect>
                                  </p:childTnLst>
                                </p:cTn>
                              </p:par>
                              <p:par>
                                <p:cTn id="43" presetID="14" presetClass="entr" presetSubtype="5"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randombar(vertical)">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4"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禁止直行"/>
          <p:cNvPicPr>
            <a:picLocks noChangeAspect="1" noChangeArrowheads="1"/>
          </p:cNvPicPr>
          <p:nvPr/>
        </p:nvPicPr>
        <p:blipFill>
          <a:blip r:embed="rId2"/>
          <a:srcRect/>
          <a:stretch>
            <a:fillRect/>
          </a:stretch>
        </p:blipFill>
        <p:spPr bwMode="auto">
          <a:xfrm>
            <a:off x="982663" y="1254125"/>
            <a:ext cx="17049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descr="禁止向右转弯"/>
          <p:cNvPicPr>
            <a:picLocks noChangeAspect="1" noChangeArrowheads="1"/>
          </p:cNvPicPr>
          <p:nvPr/>
        </p:nvPicPr>
        <p:blipFill>
          <a:blip r:embed="rId3"/>
          <a:srcRect/>
          <a:stretch>
            <a:fillRect/>
          </a:stretch>
        </p:blipFill>
        <p:spPr bwMode="auto">
          <a:xfrm>
            <a:off x="3565525" y="1304925"/>
            <a:ext cx="17049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descr="禁止向左转弯"/>
          <p:cNvPicPr>
            <a:picLocks noChangeAspect="1" noChangeArrowheads="1"/>
          </p:cNvPicPr>
          <p:nvPr/>
        </p:nvPicPr>
        <p:blipFill>
          <a:blip r:embed="rId4"/>
          <a:srcRect/>
          <a:stretch>
            <a:fillRect/>
          </a:stretch>
        </p:blipFill>
        <p:spPr bwMode="auto">
          <a:xfrm>
            <a:off x="6134100" y="1322388"/>
            <a:ext cx="16954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258888" y="3235325"/>
            <a:ext cx="15255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禁止直行</a:t>
            </a:r>
          </a:p>
        </p:txBody>
      </p:sp>
      <p:sp>
        <p:nvSpPr>
          <p:cNvPr id="6" name="TextBox 5"/>
          <p:cNvSpPr txBox="1">
            <a:spLocks noChangeArrowheads="1"/>
          </p:cNvSpPr>
          <p:nvPr/>
        </p:nvSpPr>
        <p:spPr bwMode="auto">
          <a:xfrm>
            <a:off x="3516313" y="3240088"/>
            <a:ext cx="21955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禁止向右转弯</a:t>
            </a:r>
          </a:p>
        </p:txBody>
      </p:sp>
      <p:sp>
        <p:nvSpPr>
          <p:cNvPr id="7" name="TextBox 6"/>
          <p:cNvSpPr txBox="1">
            <a:spLocks noChangeArrowheads="1"/>
          </p:cNvSpPr>
          <p:nvPr/>
        </p:nvSpPr>
        <p:spPr bwMode="auto">
          <a:xfrm>
            <a:off x="6173788" y="3249613"/>
            <a:ext cx="21939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禁止向左转弯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wheel(4)">
                                      <p:cBhvr>
                                        <p:cTn id="7" dur="2000"/>
                                        <p:tgtEl>
                                          <p:spTgt spid="24579"/>
                                        </p:tgtEl>
                                      </p:cBhvr>
                                    </p:animEffect>
                                  </p:childTnLst>
                                </p:cTn>
                              </p:par>
                              <p:par>
                                <p:cTn id="8" presetID="21" presetClass="entr" presetSubtype="4" fill="hold" nodeType="withEffect">
                                  <p:stCondLst>
                                    <p:cond delay="0"/>
                                  </p:stCondLst>
                                  <p:childTnLst>
                                    <p:set>
                                      <p:cBhvr>
                                        <p:cTn id="9" dur="1" fill="hold">
                                          <p:stCondLst>
                                            <p:cond delay="0"/>
                                          </p:stCondLst>
                                        </p:cTn>
                                        <p:tgtEl>
                                          <p:spTgt spid="24580"/>
                                        </p:tgtEl>
                                        <p:attrNameLst>
                                          <p:attrName>style.visibility</p:attrName>
                                        </p:attrNameLst>
                                      </p:cBhvr>
                                      <p:to>
                                        <p:strVal val="visible"/>
                                      </p:to>
                                    </p:set>
                                    <p:animEffect transition="in" filter="wheel(4)">
                                      <p:cBhvr>
                                        <p:cTn id="10" dur="2000"/>
                                        <p:tgtEl>
                                          <p:spTgt spid="24580"/>
                                        </p:tgtEl>
                                      </p:cBhvr>
                                    </p:animEffect>
                                  </p:childTnLst>
                                </p:cTn>
                              </p:par>
                              <p:par>
                                <p:cTn id="11" presetID="21" presetClass="entr" presetSubtype="4" fill="hold" nodeType="with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wheel(4)">
                                      <p:cBhvr>
                                        <p:cTn id="13" dur="2000"/>
                                        <p:tgtEl>
                                          <p:spTgt spid="2457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直行和右转合用车道"/>
          <p:cNvPicPr>
            <a:picLocks noChangeAspect="1" noChangeArrowheads="1"/>
          </p:cNvPicPr>
          <p:nvPr/>
        </p:nvPicPr>
        <p:blipFill>
          <a:blip r:embed="rId2"/>
          <a:srcRect/>
          <a:stretch>
            <a:fillRect/>
          </a:stretch>
        </p:blipFill>
        <p:spPr bwMode="auto">
          <a:xfrm>
            <a:off x="1782763" y="925513"/>
            <a:ext cx="168592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直行和向左转弯"/>
          <p:cNvPicPr>
            <a:picLocks noChangeAspect="1" noChangeArrowheads="1"/>
          </p:cNvPicPr>
          <p:nvPr/>
        </p:nvPicPr>
        <p:blipFill>
          <a:blip r:embed="rId3"/>
          <a:srcRect/>
          <a:stretch>
            <a:fillRect/>
          </a:stretch>
        </p:blipFill>
        <p:spPr bwMode="auto">
          <a:xfrm>
            <a:off x="5394325" y="976313"/>
            <a:ext cx="17145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233488" y="2863850"/>
            <a:ext cx="32004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直行和右转合用车道</a:t>
            </a:r>
          </a:p>
        </p:txBody>
      </p:sp>
      <p:sp>
        <p:nvSpPr>
          <p:cNvPr id="4" name="TextBox 3"/>
          <p:cNvSpPr txBox="1">
            <a:spLocks noChangeArrowheads="1"/>
          </p:cNvSpPr>
          <p:nvPr/>
        </p:nvSpPr>
        <p:spPr bwMode="auto">
          <a:xfrm>
            <a:off x="5114925" y="2881313"/>
            <a:ext cx="25304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charset="-122"/>
              </a:rPr>
              <a:t>直行和向左转弯</a:t>
            </a:r>
          </a:p>
        </p:txBody>
      </p:sp>
      <p:sp>
        <p:nvSpPr>
          <p:cNvPr id="5" name="TextBox 4"/>
          <p:cNvSpPr txBox="1">
            <a:spLocks noChangeArrowheads="1"/>
          </p:cNvSpPr>
          <p:nvPr/>
        </p:nvSpPr>
        <p:spPr bwMode="auto">
          <a:xfrm>
            <a:off x="4926013" y="3406775"/>
            <a:ext cx="30099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600" b="1">
                <a:solidFill>
                  <a:srgbClr val="FF0000"/>
                </a:solidFill>
                <a:latin typeface="Times New Roman" panose="02020603050405020304" pitchFamily="18" charset="0"/>
                <a:ea typeface="黑体" panose="02010609060101010101" charset="-122"/>
              </a:rPr>
              <a:t>表示一切车辆只准直行和向左转弯</a:t>
            </a:r>
          </a:p>
        </p:txBody>
      </p:sp>
      <p:sp>
        <p:nvSpPr>
          <p:cNvPr id="6" name="TextBox 5"/>
          <p:cNvSpPr txBox="1">
            <a:spLocks noChangeArrowheads="1"/>
          </p:cNvSpPr>
          <p:nvPr/>
        </p:nvSpPr>
        <p:spPr bwMode="auto">
          <a:xfrm>
            <a:off x="1457325" y="3363913"/>
            <a:ext cx="20701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600" b="1">
                <a:solidFill>
                  <a:srgbClr val="FF0000"/>
                </a:solidFill>
                <a:latin typeface="Times New Roman" panose="02020603050405020304" pitchFamily="18" charset="0"/>
                <a:ea typeface="黑体" panose="02010609060101010101" charset="-122"/>
              </a:rPr>
              <a:t>表示车道的行驶方向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ircle(in)">
                                      <p:cBhvr>
                                        <p:cTn id="7" dur="2000"/>
                                        <p:tgtEl>
                                          <p:spTgt spid="15362"/>
                                        </p:tgtEl>
                                      </p:cBhvr>
                                    </p:animEffect>
                                  </p:childTnLst>
                                </p:cTn>
                              </p:par>
                              <p:par>
                                <p:cTn id="8" presetID="6" presetClass="entr" presetSubtype="16" fill="hold"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circle(in)">
                                      <p:cBhvr>
                                        <p:cTn id="10" dur="2000"/>
                                        <p:tgtEl>
                                          <p:spTgt spid="1536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68437" y="533400"/>
            <a:ext cx="7528913" cy="652486"/>
          </a:xfrm>
          <a:prstGeom prst="rect">
            <a:avLst/>
          </a:prstGeom>
        </p:spPr>
        <p:txBody>
          <a:bodyPr wrap="square">
            <a:spAutoFit/>
          </a:bodyPr>
          <a:lstStyle/>
          <a:p>
            <a:pPr>
              <a:lnSpc>
                <a:spcPct val="130000"/>
              </a:lnSpc>
              <a:defRPr/>
            </a:pPr>
            <a:r>
              <a:rPr lang="en-US" altLang="zh-CN" sz="2800" b="1" dirty="0">
                <a:solidFill>
                  <a:srgbClr val="000000"/>
                </a:solidFill>
                <a:latin typeface="+mj-lt"/>
                <a:ea typeface="宋体" panose="02010600030101010101" pitchFamily="2" charset="-122"/>
                <a:cs typeface="Times New Roman" panose="02020603050405020304" pitchFamily="18" charset="0"/>
              </a:rPr>
              <a:t>Match the words in the box with the signs.</a:t>
            </a:r>
          </a:p>
        </p:txBody>
      </p:sp>
      <p:grpSp>
        <p:nvGrpSpPr>
          <p:cNvPr id="7171" name="组合 4"/>
          <p:cNvGrpSpPr/>
          <p:nvPr/>
        </p:nvGrpSpPr>
        <p:grpSpPr bwMode="auto">
          <a:xfrm>
            <a:off x="690563" y="5207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718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1a</a:t>
              </a:r>
              <a:endParaRPr lang="zh-CN" altLang="en-US" sz="3200" b="1">
                <a:solidFill>
                  <a:srgbClr val="0000FF"/>
                </a:solidFill>
              </a:endParaRPr>
            </a:p>
          </p:txBody>
        </p:sp>
      </p:grpSp>
      <p:sp>
        <p:nvSpPr>
          <p:cNvPr id="6" name="右箭头 16"/>
          <p:cNvSpPr>
            <a:spLocks noChangeArrowheads="1"/>
          </p:cNvSpPr>
          <p:nvPr/>
        </p:nvSpPr>
        <p:spPr bwMode="auto">
          <a:xfrm rot="5400000" flipH="1">
            <a:off x="977106" y="1921669"/>
            <a:ext cx="1728788" cy="628650"/>
          </a:xfrm>
          <a:prstGeom prst="rightArrow">
            <a:avLst>
              <a:gd name="adj1" fmla="val 50000"/>
              <a:gd name="adj2" fmla="val 63225"/>
            </a:avLst>
          </a:prstGeom>
          <a:solidFill>
            <a:srgbClr val="666699"/>
          </a:solidFill>
          <a:ln w="25400">
            <a:solidFill>
              <a:srgbClr val="89A4A7"/>
            </a:solidFill>
            <a:miter lim="800000"/>
          </a:ln>
        </p:spPr>
        <p:txBody>
          <a:bodyPr anchor="ctr"/>
          <a:lstStyle/>
          <a:p>
            <a:pPr algn="ctr"/>
            <a:endParaRPr lang="zh-CN" altLang="en-US">
              <a:solidFill>
                <a:srgbClr val="FFFFFF"/>
              </a:solidFill>
            </a:endParaRPr>
          </a:p>
        </p:txBody>
      </p:sp>
      <p:sp>
        <p:nvSpPr>
          <p:cNvPr id="7" name="圆角右箭头 17"/>
          <p:cNvSpPr/>
          <p:nvPr/>
        </p:nvSpPr>
        <p:spPr bwMode="auto">
          <a:xfrm flipH="1">
            <a:off x="3563938" y="1681163"/>
            <a:ext cx="1131887" cy="1309687"/>
          </a:xfrm>
          <a:custGeom>
            <a:avLst/>
            <a:gdLst>
              <a:gd name="T0" fmla="*/ 0 w 1295400"/>
              <a:gd name="T1" fmla="*/ 896011 h 1439863"/>
              <a:gd name="T2" fmla="*/ 0 w 1295400"/>
              <a:gd name="T3" fmla="*/ 453439 h 1439863"/>
              <a:gd name="T4" fmla="*/ 0 w 1295400"/>
              <a:gd name="T5" fmla="*/ 453439 h 1439863"/>
              <a:gd name="T6" fmla="*/ 288640 w 1295400"/>
              <a:gd name="T7" fmla="*/ 100765 h 1439863"/>
              <a:gd name="T8" fmla="*/ 288640 w 1295400"/>
              <a:gd name="T9" fmla="*/ 100765 h 1439863"/>
              <a:gd name="T10" fmla="*/ 494810 w 1295400"/>
              <a:gd name="T11" fmla="*/ 100765 h 1439863"/>
              <a:gd name="T12" fmla="*/ 494810 w 1295400"/>
              <a:gd name="T13" fmla="*/ 0 h 1439863"/>
              <a:gd name="T14" fmla="*/ 659748 w 1295400"/>
              <a:gd name="T15" fmla="*/ 201528 h 1439863"/>
              <a:gd name="T16" fmla="*/ 494810 w 1295400"/>
              <a:gd name="T17" fmla="*/ 403057 h 1439863"/>
              <a:gd name="T18" fmla="*/ 494810 w 1295400"/>
              <a:gd name="T19" fmla="*/ 302293 h 1439863"/>
              <a:gd name="T20" fmla="*/ 288640 w 1295400"/>
              <a:gd name="T21" fmla="*/ 302293 h 1439863"/>
              <a:gd name="T22" fmla="*/ 288639 w 1295400"/>
              <a:gd name="T23" fmla="*/ 302293 h 1439863"/>
              <a:gd name="T24" fmla="*/ 164937 w 1295400"/>
              <a:gd name="T25" fmla="*/ 453439 h 1439863"/>
              <a:gd name="T26" fmla="*/ 164937 w 1295400"/>
              <a:gd name="T27" fmla="*/ 896011 h 14398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95400" h="1439863">
                <a:moveTo>
                  <a:pt x="0" y="1439863"/>
                </a:moveTo>
                <a:lnTo>
                  <a:pt x="0" y="728663"/>
                </a:lnTo>
                <a:cubicBezTo>
                  <a:pt x="0" y="415662"/>
                  <a:pt x="253737" y="161925"/>
                  <a:pt x="566738" y="161926"/>
                </a:cubicBezTo>
                <a:cubicBezTo>
                  <a:pt x="566738" y="161926"/>
                  <a:pt x="566738" y="161926"/>
                  <a:pt x="566738" y="161926"/>
                </a:cubicBezTo>
                <a:lnTo>
                  <a:pt x="971550" y="161925"/>
                </a:lnTo>
                <a:lnTo>
                  <a:pt x="971550" y="0"/>
                </a:lnTo>
                <a:lnTo>
                  <a:pt x="1295400" y="323850"/>
                </a:lnTo>
                <a:lnTo>
                  <a:pt x="971550" y="647700"/>
                </a:lnTo>
                <a:lnTo>
                  <a:pt x="971550" y="485775"/>
                </a:lnTo>
                <a:lnTo>
                  <a:pt x="566738" y="485775"/>
                </a:lnTo>
                <a:lnTo>
                  <a:pt x="566737" y="485775"/>
                </a:lnTo>
                <a:cubicBezTo>
                  <a:pt x="432594" y="485775"/>
                  <a:pt x="323850" y="594519"/>
                  <a:pt x="323850" y="728662"/>
                </a:cubicBezTo>
                <a:lnTo>
                  <a:pt x="323850" y="1439863"/>
                </a:lnTo>
                <a:lnTo>
                  <a:pt x="0" y="1439863"/>
                </a:lnTo>
                <a:close/>
              </a:path>
            </a:pathLst>
          </a:custGeom>
          <a:solidFill>
            <a:srgbClr val="666699"/>
          </a:solidFill>
          <a:ln w="25400" cap="flat" cmpd="sng">
            <a:solidFill>
              <a:srgbClr val="89A4A7"/>
            </a:solidFill>
            <a:round/>
          </a:ln>
        </p:spPr>
        <p:txBody>
          <a:bodyPr anchor="ctr"/>
          <a:lstStyle/>
          <a:p>
            <a:endParaRPr lang="zh-CN" altLang="en-US"/>
          </a:p>
        </p:txBody>
      </p:sp>
      <p:sp>
        <p:nvSpPr>
          <p:cNvPr id="8" name="圆角右箭头 18"/>
          <p:cNvSpPr/>
          <p:nvPr/>
        </p:nvSpPr>
        <p:spPr bwMode="auto">
          <a:xfrm>
            <a:off x="6197600" y="1682750"/>
            <a:ext cx="1169988" cy="1300163"/>
          </a:xfrm>
          <a:custGeom>
            <a:avLst/>
            <a:gdLst>
              <a:gd name="T0" fmla="*/ 0 w 1511300"/>
              <a:gd name="T1" fmla="*/ 709291 h 1512887"/>
              <a:gd name="T2" fmla="*/ 0 w 1511300"/>
              <a:gd name="T3" fmla="*/ 398559 h 1512887"/>
              <a:gd name="T4" fmla="*/ 0 w 1511300"/>
              <a:gd name="T5" fmla="*/ 398559 h 1512887"/>
              <a:gd name="T6" fmla="*/ 183735 w 1511300"/>
              <a:gd name="T7" fmla="*/ 88568 h 1512887"/>
              <a:gd name="T8" fmla="*/ 183735 w 1511300"/>
              <a:gd name="T9" fmla="*/ 88568 h 1512887"/>
              <a:gd name="T10" fmla="*/ 314976 w 1511300"/>
              <a:gd name="T11" fmla="*/ 88568 h 1512887"/>
              <a:gd name="T12" fmla="*/ 314976 w 1511300"/>
              <a:gd name="T13" fmla="*/ 0 h 1512887"/>
              <a:gd name="T14" fmla="*/ 419966 w 1511300"/>
              <a:gd name="T15" fmla="*/ 177137 h 1512887"/>
              <a:gd name="T16" fmla="*/ 314976 w 1511300"/>
              <a:gd name="T17" fmla="*/ 354273 h 1512887"/>
              <a:gd name="T18" fmla="*/ 314976 w 1511300"/>
              <a:gd name="T19" fmla="*/ 265705 h 1512887"/>
              <a:gd name="T20" fmla="*/ 183735 w 1511300"/>
              <a:gd name="T21" fmla="*/ 265705 h 1512887"/>
              <a:gd name="T22" fmla="*/ 183735 w 1511300"/>
              <a:gd name="T23" fmla="*/ 265705 h 1512887"/>
              <a:gd name="T24" fmla="*/ 104992 w 1511300"/>
              <a:gd name="T25" fmla="*/ 398559 h 1512887"/>
              <a:gd name="T26" fmla="*/ 104992 w 1511300"/>
              <a:gd name="T27" fmla="*/ 709291 h 15128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11300" h="1512887">
                <a:moveTo>
                  <a:pt x="0" y="1512887"/>
                </a:moveTo>
                <a:lnTo>
                  <a:pt x="0" y="850106"/>
                </a:lnTo>
                <a:cubicBezTo>
                  <a:pt x="0" y="484939"/>
                  <a:pt x="296027" y="188912"/>
                  <a:pt x="661194" y="188913"/>
                </a:cubicBezTo>
                <a:cubicBezTo>
                  <a:pt x="661194" y="188913"/>
                  <a:pt x="661194" y="188913"/>
                  <a:pt x="661194" y="188913"/>
                </a:cubicBezTo>
                <a:lnTo>
                  <a:pt x="1133475" y="188913"/>
                </a:lnTo>
                <a:lnTo>
                  <a:pt x="1133475" y="0"/>
                </a:lnTo>
                <a:lnTo>
                  <a:pt x="1511300" y="377825"/>
                </a:lnTo>
                <a:lnTo>
                  <a:pt x="1133475" y="755650"/>
                </a:lnTo>
                <a:lnTo>
                  <a:pt x="1133475" y="566738"/>
                </a:lnTo>
                <a:lnTo>
                  <a:pt x="661194" y="566738"/>
                </a:lnTo>
                <a:lnTo>
                  <a:pt x="661193" y="566738"/>
                </a:lnTo>
                <a:cubicBezTo>
                  <a:pt x="504693" y="566738"/>
                  <a:pt x="377825" y="693606"/>
                  <a:pt x="377825" y="850106"/>
                </a:cubicBezTo>
                <a:lnTo>
                  <a:pt x="377825" y="1512887"/>
                </a:lnTo>
                <a:lnTo>
                  <a:pt x="0" y="1512887"/>
                </a:lnTo>
                <a:close/>
              </a:path>
            </a:pathLst>
          </a:custGeom>
          <a:solidFill>
            <a:srgbClr val="666699"/>
          </a:solidFill>
          <a:ln w="25400" cap="flat" cmpd="sng">
            <a:solidFill>
              <a:srgbClr val="89A4A7"/>
            </a:solidFill>
            <a:round/>
          </a:ln>
        </p:spPr>
        <p:txBody>
          <a:bodyPr anchor="ctr"/>
          <a:lstStyle/>
          <a:p>
            <a:endParaRPr lang="zh-CN" altLang="en-US"/>
          </a:p>
        </p:txBody>
      </p:sp>
      <p:sp>
        <p:nvSpPr>
          <p:cNvPr id="9" name="Text Box 10"/>
          <p:cNvSpPr txBox="1">
            <a:spLocks noChangeArrowheads="1"/>
          </p:cNvSpPr>
          <p:nvPr/>
        </p:nvSpPr>
        <p:spPr bwMode="auto">
          <a:xfrm>
            <a:off x="1057275" y="3217863"/>
            <a:ext cx="743974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latin typeface="+mj-lt"/>
                <a:cs typeface="Times New Roman" panose="02020603050405020304" pitchFamily="18" charset="0"/>
              </a:rPr>
              <a:t>1. _____                2. ______         3. ______</a:t>
            </a:r>
          </a:p>
        </p:txBody>
      </p:sp>
      <p:sp>
        <p:nvSpPr>
          <p:cNvPr id="10" name="Text Box 10"/>
          <p:cNvSpPr txBox="1">
            <a:spLocks noChangeArrowheads="1"/>
          </p:cNvSpPr>
          <p:nvPr/>
        </p:nvSpPr>
        <p:spPr bwMode="auto">
          <a:xfrm>
            <a:off x="977899" y="3868738"/>
            <a:ext cx="7519119"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latin typeface="+mj-lt"/>
                <a:cs typeface="Times New Roman" panose="02020603050405020304" pitchFamily="18" charset="0"/>
              </a:rPr>
              <a:t>a. go along          b. turn right       c. turn left </a:t>
            </a:r>
          </a:p>
        </p:txBody>
      </p:sp>
      <p:sp>
        <p:nvSpPr>
          <p:cNvPr id="11" name="Text Box 9"/>
          <p:cNvSpPr txBox="1">
            <a:spLocks noChangeArrowheads="1"/>
          </p:cNvSpPr>
          <p:nvPr/>
        </p:nvSpPr>
        <p:spPr bwMode="auto">
          <a:xfrm>
            <a:off x="1652588" y="3213100"/>
            <a:ext cx="577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800" b="1" dirty="0" smtClean="0">
                <a:solidFill>
                  <a:srgbClr val="FF0000"/>
                </a:solidFill>
                <a:latin typeface="+mj-lt"/>
              </a:rPr>
              <a:t>a</a:t>
            </a:r>
          </a:p>
        </p:txBody>
      </p:sp>
      <p:sp>
        <p:nvSpPr>
          <p:cNvPr id="12" name="Text Box 10"/>
          <p:cNvSpPr txBox="1">
            <a:spLocks noChangeArrowheads="1"/>
          </p:cNvSpPr>
          <p:nvPr/>
        </p:nvSpPr>
        <p:spPr bwMode="auto">
          <a:xfrm>
            <a:off x="4222750" y="3209925"/>
            <a:ext cx="487363"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800" b="1" smtClean="0">
                <a:solidFill>
                  <a:srgbClr val="FF0000"/>
                </a:solidFill>
                <a:latin typeface="+mj-lt"/>
              </a:rPr>
              <a:t>c</a:t>
            </a:r>
          </a:p>
        </p:txBody>
      </p:sp>
      <p:sp>
        <p:nvSpPr>
          <p:cNvPr id="13" name="Text Box 11"/>
          <p:cNvSpPr txBox="1">
            <a:spLocks noChangeArrowheads="1"/>
          </p:cNvSpPr>
          <p:nvPr/>
        </p:nvSpPr>
        <p:spPr bwMode="auto">
          <a:xfrm>
            <a:off x="6715125" y="3217863"/>
            <a:ext cx="4540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800" b="1" dirty="0" smtClean="0">
                <a:solidFill>
                  <a:srgbClr val="FF0000"/>
                </a:solidFill>
                <a:latin typeface="+mj-lt"/>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54" presetClass="entr" presetSubtype="0" accel="10000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strVal val="#ppt_w*0.05"/>
                                          </p:val>
                                        </p:tav>
                                        <p:tav tm="100000">
                                          <p:val>
                                            <p:strVal val="#ppt_w"/>
                                          </p:val>
                                        </p:tav>
                                      </p:tavLst>
                                    </p:anim>
                                    <p:anim calcmode="lin" valueType="num">
                                      <p:cBhvr>
                                        <p:cTn id="17" dur="500" fill="hold"/>
                                        <p:tgtEl>
                                          <p:spTgt spid="9"/>
                                        </p:tgtEl>
                                        <p:attrNameLst>
                                          <p:attrName>ppt_h</p:attrName>
                                        </p:attrNameLst>
                                      </p:cBhvr>
                                      <p:tavLst>
                                        <p:tav tm="0">
                                          <p:val>
                                            <p:strVal val="#ppt_h"/>
                                          </p:val>
                                        </p:tav>
                                        <p:tav tm="100000">
                                          <p:val>
                                            <p:strVal val="#ppt_h"/>
                                          </p:val>
                                        </p:tav>
                                      </p:tavLst>
                                    </p:anim>
                                    <p:anim calcmode="lin" valueType="num">
                                      <p:cBhvr>
                                        <p:cTn id="18" dur="500" fill="hold"/>
                                        <p:tgtEl>
                                          <p:spTgt spid="9"/>
                                        </p:tgtEl>
                                        <p:attrNameLst>
                                          <p:attrName>ppt_x</p:attrName>
                                        </p:attrNameLst>
                                      </p:cBhvr>
                                      <p:tavLst>
                                        <p:tav tm="0">
                                          <p:val>
                                            <p:strVal val="#ppt_x-.2"/>
                                          </p:val>
                                        </p:tav>
                                        <p:tav tm="100000">
                                          <p:val>
                                            <p:strVal val="#ppt_x"/>
                                          </p:val>
                                        </p:tav>
                                      </p:tavLst>
                                    </p:anim>
                                    <p:anim calcmode="lin" valueType="num">
                                      <p:cBhvr>
                                        <p:cTn id="19" dur="500" fill="hold"/>
                                        <p:tgtEl>
                                          <p:spTgt spid="9"/>
                                        </p:tgtEl>
                                        <p:attrNameLst>
                                          <p:attrName>ppt_y</p:attrName>
                                        </p:attrNameLst>
                                      </p:cBhvr>
                                      <p:tavLst>
                                        <p:tav tm="0">
                                          <p:val>
                                            <p:strVal val="#ppt_y"/>
                                          </p:val>
                                        </p:tav>
                                        <p:tav tm="100000">
                                          <p:val>
                                            <p:strVal val="#ppt_y"/>
                                          </p:val>
                                        </p:tav>
                                      </p:tavLst>
                                    </p:anim>
                                    <p:animEffect transition="in" filter="fade">
                                      <p:cBhvr>
                                        <p:cTn id="20" dur="500"/>
                                        <p:tgtEl>
                                          <p:spTgt spid="9"/>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strVal val="#ppt_w*0.05"/>
                                          </p:val>
                                        </p:tav>
                                        <p:tav tm="100000">
                                          <p:val>
                                            <p:strVal val="#ppt_w"/>
                                          </p:val>
                                        </p:tav>
                                      </p:tavLst>
                                    </p:anim>
                                    <p:anim calcmode="lin" valueType="num">
                                      <p:cBhvr>
                                        <p:cTn id="24" dur="500" fill="hold"/>
                                        <p:tgtEl>
                                          <p:spTgt spid="10"/>
                                        </p:tgtEl>
                                        <p:attrNameLst>
                                          <p:attrName>ppt_h</p:attrName>
                                        </p:attrNameLst>
                                      </p:cBhvr>
                                      <p:tavLst>
                                        <p:tav tm="0">
                                          <p:val>
                                            <p:strVal val="#ppt_h"/>
                                          </p:val>
                                        </p:tav>
                                        <p:tav tm="100000">
                                          <p:val>
                                            <p:strVal val="#ppt_h"/>
                                          </p:val>
                                        </p:tav>
                                      </p:tavLst>
                                    </p:anim>
                                    <p:anim calcmode="lin" valueType="num">
                                      <p:cBhvr>
                                        <p:cTn id="25" dur="500" fill="hold"/>
                                        <p:tgtEl>
                                          <p:spTgt spid="10"/>
                                        </p:tgtEl>
                                        <p:attrNameLst>
                                          <p:attrName>ppt_x</p:attrName>
                                        </p:attrNameLst>
                                      </p:cBhvr>
                                      <p:tavLst>
                                        <p:tav tm="0">
                                          <p:val>
                                            <p:strVal val="#ppt_x-.2"/>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to="" calcmode="lin" valueType="num">
                                      <p:cBhvr>
                                        <p:cTn id="32" dur="1" fill="hold"/>
                                        <p:tgtEl>
                                          <p:spTgt spid="11"/>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to="" calcmode="lin" valueType="num">
                                      <p:cBhvr>
                                        <p:cTn id="37" dur="1" fill="hold"/>
                                        <p:tgtEl>
                                          <p:spTgt spid="12"/>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to="" calcmode="lin" valueType="num">
                                      <p:cBhvr>
                                        <p:cTn id="42" dur="1" fill="hold"/>
                                        <p:tgtEl>
                                          <p:spTgt spid="1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nimBg="1"/>
      <p:bldP spid="8" grpId="0" animBg="1"/>
      <p:bldP spid="9" grpId="0" autoUpdateAnimBg="0"/>
      <p:bldP spid="10" grpId="0" autoUpdateAnimBg="0"/>
      <p:bldP spid="11" grpId="0" autoUpdateAnimBg="0"/>
      <p:bldP spid="12" grpId="0" autoUpdateAnimBg="0"/>
      <p:bldP spid="1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0175" y="439738"/>
            <a:ext cx="6854825" cy="954087"/>
          </a:xfrm>
          <a:prstGeom prst="rect">
            <a:avLst/>
          </a:prstGeom>
        </p:spPr>
        <p:txBody>
          <a:bodyPr>
            <a:spAutoFit/>
          </a:bodyPr>
          <a:lstStyle/>
          <a:p>
            <a:pPr>
              <a:defRPr/>
            </a:pPr>
            <a:r>
              <a:rPr lang="en-US" altLang="zh-CN" sz="2800" b="1" dirty="0">
                <a:solidFill>
                  <a:srgbClr val="000000"/>
                </a:solidFill>
                <a:latin typeface="+mj-lt"/>
                <a:ea typeface="宋体" panose="02010600030101010101" pitchFamily="2" charset="-122"/>
                <a:cs typeface="Times New Roman" panose="02020603050405020304" pitchFamily="18" charset="0"/>
              </a:rPr>
              <a:t>Listen and write the correct place for each letter in the picture.</a:t>
            </a:r>
          </a:p>
        </p:txBody>
      </p:sp>
      <p:grpSp>
        <p:nvGrpSpPr>
          <p:cNvPr id="8195" name="组合 4"/>
          <p:cNvGrpSpPr/>
          <p:nvPr/>
        </p:nvGrpSpPr>
        <p:grpSpPr bwMode="auto">
          <a:xfrm>
            <a:off x="690563" y="5207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820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1b</a:t>
              </a:r>
              <a:endParaRPr lang="zh-CN" altLang="en-US" sz="3200" b="1">
                <a:solidFill>
                  <a:srgbClr val="0000FF"/>
                </a:solidFill>
              </a:endParaRPr>
            </a:p>
          </p:txBody>
        </p:sp>
      </p:grpSp>
      <p:pic>
        <p:nvPicPr>
          <p:cNvPr id="6" name="Picture 4" descr="46-1"/>
          <p:cNvPicPr>
            <a:picLocks noChangeAspect="1" noChangeArrowheads="1"/>
          </p:cNvPicPr>
          <p:nvPr/>
        </p:nvPicPr>
        <p:blipFill>
          <a:blip r:embed="rId2" cstate="email"/>
          <a:srcRect/>
          <a:stretch>
            <a:fillRect/>
          </a:stretch>
        </p:blipFill>
        <p:spPr bwMode="auto">
          <a:xfrm>
            <a:off x="798513" y="1535113"/>
            <a:ext cx="4067175"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组合 11"/>
          <p:cNvGrpSpPr/>
          <p:nvPr/>
        </p:nvGrpSpPr>
        <p:grpSpPr bwMode="auto">
          <a:xfrm>
            <a:off x="4960938" y="2278063"/>
            <a:ext cx="3519487" cy="1414462"/>
            <a:chOff x="4960189" y="2277374"/>
            <a:chExt cx="3519577" cy="1414732"/>
          </a:xfrm>
        </p:grpSpPr>
        <p:sp>
          <p:nvSpPr>
            <p:cNvPr id="11" name="折角形 10"/>
            <p:cNvSpPr/>
            <p:nvPr/>
          </p:nvSpPr>
          <p:spPr>
            <a:xfrm>
              <a:off x="4960189" y="2277374"/>
              <a:ext cx="3519577" cy="1414732"/>
            </a:xfrm>
            <a:prstGeom prst="foldedCorner">
              <a:avLst/>
            </a:prstGeom>
            <a:solidFill>
              <a:srgbClr val="FFFF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Text Box 10"/>
            <p:cNvSpPr txBox="1">
              <a:spLocks noChangeArrowheads="1"/>
            </p:cNvSpPr>
            <p:nvPr/>
          </p:nvSpPr>
          <p:spPr bwMode="auto">
            <a:xfrm>
              <a:off x="5255472" y="2372642"/>
              <a:ext cx="3043315" cy="1200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2400"/>
                </a:spcBef>
                <a:defRPr/>
              </a:pPr>
              <a:r>
                <a:rPr lang="en-US" altLang="zh-CN" sz="2600" b="1" dirty="0" smtClean="0">
                  <a:latin typeface="+mj-lt"/>
                  <a:cs typeface="Times New Roman" panose="02020603050405020304" pitchFamily="18" charset="0"/>
                </a:rPr>
                <a:t>A ______________</a:t>
              </a:r>
            </a:p>
            <a:p>
              <a:pPr eaLnBrk="1" hangingPunct="1">
                <a:spcBef>
                  <a:spcPts val="2400"/>
                </a:spcBef>
                <a:defRPr/>
              </a:pPr>
              <a:r>
                <a:rPr lang="en-US" altLang="zh-CN" sz="2600" b="1" dirty="0" smtClean="0">
                  <a:latin typeface="+mj-lt"/>
                  <a:cs typeface="Times New Roman" panose="02020603050405020304" pitchFamily="18" charset="0"/>
                </a:rPr>
                <a:t>B ______________</a:t>
              </a:r>
            </a:p>
          </p:txBody>
        </p:sp>
      </p:grpSp>
      <p:sp>
        <p:nvSpPr>
          <p:cNvPr id="9" name="Text Box 12"/>
          <p:cNvSpPr txBox="1">
            <a:spLocks noChangeArrowheads="1"/>
          </p:cNvSpPr>
          <p:nvPr/>
        </p:nvSpPr>
        <p:spPr bwMode="auto">
          <a:xfrm>
            <a:off x="5621338" y="2379663"/>
            <a:ext cx="17113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restaurant</a:t>
            </a:r>
          </a:p>
        </p:txBody>
      </p:sp>
      <p:sp>
        <p:nvSpPr>
          <p:cNvPr id="10" name="Text Box 12"/>
          <p:cNvSpPr txBox="1">
            <a:spLocks noChangeArrowheads="1"/>
          </p:cNvSpPr>
          <p:nvPr/>
        </p:nvSpPr>
        <p:spPr bwMode="auto">
          <a:xfrm>
            <a:off x="5621338" y="3060700"/>
            <a:ext cx="9858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600" b="1" dirty="0" smtClean="0">
                <a:solidFill>
                  <a:srgbClr val="FF0000"/>
                </a:solidFill>
                <a:latin typeface="+mj-lt"/>
                <a:cs typeface="Times New Roman" panose="02020603050405020304" pitchFamily="18" charset="0"/>
              </a:rPr>
              <a:t>hotel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25574" y="792163"/>
            <a:ext cx="5636419" cy="523875"/>
          </a:xfrm>
          <a:prstGeom prst="rect">
            <a:avLst/>
          </a:prstGeom>
        </p:spPr>
        <p:txBody>
          <a:bodyPr wrap="square">
            <a:spAutoFit/>
          </a:bodyPr>
          <a:lstStyle/>
          <a:p>
            <a:pPr>
              <a:defRPr/>
            </a:pPr>
            <a:r>
              <a:rPr lang="en-US" altLang="zh-CN" sz="2800" b="1" dirty="0">
                <a:solidFill>
                  <a:srgbClr val="000000"/>
                </a:solidFill>
                <a:latin typeface="+mj-lt"/>
                <a:ea typeface="宋体" panose="02010600030101010101" pitchFamily="2" charset="-122"/>
                <a:cs typeface="Times New Roman" panose="02020603050405020304" pitchFamily="18" charset="0"/>
              </a:rPr>
              <a:t>Listen again. Fill in the blanks.</a:t>
            </a:r>
          </a:p>
        </p:txBody>
      </p:sp>
      <p:grpSp>
        <p:nvGrpSpPr>
          <p:cNvPr id="9219" name="组合 4"/>
          <p:cNvGrpSpPr/>
          <p:nvPr/>
        </p:nvGrpSpPr>
        <p:grpSpPr bwMode="auto">
          <a:xfrm>
            <a:off x="717550" y="7366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9229"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1c</a:t>
              </a:r>
              <a:endParaRPr lang="zh-CN" altLang="en-US" sz="3200" b="1">
                <a:solidFill>
                  <a:srgbClr val="0000FF"/>
                </a:solidFill>
              </a:endParaRPr>
            </a:p>
          </p:txBody>
        </p:sp>
      </p:grpSp>
      <p:sp>
        <p:nvSpPr>
          <p:cNvPr id="6" name="Text Box 9"/>
          <p:cNvSpPr txBox="1">
            <a:spLocks noChangeArrowheads="1"/>
          </p:cNvSpPr>
          <p:nvPr/>
        </p:nvSpPr>
        <p:spPr bwMode="auto">
          <a:xfrm>
            <a:off x="695325" y="1358900"/>
            <a:ext cx="8224388"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defRPr/>
            </a:pPr>
            <a:r>
              <a:rPr lang="en-US" altLang="zh-CN" sz="2600" b="1" dirty="0" smtClean="0">
                <a:latin typeface="+mj-lt"/>
                <a:cs typeface="Times New Roman" panose="02020603050405020304" pitchFamily="18" charset="0"/>
              </a:rPr>
              <a:t>A: Excuse me. Is there a _______ around here?</a:t>
            </a:r>
          </a:p>
          <a:p>
            <a:pPr eaLnBrk="1" hangingPunct="1">
              <a:lnSpc>
                <a:spcPct val="150000"/>
              </a:lnSpc>
              <a:defRPr/>
            </a:pPr>
            <a:r>
              <a:rPr lang="en-US" altLang="zh-CN" sz="2600" b="1" dirty="0" smtClean="0">
                <a:latin typeface="+mj-lt"/>
                <a:cs typeface="Times New Roman" panose="02020603050405020304" pitchFamily="18" charset="0"/>
              </a:rPr>
              <a:t>B: Yes, there is. Just go _______ Bridge Street and    </a:t>
            </a:r>
          </a:p>
          <a:p>
            <a:pPr eaLnBrk="1" hangingPunct="1">
              <a:lnSpc>
                <a:spcPct val="150000"/>
              </a:lnSpc>
              <a:defRPr/>
            </a:pPr>
            <a:r>
              <a:rPr lang="en-US" altLang="zh-CN" sz="2600" b="1" dirty="0" smtClean="0">
                <a:latin typeface="+mj-lt"/>
                <a:cs typeface="Times New Roman" panose="02020603050405020304" pitchFamily="18" charset="0"/>
              </a:rPr>
              <a:t>     turn _______ when you see the library. Go along   </a:t>
            </a:r>
          </a:p>
          <a:p>
            <a:pPr eaLnBrk="1" hangingPunct="1">
              <a:lnSpc>
                <a:spcPct val="150000"/>
              </a:lnSpc>
              <a:defRPr/>
            </a:pPr>
            <a:r>
              <a:rPr lang="en-US" altLang="zh-CN" sz="2600" b="1" dirty="0" smtClean="0">
                <a:latin typeface="+mj-lt"/>
                <a:cs typeface="Times New Roman" panose="02020603050405020304" pitchFamily="18" charset="0"/>
              </a:rPr>
              <a:t>     Long Street and it’s on the _______. It’s _______ </a:t>
            </a:r>
          </a:p>
          <a:p>
            <a:pPr eaLnBrk="1" hangingPunct="1">
              <a:lnSpc>
                <a:spcPct val="150000"/>
              </a:lnSpc>
              <a:defRPr/>
            </a:pPr>
            <a:r>
              <a:rPr lang="en-US" altLang="zh-CN" sz="2600" b="1" dirty="0" smtClean="0">
                <a:latin typeface="+mj-lt"/>
                <a:cs typeface="Times New Roman" panose="02020603050405020304" pitchFamily="18" charset="0"/>
              </a:rPr>
              <a:t>     the supermarket and across from the _______. </a:t>
            </a:r>
          </a:p>
        </p:txBody>
      </p:sp>
      <p:sp>
        <p:nvSpPr>
          <p:cNvPr id="7" name="Text Box 10"/>
          <p:cNvSpPr txBox="1">
            <a:spLocks noChangeArrowheads="1"/>
          </p:cNvSpPr>
          <p:nvPr/>
        </p:nvSpPr>
        <p:spPr bwMode="auto">
          <a:xfrm>
            <a:off x="4833144" y="1489375"/>
            <a:ext cx="9445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cs typeface="Times New Roman" panose="02020603050405020304" pitchFamily="18" charset="0"/>
              </a:rPr>
              <a:t>hotel</a:t>
            </a:r>
          </a:p>
        </p:txBody>
      </p:sp>
      <p:sp>
        <p:nvSpPr>
          <p:cNvPr id="8" name="Text Box 12"/>
          <p:cNvSpPr txBox="1">
            <a:spLocks noChangeArrowheads="1"/>
          </p:cNvSpPr>
          <p:nvPr/>
        </p:nvSpPr>
        <p:spPr bwMode="auto">
          <a:xfrm>
            <a:off x="4758531" y="2051049"/>
            <a:ext cx="1019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cs typeface="Times New Roman" panose="02020603050405020304" pitchFamily="18" charset="0"/>
              </a:rPr>
              <a:t>along</a:t>
            </a:r>
          </a:p>
        </p:txBody>
      </p:sp>
      <p:sp>
        <p:nvSpPr>
          <p:cNvPr id="9" name="Text Box 11"/>
          <p:cNvSpPr txBox="1">
            <a:spLocks noChangeArrowheads="1"/>
          </p:cNvSpPr>
          <p:nvPr/>
        </p:nvSpPr>
        <p:spPr bwMode="auto">
          <a:xfrm>
            <a:off x="2060575" y="2698750"/>
            <a:ext cx="7080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smtClean="0">
                <a:solidFill>
                  <a:srgbClr val="FF0000"/>
                </a:solidFill>
                <a:latin typeface="+mj-lt"/>
                <a:cs typeface="Times New Roman" panose="02020603050405020304" pitchFamily="18" charset="0"/>
              </a:rPr>
              <a:t>left</a:t>
            </a:r>
          </a:p>
        </p:txBody>
      </p:sp>
      <p:sp>
        <p:nvSpPr>
          <p:cNvPr id="10" name="Text Box 11"/>
          <p:cNvSpPr txBox="1">
            <a:spLocks noChangeArrowheads="1"/>
          </p:cNvSpPr>
          <p:nvPr/>
        </p:nvSpPr>
        <p:spPr bwMode="auto">
          <a:xfrm>
            <a:off x="5569744" y="3177399"/>
            <a:ext cx="954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cs typeface="Times New Roman" panose="02020603050405020304" pitchFamily="18" charset="0"/>
              </a:rPr>
              <a:t>right</a:t>
            </a:r>
          </a:p>
        </p:txBody>
      </p:sp>
      <p:sp>
        <p:nvSpPr>
          <p:cNvPr id="11" name="Text Box 9"/>
          <p:cNvSpPr txBox="1">
            <a:spLocks noChangeArrowheads="1"/>
          </p:cNvSpPr>
          <p:nvPr/>
        </p:nvSpPr>
        <p:spPr bwMode="auto">
          <a:xfrm>
            <a:off x="7403052" y="3179738"/>
            <a:ext cx="16374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cs typeface="Times New Roman" panose="02020603050405020304" pitchFamily="18" charset="0"/>
              </a:rPr>
              <a:t>next to</a:t>
            </a:r>
          </a:p>
        </p:txBody>
      </p:sp>
      <p:sp>
        <p:nvSpPr>
          <p:cNvPr id="12" name="Text Box 9"/>
          <p:cNvSpPr txBox="1">
            <a:spLocks noChangeArrowheads="1"/>
          </p:cNvSpPr>
          <p:nvPr/>
        </p:nvSpPr>
        <p:spPr bwMode="auto">
          <a:xfrm>
            <a:off x="7308461" y="3803800"/>
            <a:ext cx="10080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cs typeface="Times New Roman" panose="02020603050405020304" pitchFamily="18" charset="0"/>
              </a:rPr>
              <a:t>bank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500"/>
                                        <p:tgtEl>
                                          <p:spTgt spid="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9" dur="1000" fill="hold"/>
                                        <p:tgtEl>
                                          <p:spTgt spid="8"/>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1" dur="1000" fill="hold"/>
                                        <p:tgtEl>
                                          <p:spTgt spid="9"/>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63" dur="1000" fill="hold"/>
                                        <p:tgtEl>
                                          <p:spTgt spid="10"/>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p:cTn id="7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75" dur="1000" fill="hold"/>
                                        <p:tgtEl>
                                          <p:spTgt spid="11"/>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25" presetClass="entr" presetSubtype="0"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87" dur="1000" fill="hold"/>
                                        <p:tgtEl>
                                          <p:spTgt spid="12"/>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utoUpdateAnimBg="0"/>
      <p:bldP spid="10" grpId="0" autoUpdateAnimBg="0"/>
      <p:bldP spid="11" grpId="0" autoUpdateAnimBg="0"/>
      <p:bldP spid="12" grpId="0" autoUpdateAnimBg="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666</Words>
  <Application>Microsoft Office PowerPoint</Application>
  <PresentationFormat>全屏显示(16:9)</PresentationFormat>
  <Paragraphs>111</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2023-01-17T02:51:30Z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E1AF5AF0C08E4369BD7EA1BC7DBCFE58</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