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0" r:id="rId2"/>
    <p:sldId id="308" r:id="rId3"/>
    <p:sldId id="259" r:id="rId4"/>
    <p:sldId id="302" r:id="rId5"/>
    <p:sldId id="320" r:id="rId6"/>
    <p:sldId id="294" r:id="rId7"/>
    <p:sldId id="291" r:id="rId8"/>
    <p:sldId id="317" r:id="rId9"/>
    <p:sldId id="311" r:id="rId10"/>
    <p:sldId id="312" r:id="rId11"/>
    <p:sldId id="286" r:id="rId12"/>
    <p:sldId id="303" r:id="rId13"/>
    <p:sldId id="306" r:id="rId14"/>
    <p:sldId id="296" r:id="rId15"/>
    <p:sldId id="313" r:id="rId16"/>
    <p:sldId id="318" r:id="rId17"/>
    <p:sldId id="319" r:id="rId18"/>
    <p:sldId id="307" r:id="rId19"/>
    <p:sldId id="315" r:id="rId20"/>
  </p:sldIdLst>
  <p:sldSz cx="9144000" cy="5143500" type="screen16x9"/>
  <p:notesSz cx="6858000" cy="9144000"/>
  <p:defaultTextStyle>
    <a:defPPr>
      <a:defRPr lang="zh-CN"/>
    </a:defPPr>
    <a:lvl1pPr algn="l" rtl="0" fontAlgn="base">
      <a:lnSpc>
        <a:spcPct val="12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1pPr>
    <a:lvl2pPr marL="457200" algn="l" rtl="0" fontAlgn="base">
      <a:lnSpc>
        <a:spcPct val="12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2pPr>
    <a:lvl3pPr marL="914400" algn="l" rtl="0" fontAlgn="base">
      <a:lnSpc>
        <a:spcPct val="12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3pPr>
    <a:lvl4pPr marL="1371600" algn="l" rtl="0" fontAlgn="base">
      <a:lnSpc>
        <a:spcPct val="12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4pPr>
    <a:lvl5pPr marL="1828800" algn="l" rtl="0" fontAlgn="base">
      <a:lnSpc>
        <a:spcPct val="120000"/>
      </a:lnSpc>
      <a:spcBef>
        <a:spcPct val="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楷体_GB2312" pitchFamily="49" charset="-122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505"/>
    <a:srgbClr val="DE0000"/>
    <a:srgbClr val="FFFF00"/>
    <a:srgbClr val="4F81BD"/>
    <a:srgbClr val="009900"/>
    <a:srgbClr val="3399FF"/>
    <a:srgbClr val="00CC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1" autoAdjust="0"/>
    <p:restoredTop sz="96880" autoAdjust="0"/>
  </p:normalViewPr>
  <p:slideViewPr>
    <p:cSldViewPr>
      <p:cViewPr>
        <p:scale>
          <a:sx n="100" d="100"/>
          <a:sy n="100" d="100"/>
        </p:scale>
        <p:origin x="-1944" y="-894"/>
      </p:cViewPr>
      <p:guideLst>
        <p:guide orient="horz" pos="165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lnSpc>
                <a:spcPct val="100000"/>
              </a:lnSpc>
              <a:defRPr sz="1200" b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9A54738-EFA4-43E6-863E-963747B0E08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FF90-C24C-4586-9843-DEC681F9CB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F7D90-E7D1-4C45-9459-A93548E666F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B444-E1A0-413F-98B6-DF678B506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9B444-E1A0-413F-98B6-DF678B5061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DEAFD-A67E-423B-9EF1-738D82CB35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lnSpc>
                <a:spcPct val="100000"/>
              </a:lnSpc>
              <a:defRPr sz="1200" b="0">
                <a:solidFill>
                  <a:srgbClr val="898989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0342F27-6882-48B0-B6DD-24CFE40D87F1}" type="slidenum">
              <a:rPr lang="zh-CN" altLang="en-US"/>
              <a:t>‹#›</a:t>
            </a:fld>
            <a:endParaRPr lang="zh-CN" altLang="en-US"/>
          </a:p>
        </p:txBody>
      </p:sp>
      <p:pic>
        <p:nvPicPr>
          <p:cNvPr id="1031" name="图片 8" descr="数学ppt3.jpg"/>
          <p:cNvPicPr>
            <a:picLocks noChangeAspect="1" noChangeArrowheads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4" y="0"/>
            <a:ext cx="91789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标题 1"/>
          <p:cNvSpPr txBox="1"/>
          <p:nvPr/>
        </p:nvSpPr>
        <p:spPr>
          <a:xfrm>
            <a:off x="703266" y="1251500"/>
            <a:ext cx="7772400" cy="1101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>
              <a:lnSpc>
                <a:spcPct val="100000"/>
              </a:lnSpc>
              <a:defRPr/>
            </a:pP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中国的热</a:t>
            </a:r>
            <a:r>
              <a:rPr lang="zh-CN" altLang="en-US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极</a:t>
            </a:r>
            <a:r>
              <a:rPr lang="en-US" altLang="zh-CN" sz="3200" dirty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3200" noProof="1" smtClean="0">
                <a:latin typeface="华文楷体" panose="02010600040101010101" pitchFamily="2" charset="-122"/>
                <a:ea typeface="华文楷体" panose="02010600040101010101" pitchFamily="2" charset="-122"/>
                <a:cs typeface="+mn-ea"/>
              </a:rPr>
              <a:t>认</a:t>
            </a:r>
            <a:r>
              <a:rPr lang="zh-CN" altLang="en-US" sz="3200" noProof="1">
                <a:latin typeface="华文楷体" panose="02010600040101010101" pitchFamily="2" charset="-122"/>
                <a:ea typeface="华文楷体" panose="02010600040101010101" pitchFamily="2" charset="-122"/>
                <a:cs typeface="+mn-ea"/>
              </a:rPr>
              <a:t>识负数</a:t>
            </a:r>
            <a:endParaRPr lang="zh-CN" altLang="en-US" sz="3200" noProof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55" name="标题 1"/>
          <p:cNvSpPr txBox="1">
            <a:spLocks noChangeArrowheads="1"/>
          </p:cNvSpPr>
          <p:nvPr/>
        </p:nvSpPr>
        <p:spPr bwMode="auto">
          <a:xfrm>
            <a:off x="703262" y="257450"/>
            <a:ext cx="77724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2000" b="0" dirty="0">
                <a:latin typeface="黑体" panose="02010609060101010101" pitchFamily="49" charset="-122"/>
                <a:ea typeface="黑体" panose="02010609060101010101" pitchFamily="49" charset="-122"/>
              </a:rPr>
              <a:t>青岛版小学数学五年级下册第一单</a:t>
            </a:r>
            <a:r>
              <a:rPr lang="zh-CN" altLang="en-US" sz="2000" b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endParaRPr lang="zh-CN" altLang="en-US" sz="20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79948" y="357973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857250"/>
          </a:xfrm>
        </p:spPr>
        <p:txBody>
          <a:bodyPr/>
          <a:lstStyle/>
          <a:p>
            <a:r>
              <a:rPr lang="zh-CN" altLang="en-US" dirty="0" smtClean="0"/>
              <a:t>小试一下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214313" y="1000127"/>
            <a:ext cx="8229600" cy="3394075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/>
              <a:t>    你能快速的写下这几个温度吗？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/>
              <a:t>    吐鲁番夏季平均气温在</a:t>
            </a:r>
            <a:r>
              <a:rPr lang="en-US" altLang="zh-CN" dirty="0" smtClean="0"/>
              <a:t>38℃</a:t>
            </a:r>
            <a:r>
              <a:rPr lang="zh-CN" altLang="en-US" dirty="0" smtClean="0"/>
              <a:t>，盆地中心气温达到</a:t>
            </a:r>
            <a:r>
              <a:rPr lang="en-US" altLang="zh-CN" dirty="0" smtClean="0"/>
              <a:t>49℃</a:t>
            </a:r>
            <a:r>
              <a:rPr lang="zh-CN" altLang="en-US" dirty="0" smtClean="0"/>
              <a:t>，有记录的地表最高气温达到</a:t>
            </a:r>
            <a:r>
              <a:rPr lang="en-US" altLang="zh-CN" dirty="0" smtClean="0"/>
              <a:t>82℃</a:t>
            </a:r>
            <a:r>
              <a:rPr lang="zh-CN" altLang="en-US" dirty="0" smtClean="0"/>
              <a:t>。冬季平均气温最低达零下</a:t>
            </a:r>
            <a:r>
              <a:rPr lang="en-US" altLang="zh-CN" dirty="0" smtClean="0"/>
              <a:t>10℃</a:t>
            </a:r>
            <a:r>
              <a:rPr lang="zh-CN" altLang="en-US" dirty="0" smtClean="0"/>
              <a:t>。</a:t>
            </a:r>
          </a:p>
          <a:p>
            <a:pPr eaLnBrk="1" hangingPunct="1">
              <a:spcBef>
                <a:spcPct val="50000"/>
              </a:spcBef>
            </a:pPr>
            <a:endParaRPr lang="zh-CN" altLang="en-US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57378" y="3571877"/>
            <a:ext cx="552426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</a:rPr>
              <a:t>+38℃,+49℃,+82℃,-10℃</a:t>
            </a:r>
            <a:endParaRPr lang="zh-CN" altLang="en-US" sz="3600">
              <a:solidFill>
                <a:srgbClr val="FF0000"/>
              </a:solidFill>
            </a:endParaRPr>
          </a:p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9" name="Picture 21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" y="1347790"/>
            <a:ext cx="9180513" cy="260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953304" y="2787650"/>
            <a:ext cx="803425" cy="683264"/>
          </a:xfrm>
          <a:prstGeom prst="rect">
            <a:avLst/>
          </a:prstGeom>
          <a:noFill/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3200"/>
              <a:t>0</a:t>
            </a:r>
            <a:r>
              <a:rPr lang="zh-CN" altLang="en-US" sz="3200"/>
              <a:t>米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288" y="195264"/>
            <a:ext cx="489585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三、汇报交流，评价质疑</a:t>
            </a:r>
            <a:r>
              <a:rPr lang="zh-CN" altLang="en-US" dirty="0"/>
              <a:t> </a:t>
            </a: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4932367" y="1347790"/>
            <a:ext cx="2663825" cy="1225550"/>
          </a:xfrm>
          <a:prstGeom prst="wedgeRoundRectCallout">
            <a:avLst>
              <a:gd name="adj1" fmla="val 47616"/>
              <a:gd name="adj2" fmla="val 77722"/>
              <a:gd name="adj3" fmla="val 16667"/>
            </a:avLst>
          </a:prstGeom>
          <a:solidFill>
            <a:srgbClr val="CCFFFF">
              <a:alpha val="27058"/>
            </a:srgbClr>
          </a:solidFill>
          <a:ln w="38100">
            <a:solidFill>
              <a:schemeClr val="hlink"/>
            </a:solidFill>
            <a:miter lim="800000"/>
          </a:ln>
        </p:spPr>
        <p:txBody>
          <a:bodyPr/>
          <a:lstStyle/>
          <a:p>
            <a:r>
              <a:rPr lang="zh-CN" altLang="en-US" sz="2000" dirty="0">
                <a:solidFill>
                  <a:srgbClr val="FF0505"/>
                </a:solidFill>
              </a:rPr>
              <a:t>世界各国测量海拔高度都是以本国附近海平面为基准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4067179" y="3113088"/>
            <a:ext cx="144463" cy="214312"/>
          </a:xfrm>
          <a:prstGeom prst="downArrow">
            <a:avLst>
              <a:gd name="adj1" fmla="val 50000"/>
              <a:gd name="adj2" fmla="val 49443"/>
            </a:avLst>
          </a:prstGeom>
          <a:solidFill>
            <a:srgbClr val="FF0000"/>
          </a:solidFill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2916242" y="1384302"/>
            <a:ext cx="142875" cy="1673225"/>
          </a:xfrm>
          <a:prstGeom prst="upArrow">
            <a:avLst>
              <a:gd name="adj1" fmla="val 50000"/>
              <a:gd name="adj2" fmla="val 390316"/>
            </a:avLst>
          </a:prstGeom>
          <a:solidFill>
            <a:srgbClr val="FF0000"/>
          </a:solidFill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928938" y="3040064"/>
            <a:ext cx="1643062" cy="313932"/>
          </a:xfrm>
          <a:prstGeom prst="rect">
            <a:avLst/>
          </a:prstGeom>
          <a:noFill/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1200">
                <a:latin typeface="黑体" panose="02010609060101010101" pitchFamily="49" charset="-122"/>
                <a:ea typeface="黑体" panose="02010609060101010101" pitchFamily="49" charset="-122"/>
              </a:rPr>
              <a:t>155.31</a:t>
            </a:r>
            <a:r>
              <a:rPr lang="zh-CN" altLang="en-US" sz="1200">
                <a:latin typeface="黑体" panose="02010609060101010101" pitchFamily="49" charset="-122"/>
                <a:ea typeface="黑体" panose="02010609060101010101" pitchFamily="49" charset="-122"/>
              </a:rPr>
              <a:t>米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55340" y="1924050"/>
            <a:ext cx="912429" cy="387798"/>
          </a:xfrm>
          <a:prstGeom prst="rect">
            <a:avLst/>
          </a:prstGeom>
          <a:noFill/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1600"/>
              <a:t>831.7</a:t>
            </a:r>
            <a:r>
              <a:rPr lang="zh-CN" altLang="en-US" sz="1600"/>
              <a:t>米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971554" y="3992566"/>
            <a:ext cx="6048375" cy="1163395"/>
          </a:xfrm>
          <a:prstGeom prst="rect">
            <a:avLst/>
          </a:prstGeom>
          <a:noFill/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高于海平面</a:t>
            </a:r>
            <a:r>
              <a:rPr lang="en-US" altLang="zh-CN"/>
              <a:t>831.7</a:t>
            </a:r>
            <a:r>
              <a:rPr lang="zh-CN" altLang="en-US"/>
              <a:t>米表示</a:t>
            </a:r>
            <a:r>
              <a:rPr lang="en-US" altLang="zh-CN">
                <a:solidFill>
                  <a:srgbClr val="FF0000"/>
                </a:solidFill>
              </a:rPr>
              <a:t>+831.7</a:t>
            </a:r>
            <a:r>
              <a:rPr lang="zh-CN" altLang="en-US"/>
              <a:t>米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en-US"/>
              <a:t>低于海平面</a:t>
            </a:r>
            <a:r>
              <a:rPr lang="en-US" altLang="zh-CN"/>
              <a:t>155.31</a:t>
            </a:r>
            <a:r>
              <a:rPr lang="zh-CN" altLang="en-US"/>
              <a:t>米表示</a:t>
            </a:r>
            <a:r>
              <a:rPr lang="en-US" altLang="zh-CN">
                <a:solidFill>
                  <a:srgbClr val="FF0000"/>
                </a:solidFill>
              </a:rPr>
              <a:t>-155.31</a:t>
            </a:r>
            <a:r>
              <a:rPr lang="zh-CN" altLang="en-US"/>
              <a:t>米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395288" y="700090"/>
            <a:ext cx="5256212" cy="535531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4.</a:t>
            </a:r>
            <a:r>
              <a:rPr lang="zh-CN" altLang="en-US"/>
              <a:t>知识拓展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71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/>
      <p:bldP spid="23569" grpId="0" animBg="1"/>
      <p:bldP spid="7184" grpId="0" animBg="1"/>
      <p:bldP spid="7185" grpId="0" animBg="1"/>
      <p:bldP spid="7186" grpId="0"/>
      <p:bldP spid="7188" grpId="0"/>
      <p:bldP spid="1332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785815"/>
            <a:ext cx="7451725" cy="1374775"/>
          </a:xfrm>
        </p:spPr>
        <p:txBody>
          <a:bodyPr/>
          <a:lstStyle/>
          <a:p>
            <a:pPr algn="l"/>
            <a:r>
              <a:rPr lang="zh-CN" altLang="en-US" sz="2400" b="1" smtClean="0">
                <a:ea typeface="黑体" panose="02010609060101010101" pitchFamily="49" charset="-122"/>
              </a:rPr>
              <a:t>观察图中每组的两个数据，你认为有什么特点？</a:t>
            </a:r>
            <a:br>
              <a:rPr lang="zh-CN" altLang="en-US" sz="2400" b="1" smtClean="0">
                <a:ea typeface="黑体" panose="02010609060101010101" pitchFamily="49" charset="-122"/>
              </a:rPr>
            </a:br>
            <a:endParaRPr lang="zh-CN" altLang="en-US" sz="2400" b="1" smtClean="0">
              <a:ea typeface="黑体" panose="02010609060101010101" pitchFamily="49" charset="-122"/>
            </a:endParaRPr>
          </a:p>
        </p:txBody>
      </p:sp>
      <p:grpSp>
        <p:nvGrpSpPr>
          <p:cNvPr id="2" name="组合 12"/>
          <p:cNvGrpSpPr/>
          <p:nvPr/>
        </p:nvGrpSpPr>
        <p:grpSpPr bwMode="auto">
          <a:xfrm>
            <a:off x="1144588" y="1760538"/>
            <a:ext cx="6883400" cy="2971800"/>
            <a:chOff x="1144588" y="2346325"/>
            <a:chExt cx="6883400" cy="3962400"/>
          </a:xfrm>
        </p:grpSpPr>
        <p:pic>
          <p:nvPicPr>
            <p:cNvPr id="13319" name="Picture 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076825" y="2781300"/>
              <a:ext cx="2951163" cy="316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0" name="AutoShape 6"/>
            <p:cNvSpPr>
              <a:spLocks noChangeArrowheads="1"/>
            </p:cNvSpPr>
            <p:nvPr/>
          </p:nvSpPr>
          <p:spPr bwMode="auto">
            <a:xfrm>
              <a:off x="4645025" y="2492375"/>
              <a:ext cx="142875" cy="2016125"/>
            </a:xfrm>
            <a:prstGeom prst="upArrow">
              <a:avLst>
                <a:gd name="adj1" fmla="val 50000"/>
                <a:gd name="adj2" fmla="val 352712"/>
              </a:avLst>
            </a:prstGeom>
            <a:solidFill>
              <a:srgbClr val="FF0000"/>
            </a:solidFill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13321" name="AutoShape 7"/>
            <p:cNvSpPr>
              <a:spLocks noChangeArrowheads="1"/>
            </p:cNvSpPr>
            <p:nvPr/>
          </p:nvSpPr>
          <p:spPr bwMode="auto">
            <a:xfrm>
              <a:off x="4643438" y="4508500"/>
              <a:ext cx="144462" cy="1800225"/>
            </a:xfrm>
            <a:prstGeom prst="downArrow">
              <a:avLst>
                <a:gd name="adj1" fmla="val 50000"/>
                <a:gd name="adj2" fmla="val 311482"/>
              </a:avLst>
            </a:prstGeom>
            <a:solidFill>
              <a:srgbClr val="3366FF"/>
            </a:solidFill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4138446" y="3429000"/>
              <a:ext cx="494045" cy="714041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zh-CN" altLang="en-US"/>
                <a:t>高</a:t>
              </a:r>
            </a:p>
          </p:txBody>
        </p:sp>
        <p:sp>
          <p:nvSpPr>
            <p:cNvPr id="13323" name="Text Box 9"/>
            <p:cNvSpPr txBox="1">
              <a:spLocks noChangeArrowheads="1"/>
            </p:cNvSpPr>
            <p:nvPr/>
          </p:nvSpPr>
          <p:spPr bwMode="auto">
            <a:xfrm>
              <a:off x="4138446" y="4770438"/>
              <a:ext cx="494045" cy="714041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zh-CN" altLang="en-US"/>
                <a:t>低</a:t>
              </a:r>
            </a:p>
          </p:txBody>
        </p:sp>
        <p:sp>
          <p:nvSpPr>
            <p:cNvPr id="13324" name="Text Box 10"/>
            <p:cNvSpPr txBox="1">
              <a:spLocks noChangeArrowheads="1"/>
            </p:cNvSpPr>
            <p:nvPr/>
          </p:nvSpPr>
          <p:spPr bwMode="auto">
            <a:xfrm>
              <a:off x="4727409" y="3429000"/>
              <a:ext cx="494045" cy="714041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zh-CN" altLang="en-US"/>
                <a:t>热</a:t>
              </a:r>
            </a:p>
          </p:txBody>
        </p:sp>
        <p:sp>
          <p:nvSpPr>
            <p:cNvPr id="13325" name="Text Box 11"/>
            <p:cNvSpPr txBox="1">
              <a:spLocks noChangeArrowheads="1"/>
            </p:cNvSpPr>
            <p:nvPr/>
          </p:nvSpPr>
          <p:spPr bwMode="auto">
            <a:xfrm>
              <a:off x="4727409" y="4770438"/>
              <a:ext cx="494045" cy="714041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zh-CN" altLang="en-US"/>
                <a:t>冷</a:t>
              </a:r>
            </a:p>
          </p:txBody>
        </p:sp>
        <p:grpSp>
          <p:nvGrpSpPr>
            <p:cNvPr id="13326" name="组合 11"/>
            <p:cNvGrpSpPr/>
            <p:nvPr/>
          </p:nvGrpSpPr>
          <p:grpSpPr bwMode="auto">
            <a:xfrm>
              <a:off x="1144588" y="2346325"/>
              <a:ext cx="2995612" cy="3170238"/>
              <a:chOff x="1144588" y="2346325"/>
              <a:chExt cx="2995612" cy="3170238"/>
            </a:xfrm>
          </p:grpSpPr>
          <p:pic>
            <p:nvPicPr>
              <p:cNvPr id="13327" name="Picture 5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144588" y="2346325"/>
                <a:ext cx="2995612" cy="3170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28" name="TextBox 10"/>
              <p:cNvSpPr txBox="1">
                <a:spLocks noChangeArrowheads="1"/>
              </p:cNvSpPr>
              <p:nvPr/>
            </p:nvSpPr>
            <p:spPr bwMode="auto">
              <a:xfrm>
                <a:off x="1547664" y="4293097"/>
                <a:ext cx="649537" cy="7140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algn="ctr" eaLnBrk="1" hangingPunct="1"/>
                <a:r>
                  <a:rPr lang="en-US" altLang="zh-CN"/>
                  <a:t>0</a:t>
                </a:r>
                <a:r>
                  <a:rPr lang="zh-CN" altLang="en-US"/>
                  <a:t>米</a:t>
                </a:r>
              </a:p>
            </p:txBody>
          </p:sp>
        </p:grpSp>
      </p:grpSp>
      <p:sp>
        <p:nvSpPr>
          <p:cNvPr id="3" name="矩形 2"/>
          <p:cNvSpPr/>
          <p:nvPr/>
        </p:nvSpPr>
        <p:spPr>
          <a:xfrm>
            <a:off x="5500692" y="1143000"/>
            <a:ext cx="3000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CN" altLang="en-US" noProof="1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我们用正负数来表示这种意义相反的量</a:t>
            </a:r>
          </a:p>
        </p:txBody>
      </p:sp>
      <p:sp>
        <p:nvSpPr>
          <p:cNvPr id="13317" name="Text Box 16"/>
          <p:cNvSpPr txBox="1">
            <a:spLocks noChangeArrowheads="1"/>
          </p:cNvSpPr>
          <p:nvPr/>
        </p:nvSpPr>
        <p:spPr bwMode="auto">
          <a:xfrm>
            <a:off x="357192" y="214315"/>
            <a:ext cx="4357687" cy="535531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3318" name="Text Box 17"/>
          <p:cNvSpPr txBox="1">
            <a:spLocks noChangeArrowheads="1"/>
          </p:cNvSpPr>
          <p:nvPr/>
        </p:nvSpPr>
        <p:spPr bwMode="auto">
          <a:xfrm>
            <a:off x="395288" y="123827"/>
            <a:ext cx="5391150" cy="1163395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三、汇报交流，评价质疑</a:t>
            </a:r>
            <a:r>
              <a:rPr lang="zh-CN" altLang="en-US" dirty="0"/>
              <a:t> </a:t>
            </a:r>
            <a:endParaRPr lang="en-US" altLang="zh-CN" dirty="0"/>
          </a:p>
          <a:p>
            <a:pPr>
              <a:spcBef>
                <a:spcPct val="50000"/>
              </a:spcBef>
              <a:defRPr/>
            </a:pPr>
            <a:r>
              <a:rPr lang="zh-CN" altLang="en-US" dirty="0"/>
              <a:t> </a:t>
            </a:r>
            <a:r>
              <a:rPr lang="en-US" altLang="zh-CN" dirty="0"/>
              <a:t>5.</a:t>
            </a:r>
            <a:r>
              <a:rPr lang="zh-CN" altLang="en-US" dirty="0"/>
              <a:t>知识回顾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图片2 拷贝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92" y="555627"/>
            <a:ext cx="8429625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WordArt 8"/>
          <p:cNvSpPr>
            <a:spLocks noChangeArrowheads="1" noChangeShapeType="1" noTextEdit="1"/>
          </p:cNvSpPr>
          <p:nvPr/>
        </p:nvSpPr>
        <p:spPr bwMode="auto">
          <a:xfrm>
            <a:off x="3851275" y="3813177"/>
            <a:ext cx="4897438" cy="987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那么“</a:t>
            </a:r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0”</a:t>
            </a:r>
            <a:r>
              <a:rPr lang="zh-CN" altLang="en-US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是什么数呢？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468316" y="2357438"/>
            <a:ext cx="4751387" cy="2143125"/>
            <a:chOff x="657" y="527"/>
            <a:chExt cx="4336" cy="2496"/>
          </a:xfrm>
        </p:grpSpPr>
        <p:pic>
          <p:nvPicPr>
            <p:cNvPr id="14347" name="Picture 1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134" y="801"/>
              <a:ext cx="1859" cy="1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1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7" y="527"/>
              <a:ext cx="1887" cy="1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9" name="AutoShape 12"/>
            <p:cNvSpPr>
              <a:spLocks noChangeArrowheads="1"/>
            </p:cNvSpPr>
            <p:nvPr/>
          </p:nvSpPr>
          <p:spPr bwMode="auto">
            <a:xfrm>
              <a:off x="2862" y="619"/>
              <a:ext cx="90" cy="1270"/>
            </a:xfrm>
            <a:prstGeom prst="upArrow">
              <a:avLst>
                <a:gd name="adj1" fmla="val 50000"/>
                <a:gd name="adj2" fmla="val 352712"/>
              </a:avLst>
            </a:prstGeom>
            <a:solidFill>
              <a:srgbClr val="FF0000"/>
            </a:solidFill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14350" name="AutoShape 13"/>
            <p:cNvSpPr>
              <a:spLocks noChangeArrowheads="1"/>
            </p:cNvSpPr>
            <p:nvPr/>
          </p:nvSpPr>
          <p:spPr bwMode="auto">
            <a:xfrm>
              <a:off x="2861" y="1889"/>
              <a:ext cx="91" cy="1134"/>
            </a:xfrm>
            <a:prstGeom prst="downArrow">
              <a:avLst>
                <a:gd name="adj1" fmla="val 50000"/>
                <a:gd name="adj2" fmla="val 311481"/>
              </a:avLst>
            </a:prstGeom>
            <a:solidFill>
              <a:srgbClr val="3366FF"/>
            </a:solidFill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zh-CN" altLang="en-US"/>
            </a:p>
          </p:txBody>
        </p:sp>
        <p:sp>
          <p:nvSpPr>
            <p:cNvPr id="14351" name="Text Box 14"/>
            <p:cNvSpPr txBox="1">
              <a:spLocks noChangeArrowheads="1"/>
            </p:cNvSpPr>
            <p:nvPr/>
          </p:nvSpPr>
          <p:spPr bwMode="auto">
            <a:xfrm>
              <a:off x="2472" y="1208"/>
              <a:ext cx="451" cy="624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zh-CN" altLang="en-US"/>
                <a:t>高</a:t>
              </a:r>
            </a:p>
          </p:txBody>
        </p:sp>
        <p:sp>
          <p:nvSpPr>
            <p:cNvPr id="14352" name="Text Box 15"/>
            <p:cNvSpPr txBox="1">
              <a:spLocks noChangeArrowheads="1"/>
            </p:cNvSpPr>
            <p:nvPr/>
          </p:nvSpPr>
          <p:spPr bwMode="auto">
            <a:xfrm>
              <a:off x="2472" y="2055"/>
              <a:ext cx="451" cy="624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zh-CN" altLang="en-US"/>
                <a:t>低</a:t>
              </a:r>
            </a:p>
          </p:txBody>
        </p:sp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2845" y="1208"/>
              <a:ext cx="451" cy="624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zh-CN" altLang="en-US"/>
                <a:t>热</a:t>
              </a:r>
            </a:p>
          </p:txBody>
        </p:sp>
        <p:sp>
          <p:nvSpPr>
            <p:cNvPr id="14354" name="Text Box 17"/>
            <p:cNvSpPr txBox="1">
              <a:spLocks noChangeArrowheads="1"/>
            </p:cNvSpPr>
            <p:nvPr/>
          </p:nvSpPr>
          <p:spPr bwMode="auto">
            <a:xfrm>
              <a:off x="2845" y="2055"/>
              <a:ext cx="451" cy="624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/>
              <a:r>
                <a:rPr lang="zh-CN" altLang="en-US"/>
                <a:t>冷</a:t>
              </a:r>
            </a:p>
          </p:txBody>
        </p:sp>
      </p:grpSp>
      <p:sp>
        <p:nvSpPr>
          <p:cNvPr id="24594" name="AutoShape 18"/>
          <p:cNvSpPr>
            <a:spLocks noChangeArrowheads="1"/>
          </p:cNvSpPr>
          <p:nvPr/>
        </p:nvSpPr>
        <p:spPr bwMode="auto">
          <a:xfrm>
            <a:off x="5724525" y="2625727"/>
            <a:ext cx="3024188" cy="1135063"/>
          </a:xfrm>
          <a:prstGeom prst="flowChartPunchedTape">
            <a:avLst/>
          </a:prstGeom>
          <a:solidFill>
            <a:srgbClr val="FFFF00"/>
          </a:solidFill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/>
              <a:t>“</a:t>
            </a:r>
            <a:r>
              <a:rPr lang="en-US" altLang="zh-CN"/>
              <a:t>0”</a:t>
            </a:r>
            <a:r>
              <a:rPr lang="zh-CN" altLang="en-US"/>
              <a:t>既不是正数，也</a:t>
            </a:r>
          </a:p>
          <a:p>
            <a:pPr algn="ctr"/>
            <a:r>
              <a:rPr lang="zh-CN" altLang="en-US"/>
              <a:t>不是负数。</a:t>
            </a:r>
          </a:p>
        </p:txBody>
      </p:sp>
      <p:sp>
        <p:nvSpPr>
          <p:cNvPr id="14342" name="AutoShape 19"/>
          <p:cNvSpPr>
            <a:spLocks noChangeArrowheads="1"/>
          </p:cNvSpPr>
          <p:nvPr/>
        </p:nvSpPr>
        <p:spPr bwMode="auto">
          <a:xfrm>
            <a:off x="5580063" y="2355850"/>
            <a:ext cx="2520950" cy="1081088"/>
          </a:xfrm>
          <a:prstGeom prst="flowChartPunchedTape">
            <a:avLst/>
          </a:prstGeom>
          <a:noFill/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FF00"/>
              </a:solidFill>
            </a:endParaRPr>
          </a:p>
        </p:txBody>
      </p:sp>
      <p:sp>
        <p:nvSpPr>
          <p:cNvPr id="14343" name="TextBox 14"/>
          <p:cNvSpPr txBox="1">
            <a:spLocks noChangeArrowheads="1"/>
          </p:cNvSpPr>
          <p:nvPr/>
        </p:nvSpPr>
        <p:spPr bwMode="auto">
          <a:xfrm>
            <a:off x="5724527" y="411163"/>
            <a:ext cx="430213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</a:t>
            </a:r>
            <a:endParaRPr lang="zh-CN" altLang="en-US" sz="360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49670" y="1203325"/>
            <a:ext cx="417101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360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endParaRPr lang="zh-CN" altLang="en-US" sz="360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345" name="Text Box 18"/>
          <p:cNvSpPr txBox="1">
            <a:spLocks noChangeArrowheads="1"/>
          </p:cNvSpPr>
          <p:nvPr/>
        </p:nvSpPr>
        <p:spPr bwMode="auto">
          <a:xfrm>
            <a:off x="971550" y="2"/>
            <a:ext cx="1512888" cy="535531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14346" name="Rectangle 19"/>
          <p:cNvSpPr>
            <a:spLocks noChangeArrowheads="1"/>
          </p:cNvSpPr>
          <p:nvPr/>
        </p:nvSpPr>
        <p:spPr bwMode="auto">
          <a:xfrm>
            <a:off x="250825" y="2"/>
            <a:ext cx="3841750" cy="535531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/>
              <a:t>四、抽象概括，总结提升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4" grpId="0" animBg="1"/>
      <p:bldP spid="1434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57192" y="0"/>
            <a:ext cx="4643437" cy="857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五</a:t>
            </a:r>
            <a:r>
              <a:rPr lang="zh-CN" altLang="en-US" sz="3200" dirty="0"/>
              <a:t>、</a:t>
            </a: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生活应用 提高认识。</a:t>
            </a:r>
            <a:r>
              <a:rPr lang="zh-CN" altLang="en-US" dirty="0"/>
              <a:t>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95288" y="681038"/>
            <a:ext cx="4464050" cy="649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 dirty="0">
                <a:solidFill>
                  <a:srgbClr val="FF05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记账的时候，收入用正数表示，支出用负数表示</a:t>
            </a:r>
            <a:r>
              <a:rPr lang="zh-CN" altLang="en-US" dirty="0"/>
              <a:t> </a:t>
            </a:r>
          </a:p>
        </p:txBody>
      </p:sp>
      <p:pic>
        <p:nvPicPr>
          <p:cNvPr id="8197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544638"/>
            <a:ext cx="4249738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76829" y="3813177"/>
            <a:ext cx="3744913" cy="973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>
                <a:solidFill>
                  <a:srgbClr val="FF050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坐电梯的时候，</a:t>
            </a:r>
            <a:r>
              <a:rPr lang="zh-CN" altLang="en-US">
                <a:solidFill>
                  <a:srgbClr val="FF0505"/>
                </a:solidFill>
              </a:rPr>
              <a:t>负一楼是地下一楼；三楼是地上三楼。</a:t>
            </a:r>
          </a:p>
        </p:txBody>
      </p:sp>
      <p:pic>
        <p:nvPicPr>
          <p:cNvPr id="8207" name="Picture 15" descr="图片3 拷贝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3" y="950913"/>
            <a:ext cx="1819275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椭圆 6"/>
          <p:cNvSpPr/>
          <p:nvPr/>
        </p:nvSpPr>
        <p:spPr>
          <a:xfrm>
            <a:off x="1979613" y="3275013"/>
            <a:ext cx="1008062" cy="3238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火眼金睛                                          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下面这些数，哪些是正数，哪些是负数？</a:t>
            </a:r>
            <a:endParaRPr lang="en-US" altLang="zh-CN" smtClean="0"/>
          </a:p>
          <a:p>
            <a:r>
              <a:rPr lang="en-US" altLang="zh-CN" smtClean="0"/>
              <a:t>-5               3.5            3        2/5      -0.31      -1/4  </a:t>
            </a:r>
            <a:endParaRPr lang="zh-CN" altLang="en-US" smtClean="0"/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90542" y="2632077"/>
            <a:ext cx="111280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zh-CN" noProof="1">
                <a:solidFill>
                  <a:srgbClr val="FF0505"/>
                </a:solidFill>
                <a:ea typeface="宋体" panose="02010600030101010101" pitchFamily="2" charset="-122"/>
              </a:rPr>
              <a:t>正数：</a:t>
            </a:r>
            <a:endParaRPr lang="zh-CN" altLang="zh-CN" noProof="1">
              <a:solidFill>
                <a:srgbClr val="FF0505"/>
              </a:solidFill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90542" y="3408365"/>
            <a:ext cx="111280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zh-CN" noProof="1">
                <a:solidFill>
                  <a:srgbClr val="FF0505"/>
                </a:solidFill>
                <a:ea typeface="宋体" panose="02010600030101010101" pitchFamily="2" charset="-122"/>
              </a:rPr>
              <a:t>负数：</a:t>
            </a:r>
            <a:endParaRPr lang="zh-CN" altLang="zh-CN" noProof="1">
              <a:solidFill>
                <a:srgbClr val="FF0505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24000" y="2632077"/>
            <a:ext cx="1981200" cy="5355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noProof="1">
                <a:solidFill>
                  <a:srgbClr val="FF0505"/>
                </a:solidFill>
                <a:latin typeface="楷体_GB2312" charset="0"/>
                <a:cs typeface="+mn-ea"/>
              </a:rPr>
              <a:t>3.5, 3, 2</a:t>
            </a:r>
            <a:r>
              <a:rPr lang="en-US" altLang="zh-CN" noProof="1">
                <a:solidFill>
                  <a:srgbClr val="FF0505"/>
                </a:solidFill>
                <a:latin typeface="楷体_GB2312" charset="0"/>
                <a:cs typeface="+mn-ea"/>
              </a:rPr>
              <a:t>/5</a:t>
            </a:r>
            <a:endParaRPr lang="en-US" altLang="zh-CN" noProof="1">
              <a:solidFill>
                <a:srgbClr val="FF0505"/>
              </a:solidFill>
              <a:latin typeface="楷体_GB2312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38276" y="3408365"/>
            <a:ext cx="2517036" cy="535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noProof="1">
                <a:solidFill>
                  <a:srgbClr val="FF0505"/>
                </a:solidFill>
                <a:latin typeface="楷体_GB2312" charset="0"/>
                <a:cs typeface="+mn-ea"/>
              </a:rPr>
              <a:t>-5, -0.31, -1/4</a:t>
            </a:r>
            <a:endParaRPr lang="en-US" altLang="zh-CN" noProof="1">
              <a:solidFill>
                <a:srgbClr val="FF0505"/>
              </a:solidFill>
              <a:latin typeface="楷体_GB23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428625" y="1000127"/>
            <a:ext cx="8229600" cy="3286125"/>
          </a:xfrm>
        </p:spPr>
        <p:txBody>
          <a:bodyPr/>
          <a:lstStyle/>
          <a:p>
            <a:r>
              <a:rPr lang="en-US" altLang="zh-CN" dirty="0" smtClean="0"/>
              <a:t>.</a:t>
            </a:r>
            <a:r>
              <a:rPr lang="zh-CN" altLang="en-US" dirty="0" smtClean="0"/>
              <a:t>你能用正负数表示下面的量吗？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）商店二月份赚了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元，三月份赔了</a:t>
            </a:r>
            <a:r>
              <a:rPr lang="en-US" altLang="zh-CN" dirty="0" smtClean="0"/>
              <a:t>500</a:t>
            </a:r>
            <a:r>
              <a:rPr lang="zh-CN" altLang="en-US" dirty="0" smtClean="0"/>
              <a:t>元。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）公共汽车上，上车的有</a:t>
            </a:r>
            <a:r>
              <a:rPr lang="en-US" altLang="zh-CN" dirty="0" smtClean="0"/>
              <a:t>12</a:t>
            </a:r>
            <a:r>
              <a:rPr lang="zh-CN" altLang="en-US" dirty="0" smtClean="0"/>
              <a:t>人，下车的有</a:t>
            </a:r>
            <a:r>
              <a:rPr lang="en-US" altLang="zh-CN" dirty="0" smtClean="0"/>
              <a:t>5</a:t>
            </a:r>
            <a:r>
              <a:rPr lang="zh-CN" altLang="en-US" dirty="0" smtClean="0"/>
              <a:t>人。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）我们班举行安全知识竞赛，一组得了</a:t>
            </a:r>
            <a:r>
              <a:rPr lang="en-US" altLang="zh-CN" dirty="0" smtClean="0"/>
              <a:t>20</a:t>
            </a:r>
            <a:r>
              <a:rPr lang="zh-CN" altLang="en-US" dirty="0" smtClean="0"/>
              <a:t>分，二组扣了</a:t>
            </a:r>
            <a:r>
              <a:rPr lang="en-US" altLang="zh-CN" dirty="0" smtClean="0"/>
              <a:t>10</a:t>
            </a:r>
            <a:r>
              <a:rPr lang="zh-CN" altLang="en-US" dirty="0" smtClean="0"/>
              <a:t>分。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428876" y="2214565"/>
            <a:ext cx="390844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（ </a:t>
            </a:r>
            <a:r>
              <a:rPr lang="en-US" altLang="zh-CN">
                <a:solidFill>
                  <a:srgbClr val="FF0000"/>
                </a:solidFill>
              </a:rPr>
              <a:t>+1000</a:t>
            </a:r>
            <a:r>
              <a:rPr lang="zh-CN" altLang="en-US">
                <a:solidFill>
                  <a:srgbClr val="FF0000"/>
                </a:solidFill>
              </a:rPr>
              <a:t>或</a:t>
            </a:r>
            <a:r>
              <a:rPr lang="en-US" altLang="zh-CN">
                <a:solidFill>
                  <a:srgbClr val="FF0000"/>
                </a:solidFill>
              </a:rPr>
              <a:t>1000</a:t>
            </a:r>
            <a:r>
              <a:rPr lang="zh-CN" altLang="en-US">
                <a:solidFill>
                  <a:srgbClr val="FF0000"/>
                </a:solidFill>
              </a:rPr>
              <a:t>）（</a:t>
            </a:r>
            <a:r>
              <a:rPr lang="en-US" altLang="zh-CN">
                <a:solidFill>
                  <a:srgbClr val="FF0000"/>
                </a:solidFill>
              </a:rPr>
              <a:t>-500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endParaRPr lang="zh-CN" altLang="en-US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714628" y="3214690"/>
            <a:ext cx="282000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+12</a:t>
            </a:r>
            <a:r>
              <a:rPr lang="zh-CN" altLang="en-US">
                <a:solidFill>
                  <a:srgbClr val="FF0000"/>
                </a:solidFill>
              </a:rPr>
              <a:t>或</a:t>
            </a:r>
            <a:r>
              <a:rPr lang="en-US" altLang="zh-CN">
                <a:solidFill>
                  <a:srgbClr val="FF0000"/>
                </a:solidFill>
              </a:rPr>
              <a:t>12</a:t>
            </a:r>
            <a:r>
              <a:rPr lang="zh-CN" altLang="en-US">
                <a:solidFill>
                  <a:srgbClr val="FF0000"/>
                </a:solidFill>
              </a:rPr>
              <a:t>）（</a:t>
            </a:r>
            <a:r>
              <a:rPr lang="en-US" altLang="zh-CN">
                <a:solidFill>
                  <a:srgbClr val="FF0000"/>
                </a:solidFill>
              </a:rPr>
              <a:t>-5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endParaRPr lang="zh-CN" altLang="en-US"/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4714875" y="4286252"/>
            <a:ext cx="292893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DE0000"/>
                </a:solidFill>
              </a:rPr>
              <a:t>（</a:t>
            </a:r>
            <a:r>
              <a:rPr lang="en-US" altLang="zh-CN">
                <a:solidFill>
                  <a:srgbClr val="DE0000"/>
                </a:solidFill>
              </a:rPr>
              <a:t>+20</a:t>
            </a:r>
            <a:r>
              <a:rPr lang="zh-CN" altLang="en-US">
                <a:solidFill>
                  <a:srgbClr val="DE0000"/>
                </a:solidFill>
              </a:rPr>
              <a:t>或</a:t>
            </a:r>
            <a:r>
              <a:rPr lang="en-US" altLang="zh-CN">
                <a:solidFill>
                  <a:srgbClr val="DE0000"/>
                </a:solidFill>
              </a:rPr>
              <a:t>20</a:t>
            </a:r>
            <a:r>
              <a:rPr lang="zh-CN" altLang="en-US">
                <a:solidFill>
                  <a:srgbClr val="DE0000"/>
                </a:solidFill>
              </a:rPr>
              <a:t>）（</a:t>
            </a:r>
            <a:r>
              <a:rPr lang="en-US" altLang="zh-CN">
                <a:solidFill>
                  <a:srgbClr val="DE0000"/>
                </a:solidFill>
              </a:rPr>
              <a:t>-10</a:t>
            </a:r>
            <a:r>
              <a:rPr lang="zh-CN" altLang="en-US">
                <a:solidFill>
                  <a:srgbClr val="DE0000"/>
                </a:solidFill>
              </a:rPr>
              <a:t>）</a:t>
            </a:r>
            <a:endParaRPr lang="en-US" altLang="zh-CN">
              <a:solidFill>
                <a:srgbClr val="DE0000"/>
              </a:solidFill>
            </a:endParaRP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971550" y="268289"/>
            <a:ext cx="6072188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/>
              <a:t>              </a:t>
            </a:r>
            <a:r>
              <a:rPr lang="zh-CN" altLang="en-US" sz="4400" dirty="0"/>
              <a:t>小试牛刀</a:t>
            </a:r>
          </a:p>
        </p:txBody>
      </p:sp>
    </p:spTree>
  </p:cSld>
  <p:clrMapOvr>
    <a:masterClrMapping/>
  </p:clrMapOvr>
  <p:transition spd="slow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74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857250"/>
          </a:xfrm>
        </p:spPr>
        <p:txBody>
          <a:bodyPr/>
          <a:lstStyle/>
          <a:p>
            <a:r>
              <a:rPr lang="zh-CN" altLang="en-US" sz="4000" smtClean="0"/>
              <a:t>拓展提高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43379" y="4016376"/>
            <a:ext cx="500062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0000"/>
                </a:solidFill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-0.3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0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0.1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-0.1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0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0.3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-0.2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0.2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0.1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-0.1</a:t>
            </a:r>
            <a:r>
              <a:rPr lang="zh-CN" altLang="en-US" sz="2800" dirty="0">
                <a:solidFill>
                  <a:srgbClr val="FF0000"/>
                </a:solidFill>
              </a:rPr>
              <a:t>）</a:t>
            </a:r>
            <a:endParaRPr lang="zh-CN" altLang="en-US" sz="2800" dirty="0"/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683572" y="1203598"/>
            <a:ext cx="7858125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/>
              <a:t>工厂生产一批零件，要求零件的直径是</a:t>
            </a:r>
            <a:r>
              <a:rPr lang="en-US" altLang="zh-CN" dirty="0"/>
              <a:t>40mm</a:t>
            </a:r>
            <a:r>
              <a:rPr lang="zh-CN" altLang="en-US" dirty="0"/>
              <a:t>，现检验员检验其中的</a:t>
            </a:r>
            <a:r>
              <a:rPr lang="en-US" altLang="zh-CN" dirty="0"/>
              <a:t>10</a:t>
            </a:r>
            <a:r>
              <a:rPr lang="zh-CN" altLang="en-US" dirty="0"/>
              <a:t>件，检验结果如下：（单位</a:t>
            </a:r>
            <a:r>
              <a:rPr lang="en-US" altLang="zh-CN" dirty="0"/>
              <a:t>mm</a:t>
            </a:r>
            <a:r>
              <a:rPr lang="zh-CN" altLang="en-US" dirty="0"/>
              <a:t>）</a:t>
            </a:r>
            <a:endParaRPr lang="en-US" altLang="zh-CN" dirty="0"/>
          </a:p>
          <a:p>
            <a:pPr eaLnBrk="1" hangingPunct="1"/>
            <a:r>
              <a:rPr lang="en-US" altLang="zh-CN" dirty="0"/>
              <a:t>39.7   40   40.1   39.9   40   </a:t>
            </a:r>
          </a:p>
          <a:p>
            <a:pPr eaLnBrk="1" hangingPunct="1"/>
            <a:r>
              <a:rPr lang="en-US" altLang="zh-CN" dirty="0"/>
              <a:t>40.3    39.8    40.2    40.1    39.9</a:t>
            </a:r>
          </a:p>
          <a:p>
            <a:pPr eaLnBrk="1" hangingPunct="1"/>
            <a:r>
              <a:rPr lang="zh-CN" altLang="en-US" dirty="0"/>
              <a:t>如果以</a:t>
            </a:r>
            <a:r>
              <a:rPr lang="en-US" altLang="zh-CN" dirty="0"/>
              <a:t>40mm</a:t>
            </a:r>
            <a:r>
              <a:rPr lang="zh-CN" altLang="en-US" dirty="0"/>
              <a:t>为标准，超过部分为正，不足的部分为负，则这</a:t>
            </a:r>
            <a:r>
              <a:rPr lang="en-US" altLang="zh-CN" dirty="0"/>
              <a:t>10</a:t>
            </a:r>
            <a:r>
              <a:rPr lang="zh-CN" altLang="en-US" dirty="0"/>
              <a:t>件零件可分别记</a:t>
            </a:r>
            <a:r>
              <a:rPr lang="zh-CN" altLang="en-US" dirty="0" smtClean="0"/>
              <a:t>作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未标题-1 拷贝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68316" y="267496"/>
            <a:ext cx="8135937" cy="2086725"/>
          </a:xfrm>
          <a:prstGeom prst="rect">
            <a:avLst/>
          </a:prstGeom>
          <a:noFill/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chemeClr val="bg1"/>
                </a:solidFill>
              </a:rPr>
              <a:t>    数学离不开生活，生活中处处有数学。让我们善于观察生活，勇于探索数学的奥秘吧。</a:t>
            </a:r>
            <a:endParaRPr lang="en-US" altLang="zh-CN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I:\f\psds11463\素材天下 sucaitianxia.com-1146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"/>
            <a:ext cx="9144000" cy="527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4" descr="I:\f\psds16189\素材天下 sucaitianxia.com-16189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275015"/>
            <a:ext cx="9144000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图片 5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5615" y="723187"/>
            <a:ext cx="215900" cy="21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96" name="椭圆 195"/>
          <p:cNvSpPr/>
          <p:nvPr/>
        </p:nvSpPr>
        <p:spPr>
          <a:xfrm>
            <a:off x="1691684" y="176661"/>
            <a:ext cx="1609277" cy="1206959"/>
          </a:xfrm>
          <a:prstGeom prst="ellipse">
            <a:avLst/>
          </a:prstGeom>
          <a:gradFill>
            <a:gsLst>
              <a:gs pos="0">
                <a:srgbClr val="FDF091">
                  <a:alpha val="26000"/>
                </a:srgbClr>
              </a:gs>
              <a:gs pos="100000">
                <a:srgbClr val="FDF091">
                  <a:alpha val="53000"/>
                </a:srgb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97" name="椭圆 196"/>
          <p:cNvSpPr/>
          <p:nvPr/>
        </p:nvSpPr>
        <p:spPr>
          <a:xfrm>
            <a:off x="1955272" y="374353"/>
            <a:ext cx="1082103" cy="811577"/>
          </a:xfrm>
          <a:prstGeom prst="ellipse">
            <a:avLst/>
          </a:prstGeom>
          <a:gradFill flip="none" rotWithShape="1">
            <a:gsLst>
              <a:gs pos="0">
                <a:srgbClr val="FBDE05"/>
              </a:gs>
              <a:gs pos="100000">
                <a:srgbClr val="FBDE05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199" name="椭圆 198"/>
          <p:cNvSpPr/>
          <p:nvPr/>
        </p:nvSpPr>
        <p:spPr>
          <a:xfrm>
            <a:off x="2483773" y="1101229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00" name="椭圆 199"/>
          <p:cNvSpPr/>
          <p:nvPr/>
        </p:nvSpPr>
        <p:spPr>
          <a:xfrm>
            <a:off x="3194671" y="1059582"/>
            <a:ext cx="144016" cy="108012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01" name="椭圆 200"/>
          <p:cNvSpPr/>
          <p:nvPr/>
        </p:nvSpPr>
        <p:spPr>
          <a:xfrm>
            <a:off x="3986763" y="951571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02" name="椭圆 201"/>
          <p:cNvSpPr/>
          <p:nvPr/>
        </p:nvSpPr>
        <p:spPr>
          <a:xfrm>
            <a:off x="1259632" y="1101229"/>
            <a:ext cx="104066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03" name="椭圆 202"/>
          <p:cNvSpPr/>
          <p:nvPr/>
        </p:nvSpPr>
        <p:spPr>
          <a:xfrm>
            <a:off x="4634836" y="897567"/>
            <a:ext cx="46167" cy="34625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04" name="椭圆 203"/>
          <p:cNvSpPr/>
          <p:nvPr/>
        </p:nvSpPr>
        <p:spPr>
          <a:xfrm>
            <a:off x="6804253" y="1167594"/>
            <a:ext cx="46167" cy="34626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05" name="椭圆 204"/>
          <p:cNvSpPr/>
          <p:nvPr/>
        </p:nvSpPr>
        <p:spPr>
          <a:xfrm>
            <a:off x="6804253" y="1167594"/>
            <a:ext cx="46167" cy="34626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59" name="椭圆 258"/>
          <p:cNvSpPr/>
          <p:nvPr/>
        </p:nvSpPr>
        <p:spPr>
          <a:xfrm>
            <a:off x="3338692" y="573529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0" name="椭圆 259"/>
          <p:cNvSpPr/>
          <p:nvPr/>
        </p:nvSpPr>
        <p:spPr>
          <a:xfrm>
            <a:off x="4634831" y="573528"/>
            <a:ext cx="144016" cy="108012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1" name="椭圆 260"/>
          <p:cNvSpPr/>
          <p:nvPr/>
        </p:nvSpPr>
        <p:spPr>
          <a:xfrm>
            <a:off x="5868145" y="681542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2" name="椭圆 261"/>
          <p:cNvSpPr/>
          <p:nvPr/>
        </p:nvSpPr>
        <p:spPr>
          <a:xfrm>
            <a:off x="6876257" y="519524"/>
            <a:ext cx="104064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3" name="椭圆 262"/>
          <p:cNvSpPr/>
          <p:nvPr/>
        </p:nvSpPr>
        <p:spPr>
          <a:xfrm>
            <a:off x="7740352" y="627536"/>
            <a:ext cx="104066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4" name="椭圆 263"/>
          <p:cNvSpPr/>
          <p:nvPr/>
        </p:nvSpPr>
        <p:spPr>
          <a:xfrm>
            <a:off x="5652125" y="357503"/>
            <a:ext cx="46167" cy="34626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5" name="椭圆 264"/>
          <p:cNvSpPr/>
          <p:nvPr/>
        </p:nvSpPr>
        <p:spPr>
          <a:xfrm>
            <a:off x="8460433" y="573531"/>
            <a:ext cx="46166" cy="34625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6" name="椭圆 265"/>
          <p:cNvSpPr/>
          <p:nvPr/>
        </p:nvSpPr>
        <p:spPr>
          <a:xfrm>
            <a:off x="2051721" y="723186"/>
            <a:ext cx="46166" cy="34626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7" name="椭圆 266"/>
          <p:cNvSpPr/>
          <p:nvPr/>
        </p:nvSpPr>
        <p:spPr>
          <a:xfrm>
            <a:off x="539553" y="561170"/>
            <a:ext cx="144017" cy="10801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8" name="椭圆 267"/>
          <p:cNvSpPr/>
          <p:nvPr/>
        </p:nvSpPr>
        <p:spPr>
          <a:xfrm>
            <a:off x="6156181" y="249493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69" name="椭圆 268"/>
          <p:cNvSpPr/>
          <p:nvPr/>
        </p:nvSpPr>
        <p:spPr>
          <a:xfrm>
            <a:off x="8140348" y="255781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70" name="椭圆 269"/>
          <p:cNvSpPr/>
          <p:nvPr/>
        </p:nvSpPr>
        <p:spPr>
          <a:xfrm>
            <a:off x="8604453" y="195487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71" name="椭圆 270"/>
          <p:cNvSpPr/>
          <p:nvPr/>
        </p:nvSpPr>
        <p:spPr>
          <a:xfrm>
            <a:off x="1187624" y="141482"/>
            <a:ext cx="104066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72" name="椭圆 271"/>
          <p:cNvSpPr/>
          <p:nvPr/>
        </p:nvSpPr>
        <p:spPr>
          <a:xfrm>
            <a:off x="1691685" y="87476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73" name="椭圆 272"/>
          <p:cNvSpPr/>
          <p:nvPr/>
        </p:nvSpPr>
        <p:spPr>
          <a:xfrm>
            <a:off x="5220077" y="87476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74" name="椭圆 273"/>
          <p:cNvSpPr/>
          <p:nvPr/>
        </p:nvSpPr>
        <p:spPr>
          <a:xfrm>
            <a:off x="6948269" y="141482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75" name="椭圆 274"/>
          <p:cNvSpPr/>
          <p:nvPr/>
        </p:nvSpPr>
        <p:spPr>
          <a:xfrm>
            <a:off x="4211965" y="141483"/>
            <a:ext cx="46167" cy="34625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76" name="椭圆 275"/>
          <p:cNvSpPr/>
          <p:nvPr/>
        </p:nvSpPr>
        <p:spPr>
          <a:xfrm>
            <a:off x="2843808" y="141483"/>
            <a:ext cx="46168" cy="34625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77" name="椭圆 276"/>
          <p:cNvSpPr/>
          <p:nvPr/>
        </p:nvSpPr>
        <p:spPr>
          <a:xfrm>
            <a:off x="7596340" y="141483"/>
            <a:ext cx="46167" cy="34625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214" name="图片 5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5615" y="723187"/>
            <a:ext cx="215900" cy="215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217" name="椭圆 216"/>
          <p:cNvSpPr/>
          <p:nvPr/>
        </p:nvSpPr>
        <p:spPr>
          <a:xfrm>
            <a:off x="3347071" y="1173883"/>
            <a:ext cx="144016" cy="108013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18" name="椭圆 217"/>
          <p:cNvSpPr/>
          <p:nvPr/>
        </p:nvSpPr>
        <p:spPr>
          <a:xfrm>
            <a:off x="4139163" y="1065872"/>
            <a:ext cx="104065" cy="78049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19" name="椭圆 218"/>
          <p:cNvSpPr/>
          <p:nvPr/>
        </p:nvSpPr>
        <p:spPr>
          <a:xfrm>
            <a:off x="6956649" y="1281897"/>
            <a:ext cx="46167" cy="34624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20579" name="图片 220" descr="1.1.1.4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55754" y="4935538"/>
            <a:ext cx="2143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" name="椭圆 227"/>
          <p:cNvSpPr/>
          <p:nvPr/>
        </p:nvSpPr>
        <p:spPr>
          <a:xfrm>
            <a:off x="6956649" y="1281897"/>
            <a:ext cx="46167" cy="34624"/>
          </a:xfrm>
          <a:prstGeom prst="ellipse">
            <a:avLst/>
          </a:prstGeom>
          <a:solidFill>
            <a:schemeClr val="bg1"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267744" y="1734915"/>
            <a:ext cx="4260282" cy="10895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>
              <a:buFontTx/>
              <a:buNone/>
              <a:defRPr/>
            </a:pPr>
            <a:r>
              <a:rPr lang="zh-CN" altLang="en-US" sz="5400" i="1" spc="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谢  谢</a:t>
            </a:r>
            <a:r>
              <a:rPr lang="en-US" altLang="zh-CN" sz="5400" i="1" spc="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7588" y="1203598"/>
            <a:ext cx="7527925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dirty="0"/>
              <a:t>1.</a:t>
            </a:r>
            <a:r>
              <a:rPr lang="zh-CN" altLang="en-US" dirty="0"/>
              <a:t>结合现实生活，了解正负数的意义，会用正负数表示日常生活中具有相反意义的两个量，会正确读写正负数。</a:t>
            </a:r>
            <a:endParaRPr lang="zh-CN" altLang="zh-CN" dirty="0"/>
          </a:p>
          <a:p>
            <a:pPr eaLnBrk="1" hangingPunct="1"/>
            <a:r>
              <a:rPr lang="en-US" altLang="zh-CN" dirty="0"/>
              <a:t>2.</a:t>
            </a:r>
            <a:r>
              <a:rPr lang="zh-CN" altLang="en-US" dirty="0"/>
              <a:t>在用正负数描述生活中的现象的过程中，体会正负数的作用，感受数学与生活的联系，激发学习数学的兴趣。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0" y="2"/>
            <a:ext cx="3924300" cy="978729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zh-CN" altLang="en-US" sz="4800" dirty="0">
                <a:solidFill>
                  <a:srgbClr val="FF0505"/>
                </a:solidFill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8313" y="249239"/>
            <a:ext cx="7499350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Text Box 20"/>
          <p:cNvSpPr txBox="1">
            <a:spLocks noChangeArrowheads="1"/>
          </p:cNvSpPr>
          <p:nvPr/>
        </p:nvSpPr>
        <p:spPr bwMode="auto">
          <a:xfrm>
            <a:off x="2771775" y="1330327"/>
            <a:ext cx="172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</a:rPr>
              <a:t>运动会报名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468313" y="627064"/>
            <a:ext cx="4824412" cy="36933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zh-CN" altLang="en-US" sz="180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101" name="Rectangle 34"/>
          <p:cNvSpPr>
            <a:spLocks noChangeArrowheads="1"/>
          </p:cNvSpPr>
          <p:nvPr/>
        </p:nvSpPr>
        <p:spPr bwMode="auto">
          <a:xfrm>
            <a:off x="539754" y="404814"/>
            <a:ext cx="49688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</a:pPr>
            <a:endParaRPr lang="zh-CN" altLang="en-US" sz="3200"/>
          </a:p>
        </p:txBody>
      </p:sp>
      <p:sp>
        <p:nvSpPr>
          <p:cNvPr id="4102" name="Oval 42"/>
          <p:cNvSpPr>
            <a:spLocks noChangeArrowheads="1"/>
          </p:cNvSpPr>
          <p:nvPr/>
        </p:nvSpPr>
        <p:spPr bwMode="auto">
          <a:xfrm>
            <a:off x="0" y="3165475"/>
            <a:ext cx="914400" cy="685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3" name="Rectangle 46"/>
          <p:cNvSpPr>
            <a:spLocks noChangeArrowheads="1"/>
          </p:cNvSpPr>
          <p:nvPr/>
        </p:nvSpPr>
        <p:spPr bwMode="auto">
          <a:xfrm>
            <a:off x="4140204" y="2"/>
            <a:ext cx="1655763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04" name="Text Box 46"/>
          <p:cNvSpPr txBox="1">
            <a:spLocks noChangeArrowheads="1"/>
          </p:cNvSpPr>
          <p:nvPr/>
        </p:nvSpPr>
        <p:spPr bwMode="auto">
          <a:xfrm>
            <a:off x="-104775" y="214315"/>
            <a:ext cx="924877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>
              <a:solidFill>
                <a:srgbClr val="009900"/>
              </a:solidFill>
            </a:endParaRPr>
          </a:p>
        </p:txBody>
      </p:sp>
      <p:sp>
        <p:nvSpPr>
          <p:cNvPr id="4105" name="Text Box 50"/>
          <p:cNvSpPr txBox="1">
            <a:spLocks noChangeArrowheads="1"/>
          </p:cNvSpPr>
          <p:nvPr/>
        </p:nvSpPr>
        <p:spPr bwMode="auto">
          <a:xfrm>
            <a:off x="7092954" y="1168402"/>
            <a:ext cx="176371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pic>
        <p:nvPicPr>
          <p:cNvPr id="3083" name="Picture 71" descr="C:\Users\zhangyan\Desktop\90fba609961616e9dac263[1]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565900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72" descr="C:\Users\zhangyan\Desktop\jalmdi6cor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2998788"/>
            <a:ext cx="4356100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TextBox 15"/>
          <p:cNvSpPr txBox="1">
            <a:spLocks noChangeArrowheads="1"/>
          </p:cNvSpPr>
          <p:nvPr/>
        </p:nvSpPr>
        <p:spPr bwMode="auto">
          <a:xfrm>
            <a:off x="2987675" y="2"/>
            <a:ext cx="515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zh-CN" altLang="en-US" sz="2800" dirty="0"/>
              <a:t>吐鲁番被称为中国的</a:t>
            </a:r>
            <a:r>
              <a:rPr lang="zh-CN" altLang="en-US" sz="4000" dirty="0">
                <a:solidFill>
                  <a:srgbClr val="FF0505"/>
                </a:solidFill>
              </a:rPr>
              <a:t>热极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6588125" y="1058863"/>
            <a:ext cx="2160588" cy="2751522"/>
          </a:xfrm>
          <a:prstGeom prst="rect">
            <a:avLst/>
          </a:prstGeom>
          <a:noFill/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dirty="0"/>
              <a:t>夏季平均气温在</a:t>
            </a:r>
            <a:r>
              <a:rPr lang="en-US" altLang="zh-CN" dirty="0"/>
              <a:t>38℃</a:t>
            </a:r>
            <a:r>
              <a:rPr lang="zh-CN" altLang="en-US" dirty="0"/>
              <a:t>，盆地中心气温达到</a:t>
            </a:r>
            <a:r>
              <a:rPr lang="en-US" altLang="zh-CN" dirty="0"/>
              <a:t>49℃</a:t>
            </a:r>
            <a:r>
              <a:rPr lang="zh-CN" altLang="en-US" dirty="0"/>
              <a:t>，有记录的地表最高气温达到</a:t>
            </a:r>
            <a:r>
              <a:rPr lang="en-US" altLang="zh-CN" dirty="0"/>
              <a:t>82℃</a:t>
            </a:r>
            <a:r>
              <a:rPr lang="zh-CN" altLang="en-US" dirty="0"/>
              <a:t>。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4" y="195265"/>
            <a:ext cx="3357563" cy="535531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一、创设情境导入新课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41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 noChangeArrowheads="1"/>
          </p:cNvSpPr>
          <p:nvPr>
            <p:ph type="title"/>
          </p:nvPr>
        </p:nvSpPr>
        <p:spPr>
          <a:xfrm>
            <a:off x="4" y="428625"/>
            <a:ext cx="6011863" cy="1536700"/>
          </a:xfrm>
        </p:spPr>
        <p:txBody>
          <a:bodyPr/>
          <a:lstStyle/>
          <a:p>
            <a:r>
              <a:rPr lang="zh-CN" altLang="en-US" b="1" smtClean="0"/>
              <a:t>吐鲁番日温差较大</a:t>
            </a:r>
            <a:endParaRPr lang="en-US" altLang="zh-CN" b="1" smtClean="0"/>
          </a:p>
        </p:txBody>
      </p:sp>
      <p:sp>
        <p:nvSpPr>
          <p:cNvPr id="5123" name="内容占位符 2"/>
          <p:cNvSpPr>
            <a:spLocks noGrp="1" noChangeArrowheads="1"/>
          </p:cNvSpPr>
          <p:nvPr>
            <p:ph idx="1"/>
          </p:nvPr>
        </p:nvSpPr>
        <p:spPr>
          <a:xfrm>
            <a:off x="900117" y="4300540"/>
            <a:ext cx="7056437" cy="6159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altLang="zh-CN" smtClean="0">
              <a:solidFill>
                <a:srgbClr val="FF0505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mtClean="0">
                <a:solidFill>
                  <a:srgbClr val="FF0505"/>
                </a:solidFill>
              </a:rPr>
              <a:t>                      </a:t>
            </a:r>
            <a:endParaRPr lang="en-US" altLang="zh-CN" smtClean="0">
              <a:solidFill>
                <a:srgbClr val="FF0505"/>
              </a:solidFill>
            </a:endParaRPr>
          </a:p>
        </p:txBody>
      </p:sp>
      <p:pic>
        <p:nvPicPr>
          <p:cNvPr id="4102" name="Picture 6" descr="xin_46dc2ca94ab511d888c000065b73179c_IMG_39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065" y="2597152"/>
            <a:ext cx="3563937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7"/>
          <p:cNvSpPr>
            <a:spLocks noTextEdit="1"/>
          </p:cNvSpPr>
          <p:nvPr/>
        </p:nvSpPr>
        <p:spPr bwMode="auto">
          <a:xfrm>
            <a:off x="785817" y="1643064"/>
            <a:ext cx="4048125" cy="28622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 dirty="0">
                <a:ln w="9525">
                  <a:round/>
                </a:ln>
                <a:solidFill>
                  <a:srgbClr val="FF05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早穿皮袄午穿纱</a:t>
            </a:r>
          </a:p>
          <a:p>
            <a:pPr algn="ctr"/>
            <a:r>
              <a:rPr lang="zh-CN" altLang="en-US" sz="3600" kern="10" dirty="0">
                <a:ln w="9525">
                  <a:round/>
                </a:ln>
                <a:solidFill>
                  <a:srgbClr val="FF0505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围着火炉吃西瓜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551489" y="4257676"/>
            <a:ext cx="3578224" cy="978729"/>
          </a:xfrm>
          <a:prstGeom prst="rect">
            <a:avLst/>
          </a:prstGeom>
          <a:noFill/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zh-CN" altLang="en-US" b="0"/>
              <a:t>三月份日平均</a:t>
            </a:r>
            <a:r>
              <a:rPr lang="zh-CN" altLang="en-US">
                <a:solidFill>
                  <a:srgbClr val="FF0505"/>
                </a:solidFill>
              </a:rPr>
              <a:t>最低气温：</a:t>
            </a:r>
          </a:p>
          <a:p>
            <a:pPr algn="ctr" eaLnBrk="1" hangingPunct="1"/>
            <a:r>
              <a:rPr lang="zh-CN" altLang="en-US">
                <a:solidFill>
                  <a:srgbClr val="FF0505"/>
                </a:solidFill>
              </a:rPr>
              <a:t> 零下</a:t>
            </a:r>
            <a:r>
              <a:rPr lang="en-US" altLang="zh-CN">
                <a:solidFill>
                  <a:srgbClr val="FF0505"/>
                </a:solidFill>
              </a:rPr>
              <a:t>3 ℃</a:t>
            </a:r>
            <a:endParaRPr lang="zh-CN" altLang="en-US">
              <a:solidFill>
                <a:srgbClr val="FF0505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435604" y="1708151"/>
            <a:ext cx="3744913" cy="978729"/>
          </a:xfrm>
          <a:prstGeom prst="rect">
            <a:avLst/>
          </a:prstGeom>
          <a:noFill/>
          <a:ln>
            <a:noFill/>
          </a:ln>
          <a:effectLst>
            <a:prstShdw prst="shdw12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zh-CN" altLang="en-US" b="0"/>
              <a:t>三月份日平均</a:t>
            </a:r>
            <a:r>
              <a:rPr lang="zh-CN" altLang="en-US">
                <a:solidFill>
                  <a:srgbClr val="FF0505"/>
                </a:solidFill>
              </a:rPr>
              <a:t>最高气温：零上</a:t>
            </a:r>
            <a:r>
              <a:rPr lang="en-US" altLang="zh-CN">
                <a:solidFill>
                  <a:srgbClr val="FF0505"/>
                </a:solidFill>
              </a:rPr>
              <a:t>13℃</a:t>
            </a:r>
            <a:endParaRPr lang="zh-CN" altLang="en-US">
              <a:solidFill>
                <a:srgbClr val="FF0505"/>
              </a:solidFill>
            </a:endParaRPr>
          </a:p>
        </p:txBody>
      </p:sp>
      <p:pic>
        <p:nvPicPr>
          <p:cNvPr id="4107" name="Picture 11" descr="t01ddd61628f87d907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065" y="-20636"/>
            <a:ext cx="3563937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Box 8"/>
          <p:cNvSpPr txBox="1">
            <a:spLocks noChangeArrowheads="1"/>
          </p:cNvSpPr>
          <p:nvPr/>
        </p:nvSpPr>
        <p:spPr bwMode="auto">
          <a:xfrm>
            <a:off x="571504" y="285752"/>
            <a:ext cx="4214813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/>
              <a:t>  一、 创设情景导入新课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5" grpId="0"/>
      <p:bldP spid="4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9754" y="404814"/>
            <a:ext cx="5040313" cy="404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二、</a:t>
            </a:r>
            <a:r>
              <a:rPr lang="zh-CN" altLang="en-US" sz="3200" dirty="0"/>
              <a:t>自主学习 合作探究</a:t>
            </a:r>
          </a:p>
        </p:txBody>
      </p:sp>
      <p:pic>
        <p:nvPicPr>
          <p:cNvPr id="6147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4918077"/>
            <a:ext cx="7556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468315" y="1203328"/>
            <a:ext cx="1582737" cy="535531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505"/>
                </a:solidFill>
              </a:rPr>
              <a:t>自学指导：</a:t>
            </a:r>
          </a:p>
        </p:txBody>
      </p:sp>
      <p:sp>
        <p:nvSpPr>
          <p:cNvPr id="6149" name="Text Box 12"/>
          <p:cNvSpPr txBox="1">
            <a:spLocks noChangeArrowheads="1"/>
          </p:cNvSpPr>
          <p:nvPr/>
        </p:nvSpPr>
        <p:spPr bwMode="auto">
          <a:xfrm>
            <a:off x="1187450" y="1779590"/>
            <a:ext cx="6408738" cy="535531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/>
          </a:p>
        </p:txBody>
      </p:sp>
      <p:sp>
        <p:nvSpPr>
          <p:cNvPr id="6150" name="Rectangle 13"/>
          <p:cNvSpPr>
            <a:spLocks noChangeArrowheads="1"/>
          </p:cNvSpPr>
          <p:nvPr/>
        </p:nvSpPr>
        <p:spPr bwMode="auto">
          <a:xfrm>
            <a:off x="900117" y="1708153"/>
            <a:ext cx="8695009" cy="535531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dirty="0"/>
              <a:t>①找一找：你能在温度计上找到零上</a:t>
            </a:r>
            <a:r>
              <a:rPr lang="en-US" altLang="zh-CN" dirty="0"/>
              <a:t>13℃</a:t>
            </a:r>
            <a:r>
              <a:rPr lang="zh-CN" altLang="en-US" dirty="0"/>
              <a:t>与零下</a:t>
            </a:r>
            <a:r>
              <a:rPr lang="en-US" altLang="zh-CN" dirty="0"/>
              <a:t>3℃</a:t>
            </a:r>
            <a:r>
              <a:rPr lang="zh-CN" altLang="en-US" dirty="0"/>
              <a:t>的位置吗？</a:t>
            </a:r>
          </a:p>
        </p:txBody>
      </p:sp>
      <p:sp>
        <p:nvSpPr>
          <p:cNvPr id="6151" name="Text Box 14"/>
          <p:cNvSpPr txBox="1">
            <a:spLocks noChangeArrowheads="1"/>
          </p:cNvSpPr>
          <p:nvPr/>
        </p:nvSpPr>
        <p:spPr bwMode="auto">
          <a:xfrm>
            <a:off x="827088" y="2139952"/>
            <a:ext cx="6913562" cy="116339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②说一说：你是怎样找到的？</a:t>
            </a:r>
          </a:p>
          <a:p>
            <a:pPr eaLnBrk="1" hangingPunct="1"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900113" y="2643188"/>
            <a:ext cx="7345362" cy="1606594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③画一画：你能用你喜欢的符号更简洁地表示出这两个温度吗？</a:t>
            </a:r>
          </a:p>
          <a:p>
            <a:pPr eaLnBrk="1" hangingPunct="1"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6153" name="Text Box 16"/>
          <p:cNvSpPr txBox="1">
            <a:spLocks noChangeArrowheads="1"/>
          </p:cNvSpPr>
          <p:nvPr/>
        </p:nvSpPr>
        <p:spPr bwMode="auto">
          <a:xfrm>
            <a:off x="900113" y="3579815"/>
            <a:ext cx="7200900" cy="1163395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④比一比：小组内交流，看谁的表示方法更简洁？</a:t>
            </a:r>
          </a:p>
          <a:p>
            <a:pPr eaLnBrk="1" hangingPunct="1"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6154" name="Text Box 17"/>
          <p:cNvSpPr txBox="1">
            <a:spLocks noChangeArrowheads="1"/>
          </p:cNvSpPr>
          <p:nvPr/>
        </p:nvSpPr>
        <p:spPr bwMode="auto">
          <a:xfrm>
            <a:off x="1042992" y="4175127"/>
            <a:ext cx="7559675" cy="978729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/>
              <a:t>⑤试一试：用这个符号表示出</a:t>
            </a:r>
            <a:r>
              <a:rPr lang="zh-CN" altLang="en-US" dirty="0">
                <a:latin typeface="Arial" panose="020B0604020202020204" pitchFamily="34" charset="0"/>
              </a:rPr>
              <a:t>“</a:t>
            </a:r>
            <a:r>
              <a:rPr lang="zh-CN" altLang="en-US" dirty="0"/>
              <a:t>比海平面低</a:t>
            </a:r>
            <a:r>
              <a:rPr lang="en-US" altLang="zh-CN" dirty="0"/>
              <a:t>155</a:t>
            </a:r>
            <a:r>
              <a:rPr lang="zh-CN" altLang="en-US" dirty="0"/>
              <a:t>米</a:t>
            </a:r>
            <a:r>
              <a:rPr lang="zh-CN" altLang="en-US" dirty="0">
                <a:latin typeface="Arial" panose="020B0604020202020204" pitchFamily="34" charset="0"/>
              </a:rPr>
              <a:t>”</a:t>
            </a:r>
            <a:r>
              <a:rPr lang="zh-CN" altLang="en-US" dirty="0"/>
              <a:t>和</a:t>
            </a:r>
            <a:r>
              <a:rPr lang="zh-CN" altLang="en-US" dirty="0">
                <a:latin typeface="Arial" panose="020B0604020202020204" pitchFamily="34" charset="0"/>
              </a:rPr>
              <a:t>“</a:t>
            </a:r>
            <a:r>
              <a:rPr lang="zh-CN" altLang="en-US" dirty="0"/>
              <a:t>比海平面高</a:t>
            </a:r>
            <a:r>
              <a:rPr lang="en-US" altLang="zh-CN" dirty="0"/>
              <a:t>831.7</a:t>
            </a:r>
            <a:r>
              <a:rPr lang="zh-CN" altLang="en-US" dirty="0"/>
              <a:t>米</a:t>
            </a:r>
            <a:r>
              <a:rPr lang="zh-CN" altLang="en-US" dirty="0">
                <a:latin typeface="Arial" panose="020B0604020202020204" pitchFamily="34" charset="0"/>
              </a:rPr>
              <a:t>”</a:t>
            </a:r>
            <a:r>
              <a:rPr lang="zh-CN" altLang="en-US" dirty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/>
          <p:nvPr/>
        </p:nvGrpSpPr>
        <p:grpSpPr bwMode="auto">
          <a:xfrm>
            <a:off x="3276600" y="1330325"/>
            <a:ext cx="1441450" cy="3524250"/>
            <a:chOff x="0" y="0"/>
            <a:chExt cx="998" cy="3958"/>
          </a:xfrm>
        </p:grpSpPr>
        <p:grpSp>
          <p:nvGrpSpPr>
            <p:cNvPr id="7187" name="Group 5"/>
            <p:cNvGrpSpPr/>
            <p:nvPr/>
          </p:nvGrpSpPr>
          <p:grpSpPr bwMode="auto">
            <a:xfrm>
              <a:off x="158" y="0"/>
              <a:ext cx="671" cy="3941"/>
              <a:chOff x="0" y="0"/>
              <a:chExt cx="671" cy="3941"/>
            </a:xfrm>
          </p:grpSpPr>
          <p:grpSp>
            <p:nvGrpSpPr>
              <p:cNvPr id="7190" name="Group 6"/>
              <p:cNvGrpSpPr/>
              <p:nvPr/>
            </p:nvGrpSpPr>
            <p:grpSpPr bwMode="auto">
              <a:xfrm rot="5400000">
                <a:off x="-1424" y="1862"/>
                <a:ext cx="3941" cy="217"/>
                <a:chOff x="0" y="0"/>
                <a:chExt cx="4762" cy="249"/>
              </a:xfrm>
            </p:grpSpPr>
            <p:sp>
              <p:nvSpPr>
                <p:cNvPr id="7234" name="Line 4"/>
                <p:cNvSpPr>
                  <a:spLocks noChangeShapeType="1"/>
                </p:cNvSpPr>
                <p:nvPr/>
              </p:nvSpPr>
              <p:spPr bwMode="auto">
                <a:xfrm>
                  <a:off x="2041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5" name="Line 5"/>
                <p:cNvSpPr>
                  <a:spLocks noChangeShapeType="1"/>
                </p:cNvSpPr>
                <p:nvPr/>
              </p:nvSpPr>
              <p:spPr bwMode="auto">
                <a:xfrm>
                  <a:off x="215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6" name="Line 6"/>
                <p:cNvSpPr>
                  <a:spLocks noChangeShapeType="1"/>
                </p:cNvSpPr>
                <p:nvPr/>
              </p:nvSpPr>
              <p:spPr bwMode="auto">
                <a:xfrm>
                  <a:off x="226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7" name="Line 7"/>
                <p:cNvSpPr>
                  <a:spLocks noChangeShapeType="1"/>
                </p:cNvSpPr>
                <p:nvPr/>
              </p:nvSpPr>
              <p:spPr bwMode="auto">
                <a:xfrm>
                  <a:off x="2381" y="0"/>
                  <a:ext cx="0" cy="24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8" name="Line 8"/>
                <p:cNvSpPr>
                  <a:spLocks noChangeShapeType="1"/>
                </p:cNvSpPr>
                <p:nvPr/>
              </p:nvSpPr>
              <p:spPr bwMode="auto">
                <a:xfrm>
                  <a:off x="249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9" name="Line 9"/>
                <p:cNvSpPr>
                  <a:spLocks noChangeShapeType="1"/>
                </p:cNvSpPr>
                <p:nvPr/>
              </p:nvSpPr>
              <p:spPr bwMode="auto">
                <a:xfrm>
                  <a:off x="260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0" name="Line 10"/>
                <p:cNvSpPr>
                  <a:spLocks noChangeShapeType="1"/>
                </p:cNvSpPr>
                <p:nvPr/>
              </p:nvSpPr>
              <p:spPr bwMode="auto">
                <a:xfrm>
                  <a:off x="2721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1" name="Line 11"/>
                <p:cNvSpPr>
                  <a:spLocks noChangeShapeType="1"/>
                </p:cNvSpPr>
                <p:nvPr/>
              </p:nvSpPr>
              <p:spPr bwMode="auto">
                <a:xfrm>
                  <a:off x="2835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2" name="Line 12"/>
                <p:cNvSpPr>
                  <a:spLocks noChangeShapeType="1"/>
                </p:cNvSpPr>
                <p:nvPr/>
              </p:nvSpPr>
              <p:spPr bwMode="auto">
                <a:xfrm>
                  <a:off x="294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3" name="Line 13"/>
                <p:cNvSpPr>
                  <a:spLocks noChangeShapeType="1"/>
                </p:cNvSpPr>
                <p:nvPr/>
              </p:nvSpPr>
              <p:spPr bwMode="auto">
                <a:xfrm>
                  <a:off x="3061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4" name="Line 14"/>
                <p:cNvSpPr>
                  <a:spLocks noChangeShapeType="1"/>
                </p:cNvSpPr>
                <p:nvPr/>
              </p:nvSpPr>
              <p:spPr bwMode="auto">
                <a:xfrm>
                  <a:off x="3175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5" name="Line 15"/>
                <p:cNvSpPr>
                  <a:spLocks noChangeShapeType="1"/>
                </p:cNvSpPr>
                <p:nvPr/>
              </p:nvSpPr>
              <p:spPr bwMode="auto">
                <a:xfrm>
                  <a:off x="328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6" name="Line 16"/>
                <p:cNvSpPr>
                  <a:spLocks noChangeShapeType="1"/>
                </p:cNvSpPr>
                <p:nvPr/>
              </p:nvSpPr>
              <p:spPr bwMode="auto">
                <a:xfrm>
                  <a:off x="3402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7" name="Line 17"/>
                <p:cNvSpPr>
                  <a:spLocks noChangeShapeType="1"/>
                </p:cNvSpPr>
                <p:nvPr/>
              </p:nvSpPr>
              <p:spPr bwMode="auto">
                <a:xfrm>
                  <a:off x="3515" y="22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8" name="Line 18"/>
                <p:cNvSpPr>
                  <a:spLocks noChangeShapeType="1"/>
                </p:cNvSpPr>
                <p:nvPr/>
              </p:nvSpPr>
              <p:spPr bwMode="auto">
                <a:xfrm>
                  <a:off x="362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49" name="Line 19"/>
                <p:cNvSpPr>
                  <a:spLocks noChangeShapeType="1"/>
                </p:cNvSpPr>
                <p:nvPr/>
              </p:nvSpPr>
              <p:spPr bwMode="auto">
                <a:xfrm>
                  <a:off x="3742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0" name="Line 20"/>
                <p:cNvSpPr>
                  <a:spLocks noChangeShapeType="1"/>
                </p:cNvSpPr>
                <p:nvPr/>
              </p:nvSpPr>
              <p:spPr bwMode="auto">
                <a:xfrm>
                  <a:off x="3855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1" name="Line 21"/>
                <p:cNvSpPr>
                  <a:spLocks noChangeShapeType="1"/>
                </p:cNvSpPr>
                <p:nvPr/>
              </p:nvSpPr>
              <p:spPr bwMode="auto">
                <a:xfrm>
                  <a:off x="3969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2" name="Line 22"/>
                <p:cNvSpPr>
                  <a:spLocks noChangeShapeType="1"/>
                </p:cNvSpPr>
                <p:nvPr/>
              </p:nvSpPr>
              <p:spPr bwMode="auto">
                <a:xfrm>
                  <a:off x="4082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3" name="Line 23"/>
                <p:cNvSpPr>
                  <a:spLocks noChangeShapeType="1"/>
                </p:cNvSpPr>
                <p:nvPr/>
              </p:nvSpPr>
              <p:spPr bwMode="auto">
                <a:xfrm>
                  <a:off x="4195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4" name="Line 24"/>
                <p:cNvSpPr>
                  <a:spLocks noChangeShapeType="1"/>
                </p:cNvSpPr>
                <p:nvPr/>
              </p:nvSpPr>
              <p:spPr bwMode="auto">
                <a:xfrm>
                  <a:off x="4309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5" name="Line 25"/>
                <p:cNvSpPr>
                  <a:spLocks noChangeShapeType="1"/>
                </p:cNvSpPr>
                <p:nvPr/>
              </p:nvSpPr>
              <p:spPr bwMode="auto">
                <a:xfrm>
                  <a:off x="4422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6" name="Line 26"/>
                <p:cNvSpPr>
                  <a:spLocks noChangeShapeType="1"/>
                </p:cNvSpPr>
                <p:nvPr/>
              </p:nvSpPr>
              <p:spPr bwMode="auto">
                <a:xfrm>
                  <a:off x="4536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7" name="Line 27"/>
                <p:cNvSpPr>
                  <a:spLocks noChangeShapeType="1"/>
                </p:cNvSpPr>
                <p:nvPr/>
              </p:nvSpPr>
              <p:spPr bwMode="auto">
                <a:xfrm>
                  <a:off x="4649" y="22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8" name="Line 28"/>
                <p:cNvSpPr>
                  <a:spLocks noChangeShapeType="1"/>
                </p:cNvSpPr>
                <p:nvPr/>
              </p:nvSpPr>
              <p:spPr bwMode="auto">
                <a:xfrm rot="5400000">
                  <a:off x="2381" y="-2132"/>
                  <a:ext cx="0" cy="476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59" name="Line 29"/>
                <p:cNvSpPr>
                  <a:spLocks noChangeShapeType="1"/>
                </p:cNvSpPr>
                <p:nvPr/>
              </p:nvSpPr>
              <p:spPr bwMode="auto">
                <a:xfrm>
                  <a:off x="181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0" name="Line 30"/>
                <p:cNvSpPr>
                  <a:spLocks noChangeShapeType="1"/>
                </p:cNvSpPr>
                <p:nvPr/>
              </p:nvSpPr>
              <p:spPr bwMode="auto">
                <a:xfrm>
                  <a:off x="1701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1" name="Line 31"/>
                <p:cNvSpPr>
                  <a:spLocks noChangeShapeType="1"/>
                </p:cNvSpPr>
                <p:nvPr/>
              </p:nvSpPr>
              <p:spPr bwMode="auto">
                <a:xfrm>
                  <a:off x="1587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2" name="Line 32"/>
                <p:cNvSpPr>
                  <a:spLocks noChangeShapeType="1"/>
                </p:cNvSpPr>
                <p:nvPr/>
              </p:nvSpPr>
              <p:spPr bwMode="auto">
                <a:xfrm>
                  <a:off x="147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3" name="Line 33"/>
                <p:cNvSpPr>
                  <a:spLocks noChangeShapeType="1"/>
                </p:cNvSpPr>
                <p:nvPr/>
              </p:nvSpPr>
              <p:spPr bwMode="auto">
                <a:xfrm>
                  <a:off x="1360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4" name="Line 34"/>
                <p:cNvSpPr>
                  <a:spLocks noChangeShapeType="1"/>
                </p:cNvSpPr>
                <p:nvPr/>
              </p:nvSpPr>
              <p:spPr bwMode="auto">
                <a:xfrm>
                  <a:off x="1247" y="22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5" name="Line 35"/>
                <p:cNvSpPr>
                  <a:spLocks noChangeShapeType="1"/>
                </p:cNvSpPr>
                <p:nvPr/>
              </p:nvSpPr>
              <p:spPr bwMode="auto">
                <a:xfrm>
                  <a:off x="113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6" name="Line 36"/>
                <p:cNvSpPr>
                  <a:spLocks noChangeShapeType="1"/>
                </p:cNvSpPr>
                <p:nvPr/>
              </p:nvSpPr>
              <p:spPr bwMode="auto">
                <a:xfrm>
                  <a:off x="1020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7" name="Line 37"/>
                <p:cNvSpPr>
                  <a:spLocks noChangeShapeType="1"/>
                </p:cNvSpPr>
                <p:nvPr/>
              </p:nvSpPr>
              <p:spPr bwMode="auto">
                <a:xfrm>
                  <a:off x="907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8" name="Line 38"/>
                <p:cNvSpPr>
                  <a:spLocks noChangeShapeType="1"/>
                </p:cNvSpPr>
                <p:nvPr/>
              </p:nvSpPr>
              <p:spPr bwMode="auto">
                <a:xfrm>
                  <a:off x="793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69" name="Line 39"/>
                <p:cNvSpPr>
                  <a:spLocks noChangeShapeType="1"/>
                </p:cNvSpPr>
                <p:nvPr/>
              </p:nvSpPr>
              <p:spPr bwMode="auto">
                <a:xfrm>
                  <a:off x="680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70" name="Line 40"/>
                <p:cNvSpPr>
                  <a:spLocks noChangeShapeType="1"/>
                </p:cNvSpPr>
                <p:nvPr/>
              </p:nvSpPr>
              <p:spPr bwMode="auto">
                <a:xfrm>
                  <a:off x="567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71" name="Line 41"/>
                <p:cNvSpPr>
                  <a:spLocks noChangeShapeType="1"/>
                </p:cNvSpPr>
                <p:nvPr/>
              </p:nvSpPr>
              <p:spPr bwMode="auto">
                <a:xfrm>
                  <a:off x="453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72" name="Line 42"/>
                <p:cNvSpPr>
                  <a:spLocks noChangeShapeType="1"/>
                </p:cNvSpPr>
                <p:nvPr/>
              </p:nvSpPr>
              <p:spPr bwMode="auto">
                <a:xfrm>
                  <a:off x="340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73" name="Line 43"/>
                <p:cNvSpPr>
                  <a:spLocks noChangeShapeType="1"/>
                </p:cNvSpPr>
                <p:nvPr/>
              </p:nvSpPr>
              <p:spPr bwMode="auto">
                <a:xfrm>
                  <a:off x="226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74" name="Line 44"/>
                <p:cNvSpPr>
                  <a:spLocks noChangeShapeType="1"/>
                </p:cNvSpPr>
                <p:nvPr/>
              </p:nvSpPr>
              <p:spPr bwMode="auto">
                <a:xfrm>
                  <a:off x="113" y="22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75" name="Line 45"/>
                <p:cNvSpPr>
                  <a:spLocks noChangeShapeType="1"/>
                </p:cNvSpPr>
                <p:nvPr/>
              </p:nvSpPr>
              <p:spPr bwMode="auto">
                <a:xfrm>
                  <a:off x="1927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7191" name="Group 49"/>
              <p:cNvGrpSpPr/>
              <p:nvPr/>
            </p:nvGrpSpPr>
            <p:grpSpPr bwMode="auto">
              <a:xfrm rot="-5400000">
                <a:off x="-1862" y="1862"/>
                <a:ext cx="3941" cy="217"/>
                <a:chOff x="0" y="0"/>
                <a:chExt cx="4762" cy="249"/>
              </a:xfrm>
            </p:grpSpPr>
            <p:sp>
              <p:nvSpPr>
                <p:cNvPr id="7192" name="Line 47"/>
                <p:cNvSpPr>
                  <a:spLocks noChangeShapeType="1"/>
                </p:cNvSpPr>
                <p:nvPr/>
              </p:nvSpPr>
              <p:spPr bwMode="auto">
                <a:xfrm>
                  <a:off x="2041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3" name="Line 48"/>
                <p:cNvSpPr>
                  <a:spLocks noChangeShapeType="1"/>
                </p:cNvSpPr>
                <p:nvPr/>
              </p:nvSpPr>
              <p:spPr bwMode="auto">
                <a:xfrm>
                  <a:off x="215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4" name="Line 49"/>
                <p:cNvSpPr>
                  <a:spLocks noChangeShapeType="1"/>
                </p:cNvSpPr>
                <p:nvPr/>
              </p:nvSpPr>
              <p:spPr bwMode="auto">
                <a:xfrm>
                  <a:off x="226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5" name="Line 50"/>
                <p:cNvSpPr>
                  <a:spLocks noChangeShapeType="1"/>
                </p:cNvSpPr>
                <p:nvPr/>
              </p:nvSpPr>
              <p:spPr bwMode="auto">
                <a:xfrm>
                  <a:off x="2381" y="0"/>
                  <a:ext cx="0" cy="249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6" name="Line 51"/>
                <p:cNvSpPr>
                  <a:spLocks noChangeShapeType="1"/>
                </p:cNvSpPr>
                <p:nvPr/>
              </p:nvSpPr>
              <p:spPr bwMode="auto">
                <a:xfrm>
                  <a:off x="249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7" name="Line 52"/>
                <p:cNvSpPr>
                  <a:spLocks noChangeShapeType="1"/>
                </p:cNvSpPr>
                <p:nvPr/>
              </p:nvSpPr>
              <p:spPr bwMode="auto">
                <a:xfrm>
                  <a:off x="260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8" name="Line 53"/>
                <p:cNvSpPr>
                  <a:spLocks noChangeShapeType="1"/>
                </p:cNvSpPr>
                <p:nvPr/>
              </p:nvSpPr>
              <p:spPr bwMode="auto">
                <a:xfrm>
                  <a:off x="2721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199" name="Line 54"/>
                <p:cNvSpPr>
                  <a:spLocks noChangeShapeType="1"/>
                </p:cNvSpPr>
                <p:nvPr/>
              </p:nvSpPr>
              <p:spPr bwMode="auto">
                <a:xfrm>
                  <a:off x="2835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0" name="Line 55"/>
                <p:cNvSpPr>
                  <a:spLocks noChangeShapeType="1"/>
                </p:cNvSpPr>
                <p:nvPr/>
              </p:nvSpPr>
              <p:spPr bwMode="auto">
                <a:xfrm>
                  <a:off x="294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1" name="Line 56"/>
                <p:cNvSpPr>
                  <a:spLocks noChangeShapeType="1"/>
                </p:cNvSpPr>
                <p:nvPr/>
              </p:nvSpPr>
              <p:spPr bwMode="auto">
                <a:xfrm>
                  <a:off x="3061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2" name="Line 57"/>
                <p:cNvSpPr>
                  <a:spLocks noChangeShapeType="1"/>
                </p:cNvSpPr>
                <p:nvPr/>
              </p:nvSpPr>
              <p:spPr bwMode="auto">
                <a:xfrm>
                  <a:off x="3175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3" name="Line 58"/>
                <p:cNvSpPr>
                  <a:spLocks noChangeShapeType="1"/>
                </p:cNvSpPr>
                <p:nvPr/>
              </p:nvSpPr>
              <p:spPr bwMode="auto">
                <a:xfrm>
                  <a:off x="328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4" name="Line 59"/>
                <p:cNvSpPr>
                  <a:spLocks noChangeShapeType="1"/>
                </p:cNvSpPr>
                <p:nvPr/>
              </p:nvSpPr>
              <p:spPr bwMode="auto">
                <a:xfrm>
                  <a:off x="3402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5" name="Line 60"/>
                <p:cNvSpPr>
                  <a:spLocks noChangeShapeType="1"/>
                </p:cNvSpPr>
                <p:nvPr/>
              </p:nvSpPr>
              <p:spPr bwMode="auto">
                <a:xfrm>
                  <a:off x="3515" y="22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6" name="Line 61"/>
                <p:cNvSpPr>
                  <a:spLocks noChangeShapeType="1"/>
                </p:cNvSpPr>
                <p:nvPr/>
              </p:nvSpPr>
              <p:spPr bwMode="auto">
                <a:xfrm>
                  <a:off x="3628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7" name="Line 62"/>
                <p:cNvSpPr>
                  <a:spLocks noChangeShapeType="1"/>
                </p:cNvSpPr>
                <p:nvPr/>
              </p:nvSpPr>
              <p:spPr bwMode="auto">
                <a:xfrm>
                  <a:off x="3742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8" name="Line 63"/>
                <p:cNvSpPr>
                  <a:spLocks noChangeShapeType="1"/>
                </p:cNvSpPr>
                <p:nvPr/>
              </p:nvSpPr>
              <p:spPr bwMode="auto">
                <a:xfrm>
                  <a:off x="3855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09" name="Line 64"/>
                <p:cNvSpPr>
                  <a:spLocks noChangeShapeType="1"/>
                </p:cNvSpPr>
                <p:nvPr/>
              </p:nvSpPr>
              <p:spPr bwMode="auto">
                <a:xfrm>
                  <a:off x="3969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0" name="Line 65"/>
                <p:cNvSpPr>
                  <a:spLocks noChangeShapeType="1"/>
                </p:cNvSpPr>
                <p:nvPr/>
              </p:nvSpPr>
              <p:spPr bwMode="auto">
                <a:xfrm>
                  <a:off x="4082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1" name="Line 66"/>
                <p:cNvSpPr>
                  <a:spLocks noChangeShapeType="1"/>
                </p:cNvSpPr>
                <p:nvPr/>
              </p:nvSpPr>
              <p:spPr bwMode="auto">
                <a:xfrm>
                  <a:off x="4195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2" name="Line 67"/>
                <p:cNvSpPr>
                  <a:spLocks noChangeShapeType="1"/>
                </p:cNvSpPr>
                <p:nvPr/>
              </p:nvSpPr>
              <p:spPr bwMode="auto">
                <a:xfrm>
                  <a:off x="4309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3" name="Line 68"/>
                <p:cNvSpPr>
                  <a:spLocks noChangeShapeType="1"/>
                </p:cNvSpPr>
                <p:nvPr/>
              </p:nvSpPr>
              <p:spPr bwMode="auto">
                <a:xfrm>
                  <a:off x="4422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4" name="Line 69"/>
                <p:cNvSpPr>
                  <a:spLocks noChangeShapeType="1"/>
                </p:cNvSpPr>
                <p:nvPr/>
              </p:nvSpPr>
              <p:spPr bwMode="auto">
                <a:xfrm>
                  <a:off x="4536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5" name="Line 70"/>
                <p:cNvSpPr>
                  <a:spLocks noChangeShapeType="1"/>
                </p:cNvSpPr>
                <p:nvPr/>
              </p:nvSpPr>
              <p:spPr bwMode="auto">
                <a:xfrm>
                  <a:off x="4649" y="22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6" name="Line 71"/>
                <p:cNvSpPr>
                  <a:spLocks noChangeShapeType="1"/>
                </p:cNvSpPr>
                <p:nvPr/>
              </p:nvSpPr>
              <p:spPr bwMode="auto">
                <a:xfrm rot="5400000">
                  <a:off x="2381" y="-2132"/>
                  <a:ext cx="0" cy="476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7" name="Line 72"/>
                <p:cNvSpPr>
                  <a:spLocks noChangeShapeType="1"/>
                </p:cNvSpPr>
                <p:nvPr/>
              </p:nvSpPr>
              <p:spPr bwMode="auto">
                <a:xfrm>
                  <a:off x="181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8" name="Line 73"/>
                <p:cNvSpPr>
                  <a:spLocks noChangeShapeType="1"/>
                </p:cNvSpPr>
                <p:nvPr/>
              </p:nvSpPr>
              <p:spPr bwMode="auto">
                <a:xfrm>
                  <a:off x="1701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19" name="Line 74"/>
                <p:cNvSpPr>
                  <a:spLocks noChangeShapeType="1"/>
                </p:cNvSpPr>
                <p:nvPr/>
              </p:nvSpPr>
              <p:spPr bwMode="auto">
                <a:xfrm>
                  <a:off x="1587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0" name="Line 75"/>
                <p:cNvSpPr>
                  <a:spLocks noChangeShapeType="1"/>
                </p:cNvSpPr>
                <p:nvPr/>
              </p:nvSpPr>
              <p:spPr bwMode="auto">
                <a:xfrm>
                  <a:off x="147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1" name="Line 76"/>
                <p:cNvSpPr>
                  <a:spLocks noChangeShapeType="1"/>
                </p:cNvSpPr>
                <p:nvPr/>
              </p:nvSpPr>
              <p:spPr bwMode="auto">
                <a:xfrm>
                  <a:off x="1360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2" name="Line 77"/>
                <p:cNvSpPr>
                  <a:spLocks noChangeShapeType="1"/>
                </p:cNvSpPr>
                <p:nvPr/>
              </p:nvSpPr>
              <p:spPr bwMode="auto">
                <a:xfrm>
                  <a:off x="1247" y="22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3" name="Line 78"/>
                <p:cNvSpPr>
                  <a:spLocks noChangeShapeType="1"/>
                </p:cNvSpPr>
                <p:nvPr/>
              </p:nvSpPr>
              <p:spPr bwMode="auto">
                <a:xfrm>
                  <a:off x="1134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4" name="Line 79"/>
                <p:cNvSpPr>
                  <a:spLocks noChangeShapeType="1"/>
                </p:cNvSpPr>
                <p:nvPr/>
              </p:nvSpPr>
              <p:spPr bwMode="auto">
                <a:xfrm>
                  <a:off x="1020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5" name="Line 80"/>
                <p:cNvSpPr>
                  <a:spLocks noChangeShapeType="1"/>
                </p:cNvSpPr>
                <p:nvPr/>
              </p:nvSpPr>
              <p:spPr bwMode="auto">
                <a:xfrm>
                  <a:off x="907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6" name="Line 81"/>
                <p:cNvSpPr>
                  <a:spLocks noChangeShapeType="1"/>
                </p:cNvSpPr>
                <p:nvPr/>
              </p:nvSpPr>
              <p:spPr bwMode="auto">
                <a:xfrm>
                  <a:off x="793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7" name="Line 82"/>
                <p:cNvSpPr>
                  <a:spLocks noChangeShapeType="1"/>
                </p:cNvSpPr>
                <p:nvPr/>
              </p:nvSpPr>
              <p:spPr bwMode="auto">
                <a:xfrm>
                  <a:off x="680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8" name="Line 83"/>
                <p:cNvSpPr>
                  <a:spLocks noChangeShapeType="1"/>
                </p:cNvSpPr>
                <p:nvPr/>
              </p:nvSpPr>
              <p:spPr bwMode="auto">
                <a:xfrm>
                  <a:off x="567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29" name="Line 84"/>
                <p:cNvSpPr>
                  <a:spLocks noChangeShapeType="1"/>
                </p:cNvSpPr>
                <p:nvPr/>
              </p:nvSpPr>
              <p:spPr bwMode="auto">
                <a:xfrm>
                  <a:off x="453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0" name="Line 85"/>
                <p:cNvSpPr>
                  <a:spLocks noChangeShapeType="1"/>
                </p:cNvSpPr>
                <p:nvPr/>
              </p:nvSpPr>
              <p:spPr bwMode="auto">
                <a:xfrm>
                  <a:off x="340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1" name="Line 86"/>
                <p:cNvSpPr>
                  <a:spLocks noChangeShapeType="1"/>
                </p:cNvSpPr>
                <p:nvPr/>
              </p:nvSpPr>
              <p:spPr bwMode="auto">
                <a:xfrm>
                  <a:off x="226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2" name="Line 87"/>
                <p:cNvSpPr>
                  <a:spLocks noChangeShapeType="1"/>
                </p:cNvSpPr>
                <p:nvPr/>
              </p:nvSpPr>
              <p:spPr bwMode="auto">
                <a:xfrm>
                  <a:off x="113" y="22"/>
                  <a:ext cx="0" cy="22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233" name="Line 88"/>
                <p:cNvSpPr>
                  <a:spLocks noChangeShapeType="1"/>
                </p:cNvSpPr>
                <p:nvPr/>
              </p:nvSpPr>
              <p:spPr bwMode="auto">
                <a:xfrm>
                  <a:off x="1927" y="113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7188" name="Line 71"/>
            <p:cNvSpPr>
              <a:spLocks noChangeShapeType="1"/>
            </p:cNvSpPr>
            <p:nvPr/>
          </p:nvSpPr>
          <p:spPr bwMode="auto">
            <a:xfrm>
              <a:off x="998" y="17"/>
              <a:ext cx="0" cy="3941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89" name="Line 71"/>
            <p:cNvSpPr>
              <a:spLocks noChangeShapeType="1"/>
            </p:cNvSpPr>
            <p:nvPr/>
          </p:nvSpPr>
          <p:spPr bwMode="auto">
            <a:xfrm>
              <a:off x="0" y="17"/>
              <a:ext cx="0" cy="39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1" name="Text Box 180"/>
          <p:cNvSpPr txBox="1">
            <a:spLocks noChangeArrowheads="1"/>
          </p:cNvSpPr>
          <p:nvPr/>
        </p:nvSpPr>
        <p:spPr bwMode="auto">
          <a:xfrm>
            <a:off x="2195517" y="2571751"/>
            <a:ext cx="1152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</a:rPr>
              <a:t>0℃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11188" y="771525"/>
            <a:ext cx="489585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认识温度计</a:t>
            </a:r>
            <a:r>
              <a:rPr lang="zh-CN" altLang="en-US"/>
              <a:t> </a:t>
            </a:r>
          </a:p>
        </p:txBody>
      </p:sp>
      <p:sp>
        <p:nvSpPr>
          <p:cNvPr id="33893" name="Line 101"/>
          <p:cNvSpPr>
            <a:spLocks noChangeShapeType="1"/>
          </p:cNvSpPr>
          <p:nvPr/>
        </p:nvSpPr>
        <p:spPr bwMode="auto">
          <a:xfrm>
            <a:off x="3492504" y="3057525"/>
            <a:ext cx="1008063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" name="Group 106"/>
          <p:cNvGrpSpPr/>
          <p:nvPr/>
        </p:nvGrpSpPr>
        <p:grpSpPr bwMode="auto">
          <a:xfrm>
            <a:off x="3570292" y="501651"/>
            <a:ext cx="4097337" cy="3287316"/>
            <a:chOff x="2249" y="421"/>
            <a:chExt cx="2581" cy="2761"/>
          </a:xfrm>
        </p:grpSpPr>
        <p:sp>
          <p:nvSpPr>
            <p:cNvPr id="7185" name="Text Box 187"/>
            <p:cNvSpPr txBox="1">
              <a:spLocks noChangeArrowheads="1"/>
            </p:cNvSpPr>
            <p:nvPr/>
          </p:nvSpPr>
          <p:spPr bwMode="auto">
            <a:xfrm>
              <a:off x="3243" y="1616"/>
              <a:ext cx="1587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 sz="40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零上温度</a:t>
              </a:r>
            </a:p>
          </p:txBody>
        </p:sp>
        <p:sp>
          <p:nvSpPr>
            <p:cNvPr id="7186" name="Rectangle 104"/>
            <p:cNvSpPr>
              <a:spLocks noChangeArrowheads="1"/>
            </p:cNvSpPr>
            <p:nvPr/>
          </p:nvSpPr>
          <p:spPr bwMode="auto">
            <a:xfrm>
              <a:off x="2249" y="421"/>
              <a:ext cx="1538" cy="2761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17300">
                  <a:solidFill>
                    <a:srgbClr val="FF0505"/>
                  </a:solidFill>
                </a:rPr>
                <a:t>↑</a:t>
              </a:r>
            </a:p>
          </p:txBody>
        </p:sp>
      </p:grpSp>
      <p:grpSp>
        <p:nvGrpSpPr>
          <p:cNvPr id="8" name="Group 107"/>
          <p:cNvGrpSpPr/>
          <p:nvPr/>
        </p:nvGrpSpPr>
        <p:grpSpPr bwMode="auto">
          <a:xfrm>
            <a:off x="3635379" y="2355852"/>
            <a:ext cx="4321175" cy="3287316"/>
            <a:chOff x="2291" y="1979"/>
            <a:chExt cx="2722" cy="2761"/>
          </a:xfrm>
        </p:grpSpPr>
        <p:sp>
          <p:nvSpPr>
            <p:cNvPr id="7183" name="Text Box 188"/>
            <p:cNvSpPr txBox="1">
              <a:spLocks noChangeArrowheads="1"/>
            </p:cNvSpPr>
            <p:nvPr/>
          </p:nvSpPr>
          <p:spPr bwMode="auto">
            <a:xfrm>
              <a:off x="3243" y="3022"/>
              <a:ext cx="1770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</a:pPr>
              <a:r>
                <a:rPr lang="zh-CN" altLang="en-US" sz="40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零下温度</a:t>
              </a:r>
            </a:p>
          </p:txBody>
        </p:sp>
        <p:sp>
          <p:nvSpPr>
            <p:cNvPr id="7184" name="Rectangle 105"/>
            <p:cNvSpPr>
              <a:spLocks noChangeArrowheads="1"/>
            </p:cNvSpPr>
            <p:nvPr/>
          </p:nvSpPr>
          <p:spPr bwMode="auto">
            <a:xfrm>
              <a:off x="2291" y="1979"/>
              <a:ext cx="1406" cy="2761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rgbClr val="808080">
                  <a:alpha val="50000"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17300">
                  <a:solidFill>
                    <a:srgbClr val="FF0505"/>
                  </a:solidFill>
                </a:rPr>
                <a:t>↓</a:t>
              </a:r>
            </a:p>
          </p:txBody>
        </p:sp>
      </p:grpSp>
      <p:sp>
        <p:nvSpPr>
          <p:cNvPr id="7176" name="Text Box 180"/>
          <p:cNvSpPr txBox="1">
            <a:spLocks noChangeArrowheads="1"/>
          </p:cNvSpPr>
          <p:nvPr/>
        </p:nvSpPr>
        <p:spPr bwMode="auto">
          <a:xfrm>
            <a:off x="2627313" y="2085975"/>
            <a:ext cx="792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10℃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7" name="Text Box 180"/>
          <p:cNvSpPr txBox="1">
            <a:spLocks noChangeArrowheads="1"/>
          </p:cNvSpPr>
          <p:nvPr/>
        </p:nvSpPr>
        <p:spPr bwMode="auto">
          <a:xfrm>
            <a:off x="2627313" y="1274763"/>
            <a:ext cx="792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20℃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8" name="Text Box 180"/>
          <p:cNvSpPr txBox="1">
            <a:spLocks noChangeArrowheads="1"/>
          </p:cNvSpPr>
          <p:nvPr/>
        </p:nvSpPr>
        <p:spPr bwMode="auto">
          <a:xfrm>
            <a:off x="2555879" y="3786188"/>
            <a:ext cx="792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-10℃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Text Box 180"/>
          <p:cNvSpPr txBox="1">
            <a:spLocks noChangeArrowheads="1"/>
          </p:cNvSpPr>
          <p:nvPr/>
        </p:nvSpPr>
        <p:spPr bwMode="auto">
          <a:xfrm>
            <a:off x="2555879" y="4651375"/>
            <a:ext cx="792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-20℃</a:t>
            </a:r>
            <a:endParaRPr lang="zh-CN" altLang="en-US" sz="2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32" name="Line 112"/>
          <p:cNvSpPr>
            <a:spLocks noChangeShapeType="1"/>
          </p:cNvSpPr>
          <p:nvPr/>
        </p:nvSpPr>
        <p:spPr bwMode="auto">
          <a:xfrm>
            <a:off x="2124079" y="3057525"/>
            <a:ext cx="3673475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</a:ln>
          <a:effectLst>
            <a:outerShdw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181" name="TextBox 105"/>
          <p:cNvSpPr txBox="1">
            <a:spLocks noChangeArrowheads="1"/>
          </p:cNvSpPr>
          <p:nvPr/>
        </p:nvSpPr>
        <p:spPr bwMode="auto">
          <a:xfrm>
            <a:off x="0" y="1330327"/>
            <a:ext cx="2661306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/>
            <a:r>
              <a:rPr lang="zh-CN" altLang="en-US" dirty="0"/>
              <a:t>每一大格表示</a:t>
            </a:r>
            <a:r>
              <a:rPr lang="en-US" altLang="zh-CN" dirty="0"/>
              <a:t>10</a:t>
            </a:r>
            <a:r>
              <a:rPr lang="zh-CN" altLang="en-US" dirty="0"/>
              <a:t>℃</a:t>
            </a:r>
            <a:endParaRPr lang="en-US" altLang="zh-CN" dirty="0"/>
          </a:p>
          <a:p>
            <a:pPr eaLnBrk="1" hangingPunct="1"/>
            <a:r>
              <a:rPr lang="zh-CN" altLang="en-US" dirty="0"/>
              <a:t>每一小格表示</a:t>
            </a:r>
            <a:r>
              <a:rPr lang="en-US" altLang="zh-CN" dirty="0"/>
              <a:t>1</a:t>
            </a:r>
            <a:r>
              <a:rPr lang="zh-CN" altLang="en-US" dirty="0"/>
              <a:t>℃</a:t>
            </a:r>
          </a:p>
        </p:txBody>
      </p:sp>
      <p:sp>
        <p:nvSpPr>
          <p:cNvPr id="6158" name="Text Box 108"/>
          <p:cNvSpPr txBox="1">
            <a:spLocks noChangeArrowheads="1"/>
          </p:cNvSpPr>
          <p:nvPr/>
        </p:nvSpPr>
        <p:spPr bwMode="auto">
          <a:xfrm>
            <a:off x="395292" y="123827"/>
            <a:ext cx="3527425" cy="535531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2">
              <a:srgbClr val="808080">
                <a:alpha val="50000"/>
              </a:srgb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二、</a:t>
            </a:r>
            <a:r>
              <a:rPr lang="zh-CN" altLang="en-US"/>
              <a:t>自主学习 合作探究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6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611192" y="87315"/>
            <a:ext cx="1944687" cy="269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04"/>
              </a:avLst>
            </a:prstTxWarp>
          </a:bodyPr>
          <a:lstStyle/>
          <a:p>
            <a:pPr algn="ctr"/>
            <a:r>
              <a:rPr lang="zh-CN" altLang="en-US" sz="2800" kern="10">
                <a:ln w="12700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表示温度</a:t>
            </a:r>
          </a:p>
        </p:txBody>
      </p:sp>
      <p:sp>
        <p:nvSpPr>
          <p:cNvPr id="29699" name="Text Box 27"/>
          <p:cNvSpPr txBox="1">
            <a:spLocks noChangeArrowheads="1"/>
          </p:cNvSpPr>
          <p:nvPr/>
        </p:nvSpPr>
        <p:spPr bwMode="auto">
          <a:xfrm>
            <a:off x="1547817" y="1600201"/>
            <a:ext cx="37433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4400">
                <a:solidFill>
                  <a:srgbClr val="FF0000"/>
                </a:solidFill>
              </a:rPr>
              <a:t>零上</a:t>
            </a: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</a:rPr>
              <a:t>13</a:t>
            </a:r>
            <a:r>
              <a:rPr lang="en-US" altLang="zh-CN" sz="4400">
                <a:solidFill>
                  <a:srgbClr val="FF0000"/>
                </a:solidFill>
              </a:rPr>
              <a:t>℃</a:t>
            </a:r>
          </a:p>
        </p:txBody>
      </p:sp>
      <p:sp>
        <p:nvSpPr>
          <p:cNvPr id="29700" name="TextBox 29"/>
          <p:cNvSpPr txBox="1">
            <a:spLocks noChangeArrowheads="1"/>
          </p:cNvSpPr>
          <p:nvPr/>
        </p:nvSpPr>
        <p:spPr bwMode="auto">
          <a:xfrm>
            <a:off x="1979613" y="3135314"/>
            <a:ext cx="29527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zh-CN" altLang="en-US" sz="4400">
                <a:solidFill>
                  <a:srgbClr val="FF0000"/>
                </a:solidFill>
              </a:rPr>
              <a:t>零下</a:t>
            </a: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4400">
                <a:solidFill>
                  <a:srgbClr val="FF0000"/>
                </a:solidFill>
              </a:rPr>
              <a:t>℃</a:t>
            </a:r>
            <a:endParaRPr lang="zh-CN" altLang="en-US" sz="4400">
              <a:solidFill>
                <a:srgbClr val="FF0000"/>
              </a:solidFill>
            </a:endParaRPr>
          </a:p>
        </p:txBody>
      </p:sp>
      <p:grpSp>
        <p:nvGrpSpPr>
          <p:cNvPr id="8197" name="Group 5"/>
          <p:cNvGrpSpPr/>
          <p:nvPr/>
        </p:nvGrpSpPr>
        <p:grpSpPr bwMode="auto">
          <a:xfrm>
            <a:off x="4500567" y="1330327"/>
            <a:ext cx="935037" cy="3024188"/>
            <a:chOff x="0" y="0"/>
            <a:chExt cx="661" cy="2767"/>
          </a:xfrm>
        </p:grpSpPr>
        <p:grpSp>
          <p:nvGrpSpPr>
            <p:cNvPr id="8209" name="Group 6"/>
            <p:cNvGrpSpPr/>
            <p:nvPr/>
          </p:nvGrpSpPr>
          <p:grpSpPr bwMode="auto">
            <a:xfrm>
              <a:off x="0" y="0"/>
              <a:ext cx="650" cy="2767"/>
              <a:chOff x="0" y="0"/>
              <a:chExt cx="749" cy="3084"/>
            </a:xfrm>
          </p:grpSpPr>
          <p:grpSp>
            <p:nvGrpSpPr>
              <p:cNvPr id="8211" name="Group 7"/>
              <p:cNvGrpSpPr/>
              <p:nvPr/>
            </p:nvGrpSpPr>
            <p:grpSpPr bwMode="auto">
              <a:xfrm>
                <a:off x="58" y="0"/>
                <a:ext cx="691" cy="3084"/>
                <a:chOff x="0" y="0"/>
                <a:chExt cx="601" cy="2722"/>
              </a:xfrm>
            </p:grpSpPr>
            <p:grpSp>
              <p:nvGrpSpPr>
                <p:cNvPr id="8213" name="Group 8"/>
                <p:cNvGrpSpPr/>
                <p:nvPr/>
              </p:nvGrpSpPr>
              <p:grpSpPr bwMode="auto">
                <a:xfrm>
                  <a:off x="0" y="0"/>
                  <a:ext cx="601" cy="2722"/>
                  <a:chOff x="0" y="0"/>
                  <a:chExt cx="601" cy="2722"/>
                </a:xfrm>
              </p:grpSpPr>
              <p:grpSp>
                <p:nvGrpSpPr>
                  <p:cNvPr id="8215" name="Group 9"/>
                  <p:cNvGrpSpPr/>
                  <p:nvPr/>
                </p:nvGrpSpPr>
                <p:grpSpPr bwMode="auto">
                  <a:xfrm>
                    <a:off x="1" y="0"/>
                    <a:ext cx="600" cy="2722"/>
                    <a:chOff x="0" y="0"/>
                    <a:chExt cx="600" cy="2722"/>
                  </a:xfrm>
                </p:grpSpPr>
                <p:grpSp>
                  <p:nvGrpSpPr>
                    <p:cNvPr id="8217" name="Group 10"/>
                    <p:cNvGrpSpPr/>
                    <p:nvPr/>
                  </p:nvGrpSpPr>
                  <p:grpSpPr bwMode="auto">
                    <a:xfrm>
                      <a:off x="0" y="0"/>
                      <a:ext cx="600" cy="2722"/>
                      <a:chOff x="0" y="0"/>
                      <a:chExt cx="952" cy="3600"/>
                    </a:xfrm>
                  </p:grpSpPr>
                  <p:grpSp>
                    <p:nvGrpSpPr>
                      <p:cNvPr id="8221" name="Group 11"/>
                      <p:cNvGrpSpPr/>
                      <p:nvPr/>
                    </p:nvGrpSpPr>
                    <p:grpSpPr bwMode="auto">
                      <a:xfrm>
                        <a:off x="291" y="3081"/>
                        <a:ext cx="390" cy="519"/>
                        <a:chOff x="0" y="0"/>
                        <a:chExt cx="390" cy="519"/>
                      </a:xfrm>
                    </p:grpSpPr>
                    <p:sp>
                      <p:nvSpPr>
                        <p:cNvPr id="8223" name="AutoShape 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0" y="0"/>
                          <a:ext cx="390" cy="519"/>
                        </a:xfrm>
                        <a:prstGeom prst="plaque">
                          <a:avLst>
                            <a:gd name="adj" fmla="val 16667"/>
                          </a:avLst>
                        </a:prstGeom>
                        <a:solidFill>
                          <a:schemeClr val="accent1"/>
                        </a:solidFill>
                        <a:ln w="31750">
                          <a:solidFill>
                            <a:schemeClr val="tx1"/>
                          </a:solidFill>
                          <a:miter lim="800000"/>
                        </a:ln>
                      </p:spPr>
                      <p:txBody>
                        <a:bodyPr wrap="none" anchor="ctr"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zh-CN" altLang="en-US" sz="1800" b="0">
                            <a:latin typeface="Arial" panose="020B0604020202020204" pitchFamily="34" charset="0"/>
                            <a:ea typeface="DotumChe" pitchFamily="49" charset="-127"/>
                          </a:endParaRPr>
                        </a:p>
                      </p:txBody>
                    </p:sp>
                    <p:sp>
                      <p:nvSpPr>
                        <p:cNvPr id="8224" name="AutoShape 7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2" y="0"/>
                          <a:ext cx="227" cy="403"/>
                        </a:xfrm>
                        <a:prstGeom prst="plaque">
                          <a:avLst>
                            <a:gd name="adj" fmla="val 16667"/>
                          </a:avLst>
                        </a:prstGeom>
                        <a:solidFill>
                          <a:srgbClr val="FF0000"/>
                        </a:solidFill>
                        <a:ln w="25400">
                          <a:solidFill>
                            <a:schemeClr val="tx1"/>
                          </a:solidFill>
                          <a:miter lim="800000"/>
                        </a:ln>
                      </p:spPr>
                      <p:txBody>
                        <a:bodyPr wrap="none" anchor="ctr"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:endParaRPr lang="zh-CN" altLang="en-US" sz="4800">
                            <a:latin typeface="Arial" panose="020B0604020202020204" pitchFamily="34" charset="0"/>
                            <a:ea typeface="宋体" panose="02010600030101010101" pitchFamily="2" charset="-122"/>
                          </a:endParaRPr>
                        </a:p>
                      </p:txBody>
                    </p:sp>
                  </p:grpSp>
                  <p:pic>
                    <p:nvPicPr>
                      <p:cNvPr id="8222" name="Picture 8" descr="图片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email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52" cy="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grpSp>
                <p:grpSp>
                  <p:nvGrpSpPr>
                    <p:cNvPr id="8218" name="Group 15"/>
                    <p:cNvGrpSpPr/>
                    <p:nvPr/>
                  </p:nvGrpSpPr>
                  <p:grpSpPr bwMode="auto">
                    <a:xfrm>
                      <a:off x="236" y="1"/>
                      <a:ext cx="125" cy="2328"/>
                      <a:chOff x="0" y="0"/>
                      <a:chExt cx="125" cy="2328"/>
                    </a:xfrm>
                  </p:grpSpPr>
                  <p:sp>
                    <p:nvSpPr>
                      <p:cNvPr id="8219" name="Rectangle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0" y="0"/>
                        <a:ext cx="125" cy="232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endParaRPr lang="zh-CN" altLang="en-US" sz="1800" b="0"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  <p:sp>
                    <p:nvSpPr>
                      <p:cNvPr id="8220" name="Rectangle 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5" y="0"/>
                        <a:ext cx="57" cy="23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>
                          <a:lnSpc>
                            <a:spcPct val="100000"/>
                          </a:lnSpc>
                        </a:pPr>
                        <a:endParaRPr lang="zh-CN" altLang="en-US" sz="1800" b="0">
                          <a:latin typeface="Arial" panose="020B0604020202020204" pitchFamily="34" charset="0"/>
                          <a:ea typeface="宋体" panose="02010600030101010101" pitchFamily="2" charset="-122"/>
                        </a:endParaRPr>
                      </a:p>
                    </p:txBody>
                  </p:sp>
                </p:grpSp>
              </p:grpSp>
              <p:sp>
                <p:nvSpPr>
                  <p:cNvPr id="8216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0" y="2"/>
                    <a:ext cx="7" cy="2312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8214" name="Line 19"/>
                <p:cNvSpPr>
                  <a:spLocks noChangeShapeType="1"/>
                </p:cNvSpPr>
                <p:nvPr/>
              </p:nvSpPr>
              <p:spPr bwMode="auto">
                <a:xfrm>
                  <a:off x="590" y="1"/>
                  <a:ext cx="4" cy="231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8212" name="Text Box 10"/>
              <p:cNvSpPr txBox="1">
                <a:spLocks noChangeArrowheads="1"/>
              </p:cNvSpPr>
              <p:nvPr/>
            </p:nvSpPr>
            <p:spPr bwMode="auto">
              <a:xfrm>
                <a:off x="0" y="45"/>
                <a:ext cx="420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 b="1">
                    <a:solidFill>
                      <a:schemeClr val="tx1"/>
                    </a:solidFill>
                    <a:latin typeface="楷体_GB2312" pitchFamily="49" charset="-122"/>
                    <a:ea typeface="楷体_GB2312" pitchFamily="49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</a:pPr>
                <a:r>
                  <a:rPr lang="en-US" altLang="zh-CN">
                    <a:latin typeface="Arial" panose="020B0604020202020204" pitchFamily="34" charset="0"/>
                  </a:rPr>
                  <a:t>℃</a:t>
                </a:r>
              </a:p>
            </p:txBody>
          </p:sp>
        </p:grpSp>
        <p:sp>
          <p:nvSpPr>
            <p:cNvPr id="8210" name="Text Box 9"/>
            <p:cNvSpPr txBox="1">
              <a:spLocks noChangeArrowheads="1"/>
            </p:cNvSpPr>
            <p:nvPr/>
          </p:nvSpPr>
          <p:spPr bwMode="auto">
            <a:xfrm>
              <a:off x="362" y="40"/>
              <a:ext cx="299" cy="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>
                <a:lnSpc>
                  <a:spcPct val="100000"/>
                </a:lnSpc>
              </a:pPr>
              <a:r>
                <a:rPr lang="en-US" altLang="zh-CN">
                  <a:latin typeface="Arial" panose="020B0604020202020204" pitchFamily="34" charset="0"/>
                </a:rPr>
                <a:t>℃</a:t>
              </a:r>
            </a:p>
          </p:txBody>
        </p:sp>
      </p:grpSp>
      <p:sp>
        <p:nvSpPr>
          <p:cNvPr id="8198" name="Rectangle 25"/>
          <p:cNvSpPr>
            <a:spLocks noChangeArrowheads="1"/>
          </p:cNvSpPr>
          <p:nvPr/>
        </p:nvSpPr>
        <p:spPr bwMode="auto">
          <a:xfrm>
            <a:off x="4983163" y="3883025"/>
            <a:ext cx="57150" cy="371475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19" name="Line 18"/>
          <p:cNvSpPr>
            <a:spLocks noChangeShapeType="1"/>
          </p:cNvSpPr>
          <p:nvPr/>
        </p:nvSpPr>
        <p:spPr bwMode="auto">
          <a:xfrm>
            <a:off x="4670429" y="3275013"/>
            <a:ext cx="2333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0" name="Line 29"/>
          <p:cNvSpPr>
            <a:spLocks noChangeShapeType="1"/>
          </p:cNvSpPr>
          <p:nvPr/>
        </p:nvSpPr>
        <p:spPr bwMode="auto">
          <a:xfrm>
            <a:off x="4572000" y="3014663"/>
            <a:ext cx="3238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1" name="Text Box 12"/>
          <p:cNvSpPr txBox="1">
            <a:spLocks noChangeArrowheads="1"/>
          </p:cNvSpPr>
          <p:nvPr/>
        </p:nvSpPr>
        <p:spPr bwMode="auto">
          <a:xfrm>
            <a:off x="3492504" y="2703514"/>
            <a:ext cx="15843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zh-CN" sz="4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0℃</a:t>
            </a:r>
          </a:p>
        </p:txBody>
      </p:sp>
      <p:sp>
        <p:nvSpPr>
          <p:cNvPr id="29722" name="Rectangle 16"/>
          <p:cNvSpPr>
            <a:spLocks noChangeArrowheads="1"/>
          </p:cNvSpPr>
          <p:nvPr/>
        </p:nvSpPr>
        <p:spPr bwMode="auto">
          <a:xfrm>
            <a:off x="4975225" y="1866902"/>
            <a:ext cx="76200" cy="11334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zh-CN" altLang="en-US" sz="4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23" name="Line 18"/>
          <p:cNvSpPr>
            <a:spLocks noChangeShapeType="1"/>
          </p:cNvSpPr>
          <p:nvPr/>
        </p:nvSpPr>
        <p:spPr bwMode="auto">
          <a:xfrm>
            <a:off x="4672013" y="1868488"/>
            <a:ext cx="2333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24" name="Rectangle 13"/>
          <p:cNvSpPr>
            <a:spLocks noChangeArrowheads="1"/>
          </p:cNvSpPr>
          <p:nvPr/>
        </p:nvSpPr>
        <p:spPr bwMode="auto">
          <a:xfrm>
            <a:off x="4975225" y="3003552"/>
            <a:ext cx="76200" cy="271463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zh-CN" altLang="en-US" sz="4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25" name="Rectangle 16"/>
          <p:cNvSpPr>
            <a:spLocks noChangeArrowheads="1"/>
          </p:cNvSpPr>
          <p:nvPr/>
        </p:nvSpPr>
        <p:spPr bwMode="auto">
          <a:xfrm>
            <a:off x="4975225" y="3275015"/>
            <a:ext cx="76200" cy="674687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endParaRPr lang="zh-CN" altLang="en-US" sz="4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206" name="Text Box 30"/>
          <p:cNvSpPr txBox="1">
            <a:spLocks noChangeArrowheads="1"/>
          </p:cNvSpPr>
          <p:nvPr/>
        </p:nvSpPr>
        <p:spPr bwMode="auto">
          <a:xfrm>
            <a:off x="3179" y="4732340"/>
            <a:ext cx="9140825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207" name="Rectangle 4"/>
          <p:cNvSpPr>
            <a:spLocks noChangeArrowheads="1"/>
          </p:cNvSpPr>
          <p:nvPr/>
        </p:nvSpPr>
        <p:spPr bwMode="auto">
          <a:xfrm>
            <a:off x="468313" y="412752"/>
            <a:ext cx="489585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三、汇报交流，评价质疑</a:t>
            </a:r>
            <a:r>
              <a:rPr lang="zh-CN" altLang="en-US" dirty="0"/>
              <a:t>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50829" y="915990"/>
            <a:ext cx="6264275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1.</a:t>
            </a:r>
            <a:r>
              <a:rPr lang="zh-CN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找出零上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13℃</a:t>
            </a:r>
            <a:r>
              <a:rPr lang="zh-CN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和零下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3℃</a:t>
            </a: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20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19" grpId="0" animBg="1"/>
      <p:bldP spid="29720" grpId="0" animBg="1"/>
      <p:bldP spid="29721" grpId="0"/>
      <p:bldP spid="29721" grpId="1"/>
      <p:bldP spid="29721" grpId="2"/>
      <p:bldP spid="29722" grpId="0" animBg="1"/>
      <p:bldP spid="29722" grpId="1" animBg="1"/>
      <p:bldP spid="29723" grpId="0" animBg="1"/>
      <p:bldP spid="29724" grpId="0" animBg="1"/>
      <p:bldP spid="29724" grpId="1" animBg="1"/>
      <p:bldP spid="297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6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611192" y="87315"/>
            <a:ext cx="1944687" cy="269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04"/>
              </a:avLst>
            </a:prstTxWarp>
          </a:bodyPr>
          <a:lstStyle/>
          <a:p>
            <a:pPr algn="ctr"/>
            <a:r>
              <a:rPr lang="zh-CN" altLang="en-US" sz="2800" kern="10">
                <a:ln w="12700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表示温度</a:t>
            </a:r>
          </a:p>
        </p:txBody>
      </p:sp>
      <p:sp>
        <p:nvSpPr>
          <p:cNvPr id="9219" name="Text Box 30"/>
          <p:cNvSpPr txBox="1">
            <a:spLocks noChangeArrowheads="1"/>
          </p:cNvSpPr>
          <p:nvPr/>
        </p:nvSpPr>
        <p:spPr bwMode="auto">
          <a:xfrm>
            <a:off x="3179" y="4732340"/>
            <a:ext cx="9140825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0825" y="339726"/>
            <a:ext cx="37338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三、汇报交流，评价质疑</a:t>
            </a:r>
            <a:r>
              <a:rPr lang="zh-CN" altLang="en-US"/>
              <a:t> </a:t>
            </a:r>
          </a:p>
        </p:txBody>
      </p:sp>
      <p:sp>
        <p:nvSpPr>
          <p:cNvPr id="3" name="矩形 2"/>
          <p:cNvSpPr/>
          <p:nvPr/>
        </p:nvSpPr>
        <p:spPr>
          <a:xfrm>
            <a:off x="296276" y="1058864"/>
            <a:ext cx="6162264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Tx/>
              <a:buNone/>
              <a:defRPr/>
            </a:pP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2.</a:t>
            </a:r>
            <a:r>
              <a:rPr lang="zh-CN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如何记录零上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13℃</a:t>
            </a:r>
            <a:r>
              <a:rPr lang="zh-CN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和零下</a:t>
            </a:r>
            <a:r>
              <a:rPr lang="en-US" altLang="zh-CN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3℃</a:t>
            </a:r>
            <a:r>
              <a:rPr lang="zh-CN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258888" y="2355850"/>
            <a:ext cx="5429250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/>
            <a:r>
              <a:rPr lang="en-US" altLang="zh-CN" sz="3200" dirty="0"/>
              <a:t>1.</a:t>
            </a:r>
            <a:r>
              <a:rPr lang="zh-CN" altLang="en-US" sz="3200" dirty="0"/>
              <a:t>纯数字法              </a:t>
            </a:r>
          </a:p>
          <a:p>
            <a:pPr algn="ctr" eaLnBrk="1" hangingPunct="1"/>
            <a:r>
              <a:rPr lang="en-US" altLang="zh-CN" sz="3200" dirty="0"/>
              <a:t>2.</a:t>
            </a:r>
            <a:r>
              <a:rPr lang="zh-CN" altLang="en-US" sz="3200" dirty="0"/>
              <a:t>文字表示          </a:t>
            </a:r>
          </a:p>
          <a:p>
            <a:pPr algn="ctr" eaLnBrk="1" hangingPunct="1"/>
            <a:r>
              <a:rPr lang="en-US" altLang="zh-CN" sz="3200" dirty="0"/>
              <a:t>    3.</a:t>
            </a:r>
            <a:r>
              <a:rPr lang="zh-CN" altLang="en-US" sz="3200" dirty="0"/>
              <a:t>符号表示等。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ChangeArrowheads="1"/>
          </p:cNvSpPr>
          <p:nvPr/>
        </p:nvSpPr>
        <p:spPr bwMode="auto">
          <a:xfrm>
            <a:off x="4573592" y="1468439"/>
            <a:ext cx="15827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zh-CN" sz="4800"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  <a:r>
              <a:rPr lang="en-US" altLang="zh-CN" sz="4800">
                <a:latin typeface="Arial" panose="020B0604020202020204" pitchFamily="34" charset="0"/>
                <a:ea typeface="宋体" panose="02010600030101010101" pitchFamily="2" charset="-122"/>
              </a:rPr>
              <a:t>℃</a:t>
            </a:r>
          </a:p>
        </p:txBody>
      </p:sp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3148013" y="2941639"/>
            <a:ext cx="184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</a:pPr>
            <a:endParaRPr lang="zh-CN" altLang="en-US" sz="1800" b="0">
              <a:latin typeface="Arial" panose="020B0604020202020204" pitchFamily="34" charset="0"/>
              <a:ea typeface="DotumChe" pitchFamily="49" charset="-127"/>
            </a:endParaRPr>
          </a:p>
        </p:txBody>
      </p:sp>
      <p:sp>
        <p:nvSpPr>
          <p:cNvPr id="10244" name="Text Box 16"/>
          <p:cNvSpPr txBox="1">
            <a:spLocks noChangeArrowheads="1"/>
          </p:cNvSpPr>
          <p:nvPr/>
        </p:nvSpPr>
        <p:spPr bwMode="auto">
          <a:xfrm>
            <a:off x="3255966" y="16033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DotumChe" pitchFamily="49" charset="-127"/>
            </a:endParaRPr>
          </a:p>
        </p:txBody>
      </p:sp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2843216" y="1454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DotumChe" pitchFamily="49" charset="-127"/>
            </a:endParaRPr>
          </a:p>
        </p:txBody>
      </p:sp>
      <p:sp>
        <p:nvSpPr>
          <p:cNvPr id="10246" name="Text Box 18"/>
          <p:cNvSpPr txBox="1">
            <a:spLocks noChangeArrowheads="1"/>
          </p:cNvSpPr>
          <p:nvPr/>
        </p:nvSpPr>
        <p:spPr bwMode="auto">
          <a:xfrm>
            <a:off x="3059113" y="161607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DotumChe" pitchFamily="49" charset="-127"/>
            </a:endParaRPr>
          </a:p>
        </p:txBody>
      </p:sp>
      <p:sp>
        <p:nvSpPr>
          <p:cNvPr id="10247" name="WordArt 19"/>
          <p:cNvSpPr>
            <a:spLocks noChangeArrowheads="1" noChangeShapeType="1" noTextEdit="1"/>
          </p:cNvSpPr>
          <p:nvPr/>
        </p:nvSpPr>
        <p:spPr bwMode="auto">
          <a:xfrm>
            <a:off x="611192" y="87315"/>
            <a:ext cx="1944687" cy="263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ln w="12700">
                  <a:solidFill>
                    <a:schemeClr val="bg1"/>
                  </a:solidFill>
                  <a:round/>
                </a:ln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表示温度</a:t>
            </a:r>
          </a:p>
        </p:txBody>
      </p:sp>
      <p:sp>
        <p:nvSpPr>
          <p:cNvPr id="30728" name="Text Box 20"/>
          <p:cNvSpPr txBox="1">
            <a:spLocks noChangeArrowheads="1"/>
          </p:cNvSpPr>
          <p:nvPr/>
        </p:nvSpPr>
        <p:spPr bwMode="auto">
          <a:xfrm>
            <a:off x="4500563" y="2224090"/>
            <a:ext cx="1511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zh-CN" sz="48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4800">
                <a:latin typeface="Arial" panose="020B0604020202020204" pitchFamily="34" charset="0"/>
                <a:ea typeface="宋体" panose="02010600030101010101" pitchFamily="2" charset="-122"/>
              </a:rPr>
              <a:t>℃</a:t>
            </a:r>
            <a:endParaRPr lang="zh-CN" altLang="en-US" sz="4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2" name="Text Box 10"/>
          <p:cNvSpPr txBox="1">
            <a:spLocks noChangeArrowheads="1"/>
          </p:cNvSpPr>
          <p:nvPr/>
        </p:nvSpPr>
        <p:spPr bwMode="auto">
          <a:xfrm>
            <a:off x="7092954" y="1436689"/>
            <a:ext cx="1800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zh-CN" sz="4800">
                <a:solidFill>
                  <a:srgbClr val="FF0000"/>
                </a:solidFill>
              </a:rPr>
              <a:t>+</a:t>
            </a: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</a:rPr>
              <a:t>13</a:t>
            </a:r>
            <a:r>
              <a:rPr lang="en-US" altLang="zh-CN" sz="4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℃</a:t>
            </a:r>
          </a:p>
        </p:txBody>
      </p:sp>
      <p:grpSp>
        <p:nvGrpSpPr>
          <p:cNvPr id="4" name="Group 13"/>
          <p:cNvGrpSpPr/>
          <p:nvPr/>
        </p:nvGrpSpPr>
        <p:grpSpPr bwMode="auto">
          <a:xfrm>
            <a:off x="7092950" y="2355852"/>
            <a:ext cx="1866900" cy="830657"/>
            <a:chOff x="0" y="0"/>
            <a:chExt cx="1131" cy="697"/>
          </a:xfrm>
        </p:grpSpPr>
        <p:sp>
          <p:nvSpPr>
            <p:cNvPr id="10262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1131" cy="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</a:pPr>
              <a:r>
                <a:rPr lang="en-US" altLang="zh-CN" sz="4800">
                  <a:solidFill>
                    <a:srgbClr val="FF0000"/>
                  </a:solidFill>
                  <a:latin typeface="Times New Roman" panose="02020603050405020304" pitchFamily="18" charset="0"/>
                  <a:ea typeface="DotumChe" pitchFamily="49" charset="-127"/>
                </a:rPr>
                <a:t>3</a:t>
              </a:r>
              <a:r>
                <a:rPr lang="en-US" altLang="zh-CN" sz="4800"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℃</a:t>
              </a:r>
            </a:p>
          </p:txBody>
        </p:sp>
        <p:sp>
          <p:nvSpPr>
            <p:cNvPr id="10263" name="Line 12"/>
            <p:cNvSpPr>
              <a:spLocks noChangeShapeType="1"/>
            </p:cNvSpPr>
            <p:nvPr/>
          </p:nvSpPr>
          <p:spPr bwMode="auto">
            <a:xfrm>
              <a:off x="45" y="272"/>
              <a:ext cx="182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251" name="Text Box 16"/>
          <p:cNvSpPr txBox="1">
            <a:spLocks noChangeArrowheads="1"/>
          </p:cNvSpPr>
          <p:nvPr/>
        </p:nvSpPr>
        <p:spPr bwMode="auto">
          <a:xfrm>
            <a:off x="3179" y="4732340"/>
            <a:ext cx="9140825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</a:pPr>
            <a:endParaRPr lang="zh-CN" altLang="en-US" sz="18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3278192" y="1438277"/>
            <a:ext cx="15827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4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零上</a:t>
            </a:r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321050" y="2247902"/>
            <a:ext cx="1466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zh-CN" altLang="en-US" sz="48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零下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68313" y="412752"/>
            <a:ext cx="489585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三、汇报交流，评价质疑</a:t>
            </a:r>
            <a:r>
              <a:rPr lang="zh-CN" altLang="en-US"/>
              <a:t>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68313" y="844551"/>
            <a:ext cx="489585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ct val="100000"/>
              </a:lnSpc>
              <a:buFontTx/>
              <a:buNone/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表示温度</a:t>
            </a:r>
            <a:r>
              <a:rPr lang="zh-CN" altLang="en-US" dirty="0"/>
              <a:t> </a:t>
            </a:r>
          </a:p>
        </p:txBody>
      </p:sp>
      <p:pic>
        <p:nvPicPr>
          <p:cNvPr id="22563" name="Picture 35" descr="t010cf930363f48da4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27366" y="3082925"/>
            <a:ext cx="2193925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右箭头 5"/>
          <p:cNvSpPr/>
          <p:nvPr/>
        </p:nvSpPr>
        <p:spPr>
          <a:xfrm>
            <a:off x="5988050" y="1570040"/>
            <a:ext cx="979488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dirty="0"/>
          </a:p>
        </p:txBody>
      </p:sp>
      <p:sp>
        <p:nvSpPr>
          <p:cNvPr id="24" name="右箭头 23"/>
          <p:cNvSpPr/>
          <p:nvPr/>
        </p:nvSpPr>
        <p:spPr>
          <a:xfrm>
            <a:off x="5995988" y="2336801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 dirty="0"/>
          </a:p>
        </p:txBody>
      </p:sp>
      <p:grpSp>
        <p:nvGrpSpPr>
          <p:cNvPr id="5" name="组合 6"/>
          <p:cNvGrpSpPr/>
          <p:nvPr/>
        </p:nvGrpSpPr>
        <p:grpSpPr bwMode="auto">
          <a:xfrm>
            <a:off x="-11113" y="1544638"/>
            <a:ext cx="3190876" cy="1435100"/>
            <a:chOff x="-308" y="2591"/>
            <a:chExt cx="5025" cy="2260"/>
          </a:xfrm>
        </p:grpSpPr>
        <p:sp>
          <p:nvSpPr>
            <p:cNvPr id="12309" name="AutoShape 37"/>
            <p:cNvSpPr>
              <a:spLocks noChangeArrowheads="1"/>
            </p:cNvSpPr>
            <p:nvPr/>
          </p:nvSpPr>
          <p:spPr bwMode="auto">
            <a:xfrm rot="164591">
              <a:off x="-308" y="2591"/>
              <a:ext cx="5025" cy="2260"/>
            </a:xfrm>
            <a:prstGeom prst="wedgeRoundRectCallout">
              <a:avLst>
                <a:gd name="adj1" fmla="val 78611"/>
                <a:gd name="adj2" fmla="val 67986"/>
                <a:gd name="adj3" fmla="val 16667"/>
              </a:avLst>
            </a:prstGeom>
            <a:solidFill>
              <a:srgbClr val="0000FF"/>
            </a:solidFill>
            <a:ln w="9525">
              <a:noFill/>
              <a:miter lim="800000"/>
            </a:ln>
            <a:effectLst>
              <a:outerShdw algn="ctr" rotWithShape="0">
                <a:srgbClr val="808080">
                  <a:alpha val="50000"/>
                </a:srgbClr>
              </a:outerShdw>
            </a:effectLst>
          </p:spPr>
          <p:txBody>
            <a:bodyPr vert="eaVert"/>
            <a:lstStyle/>
            <a:p>
              <a:pPr>
                <a:defRPr/>
              </a:pPr>
              <a:endParaRPr lang="zh-CN" altLang="en-US">
                <a:solidFill>
                  <a:srgbClr val="FFFF00"/>
                </a:solidFill>
              </a:endParaRPr>
            </a:p>
          </p:txBody>
        </p:sp>
        <p:sp>
          <p:nvSpPr>
            <p:cNvPr id="10261" name="TextBox 4"/>
            <p:cNvSpPr txBox="1">
              <a:spLocks noChangeArrowheads="1"/>
            </p:cNvSpPr>
            <p:nvPr/>
          </p:nvSpPr>
          <p:spPr bwMode="auto">
            <a:xfrm>
              <a:off x="-198" y="3109"/>
              <a:ext cx="4676" cy="1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楷体_GB2312" pitchFamily="49" charset="-122"/>
                  <a:ea typeface="楷体_GB2312" pitchFamily="49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FFFF00"/>
                  </a:solidFill>
                </a:rPr>
                <a:t>我们用“</a:t>
              </a:r>
              <a:r>
                <a:rPr lang="en-US" altLang="zh-CN">
                  <a:solidFill>
                    <a:srgbClr val="FF0505"/>
                  </a:solidFill>
                </a:rPr>
                <a:t>+</a:t>
              </a:r>
              <a:r>
                <a:rPr lang="zh-CN" altLang="en-US">
                  <a:solidFill>
                    <a:srgbClr val="FFFF00"/>
                  </a:solidFill>
                </a:rPr>
                <a:t>、</a:t>
              </a:r>
              <a:r>
                <a:rPr lang="en-US" altLang="zh-CN">
                  <a:solidFill>
                    <a:srgbClr val="FF0505"/>
                  </a:solidFill>
                </a:rPr>
                <a:t>-</a:t>
              </a:r>
              <a:r>
                <a:rPr lang="en-US" altLang="zh-CN">
                  <a:solidFill>
                    <a:srgbClr val="FFFF00"/>
                  </a:solidFill>
                  <a:latin typeface="Arial" panose="020B0604020202020204" pitchFamily="34" charset="0"/>
                </a:rPr>
                <a:t>”</a:t>
              </a:r>
              <a:r>
                <a:rPr lang="zh-CN" altLang="en-US">
                  <a:solidFill>
                    <a:srgbClr val="FFFF00"/>
                  </a:solidFill>
                </a:rPr>
                <a:t>来表</a:t>
              </a:r>
              <a:endParaRPr lang="en-US" altLang="zh-CN">
                <a:solidFill>
                  <a:srgbClr val="FFFF00"/>
                </a:solidFill>
              </a:endParaRPr>
            </a:p>
            <a:p>
              <a:pPr eaLnBrk="1" hangingPunct="1"/>
              <a:r>
                <a:rPr lang="zh-CN" altLang="en-US">
                  <a:solidFill>
                    <a:srgbClr val="FFFF00"/>
                  </a:solidFill>
                </a:rPr>
                <a:t>示这种意义相反的量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ldLvl="0"/>
      <p:bldP spid="30728" grpId="0" bldLvl="0"/>
      <p:bldP spid="30739" grpId="0" bldLvl="0"/>
      <p:bldP spid="30739" grpId="1" bldLvl="0"/>
      <p:bldP spid="30740" grpId="0" bldLvl="0"/>
      <p:bldP spid="30740" grpId="1" bldLvl="0"/>
      <p:bldP spid="6" grpId="0" bldLvl="0" animBg="1"/>
      <p:bldP spid="24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887</Words>
  <Application>Microsoft Office PowerPoint</Application>
  <PresentationFormat>全屏显示(16:9)</PresentationFormat>
  <Paragraphs>121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DotumChe</vt:lpstr>
      <vt:lpstr>黑体</vt:lpstr>
      <vt:lpstr>华文楷体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吐鲁番日温差较大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小试一下</vt:lpstr>
      <vt:lpstr>PowerPoint 演示文稿</vt:lpstr>
      <vt:lpstr>观察图中每组的两个数据，你认为有什么特点？ </vt:lpstr>
      <vt:lpstr>PowerPoint 演示文稿</vt:lpstr>
      <vt:lpstr>PowerPoint 演示文稿</vt:lpstr>
      <vt:lpstr>火眼金睛                                            </vt:lpstr>
      <vt:lpstr>PowerPoint 演示文稿</vt:lpstr>
      <vt:lpstr>拓展提高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2017-03-27T04:51:00Z</dcterms:created>
  <dcterms:modified xsi:type="dcterms:W3CDTF">2023-01-17T02:51:36Z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BC89DD3404864AF99DAF7D4F737D61AB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