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8" r:id="rId2"/>
    <p:sldId id="269" r:id="rId3"/>
    <p:sldId id="353" r:id="rId4"/>
    <p:sldId id="354" r:id="rId5"/>
    <p:sldId id="292" r:id="rId6"/>
    <p:sldId id="355" r:id="rId7"/>
    <p:sldId id="356" r:id="rId8"/>
    <p:sldId id="357" r:id="rId9"/>
    <p:sldId id="295" r:id="rId10"/>
    <p:sldId id="358" r:id="rId11"/>
    <p:sldId id="359" r:id="rId12"/>
    <p:sldId id="360" r:id="rId13"/>
    <p:sldId id="361" r:id="rId14"/>
    <p:sldId id="271" r:id="rId15"/>
    <p:sldId id="343" r:id="rId16"/>
    <p:sldId id="362" r:id="rId17"/>
    <p:sldId id="363" r:id="rId18"/>
    <p:sldId id="364" r:id="rId19"/>
    <p:sldId id="277" r:id="rId20"/>
    <p:sldId id="365" r:id="rId21"/>
    <p:sldId id="303" r:id="rId22"/>
    <p:sldId id="302" r:id="rId23"/>
    <p:sldId id="367" r:id="rId24"/>
    <p:sldId id="366" r:id="rId25"/>
    <p:sldId id="352" r:id="rId26"/>
    <p:sldId id="368" r:id="rId27"/>
    <p:sldId id="369" r:id="rId28"/>
    <p:sldId id="370" r:id="rId29"/>
    <p:sldId id="387" r:id="rId30"/>
    <p:sldId id="374" r:id="rId31"/>
    <p:sldId id="390" r:id="rId32"/>
    <p:sldId id="372" r:id="rId33"/>
    <p:sldId id="389" r:id="rId34"/>
    <p:sldId id="371" r:id="rId35"/>
    <p:sldId id="375" r:id="rId36"/>
    <p:sldId id="376" r:id="rId37"/>
    <p:sldId id="388" r:id="rId38"/>
    <p:sldId id="377" r:id="rId39"/>
    <p:sldId id="378" r:id="rId40"/>
    <p:sldId id="380" r:id="rId41"/>
    <p:sldId id="381" r:id="rId42"/>
    <p:sldId id="382" r:id="rId43"/>
    <p:sldId id="383" r:id="rId44"/>
    <p:sldId id="384" r:id="rId45"/>
    <p:sldId id="386" r:id="rId46"/>
    <p:sldId id="315" r:id="rId47"/>
    <p:sldId id="391" r:id="rId48"/>
    <p:sldId id="392" r:id="rId49"/>
    <p:sldId id="344" r:id="rId50"/>
    <p:sldId id="393" r:id="rId51"/>
    <p:sldId id="394" r:id="rId52"/>
    <p:sldId id="318" r:id="rId53"/>
    <p:sldId id="351" r:id="rId54"/>
    <p:sldId id="395" r:id="rId55"/>
    <p:sldId id="396" r:id="rId56"/>
    <p:sldId id="397" r:id="rId57"/>
    <p:sldId id="398" r:id="rId58"/>
    <p:sldId id="399" r:id="rId5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10" d="100"/>
          <a:sy n="110" d="100"/>
        </p:scale>
        <p:origin x="-54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51765" y="1980799"/>
            <a:ext cx="9539516" cy="2141974"/>
            <a:chOff x="2577" y="1307"/>
            <a:chExt cx="11101" cy="3116"/>
          </a:xfrm>
        </p:grpSpPr>
        <p:sp>
          <p:nvSpPr>
            <p:cNvPr id="3" name="Rectangle 5"/>
            <p:cNvSpPr/>
            <p:nvPr/>
          </p:nvSpPr>
          <p:spPr>
            <a:xfrm>
              <a:off x="5338" y="3393"/>
              <a:ext cx="6022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577" y="1307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  <a:r>
                <a:rPr lang="zh-CN" altLang="en-US" sz="66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Robots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1509" y="212291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016923" y="3499064"/>
            <a:ext cx="2008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endParaRPr lang="zh-CN" alt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4071" y="5476862"/>
            <a:ext cx="12196071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74231" y="1674428"/>
          <a:ext cx="11260472" cy="3624801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48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那就能让江先生做他喜欢做的任何事情了。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That allowed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Mr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Jiang to do ________________.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看起来这个机器人大体上满足了江先生的需求。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 in general the robot ____________________.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887381" y="2962363"/>
            <a:ext cx="25034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whatever he liked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232256" y="4518031"/>
            <a:ext cx="20489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seemed that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979913" y="4494282"/>
            <a:ext cx="35726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satisfied Mr Jiang's needs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09857" y="1297892"/>
          <a:ext cx="10508249" cy="4060709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1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江先生不知道怎么处理它。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Mr Jiang did not know ________________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最后，江先生决定把机器人归还给机器人商店。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Mr Jiang decided to ________ the robot ________ the robot shop.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008610" y="2463602"/>
            <a:ext cx="24945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to do with it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256007" y="4007394"/>
            <a:ext cx="1519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end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051164" y="3983644"/>
            <a:ext cx="1033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return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2398509" y="4684289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09856" y="1297890"/>
          <a:ext cx="11165469" cy="4663440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根据课文内容，判断正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(T)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误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(F)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)1.Mr Jiang ordered a robot from a supermarket to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       have more free time.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)2.The robot made Mr Jiang's life much easier.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)3.It seemed that in general the robot satisfied Mr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      Jiang's needs.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244131" y="2321097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230279" y="3886660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206527" y="463480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09856" y="1297892"/>
          <a:ext cx="11165469" cy="4060709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)4.After a few comfortable days, however, things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       started to go wrong.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)5.In the end, Mr Jiang knew what he should do with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       the robot.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244131" y="2036090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232255" y="3544257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1" y="894082"/>
            <a:ext cx="3497003" cy="66702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2998" y="969893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7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9" y="2234649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订购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8151" y="2845618"/>
            <a:ext cx="1020650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he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one from a robot shop.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所以他从一家机器人商店订购了一个。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00546" y="4243067"/>
            <a:ext cx="1020650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作及物动词，意为“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ordered enough books this term.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这学期我们已经订购了足够的书。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543001" y="449427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订购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40" y="1043401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(1)order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作动词时，还可译为“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可接双宾语，其间接宾语可以转化为介词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的宾语，但不可转化为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的宾语。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ordered that all of us (should) leave at once.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他命令我们所有人立即离开。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ordered us to follow the school rules at school.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老师要求我们在学校要遵守校规。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7338647" y="1276067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命令，要求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01193" y="1565915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汤姆的父亲给他定做了一件新大衣。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误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Tom's father has ordered a new coat to him.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Tom's father has ordered him a new coat.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Tom's father has ordered a new coat for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40" y="1292784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(2)order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还可作名词，意为“订单；命令”。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placed an order for 500 copies of books.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我们已经下了一个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册书的订单。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gave an order that all of us (should) go  to sleep.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他命令我们所有人睡觉。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936" y="948400"/>
            <a:ext cx="11097883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(3)in order to/in order that…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，常位于句首或句中。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catch the first bus, I'll get up early tomorrow morning.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I'll get up early tomorrow morning in order that I can catch the first bus.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为了赶上首班公共汽车，我明天早上要早起。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(4)keep…in order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有序”。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 keep society in order and the nation at peace.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法律维持社会秩序和国家和平。</a:t>
            </a: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7029886" y="1181064"/>
            <a:ext cx="14189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为了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4771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7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9" y="2254689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new book sells well. Twenty copies ________ already today.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ordered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ordered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ordered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ordering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7516779" y="321174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6" y="1045212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74447" y="1876301"/>
          <a:ext cx="9962339" cy="4663440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需要的事物；欲望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乱七八糟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储藏，存储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硬币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账单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私人的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792382" y="2142967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284213" y="2926736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mess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533595" y="3686757"/>
            <a:ext cx="8283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store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595444" y="4470527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coin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4559821" y="5230550"/>
            <a:ext cx="6110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bill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4797326" y="6002449"/>
            <a:ext cx="11240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private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06191" y="1886554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训练上午十点开始。为了有足够的时间热身，我们都会早到。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practice starts at 10 a.m. We all arrive early ____________ have enough time ____________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9143697" y="3532380"/>
            <a:ext cx="1580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order to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037307" y="4185523"/>
            <a:ext cx="17075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warm up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4216" y="1355875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smoothly adv.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平整地；顺利地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26275" y="2061845"/>
            <a:ext cx="1020650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business suit was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smoothly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ironed.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他的西装被熨烫平整了。</a:t>
            </a:r>
            <a:endParaRPr lang="en-US" altLang="zh-CN" sz="3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83772" y="1304378"/>
            <a:ext cx="11379679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smoothly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作副词，意为“平整地；顺利地”。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smoothly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的比较级为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smoothly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，最高级为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smoothly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。其形容词形式为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，意为“光滑的；顺利的”。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far talks between the two countries have gone smoothly.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迄今为止，两国之间的会谈进展顺利。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plane took off very smoothly.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飞机很平稳地起飞了。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771594" y="2962364"/>
            <a:ext cx="1143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smooth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4771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7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9" y="2076560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徐州改编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business suit is __________(smooth) ironed every week.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614251" y="2986115"/>
            <a:ext cx="13821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smoothly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0465" y="1047117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 vt.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满足，使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满意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07522" y="1696265"/>
            <a:ext cx="10465279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seemed that in general the robot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satisfied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Mr Jiang's needs.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看起来这个机器人大体上满足了江先生的需求。</a:t>
            </a:r>
            <a:endParaRPr lang="en-US" altLang="zh-CN" sz="3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作及物动词，意为“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其过去式、过去分词、现在分词分别为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satisfied, satisfied, satisfying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 one's needs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impossible to satisfy them because they always want too much.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满足他们是不可能的，因为他们总是想要太多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东西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6519247" y="3342375"/>
            <a:ext cx="26564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满足，使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满意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7303022" y="4708037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满足某人的需求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40" y="1280908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satisfied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作形容词，意为“感到满意的”，修饰人，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satisfied 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感到满意”。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satisfying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作形容词，意为“令人满意的”，修饰物。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satisfaction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作名词，意为“满足；满意”。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我对这个解释很满意。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误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explanation is satisfied with me.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satisfied with the explanation.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4771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7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9" y="2076559"/>
            <a:ext cx="1116913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安徽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necessary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schools to ________ the need of all the students'  development.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cut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　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hide         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refuse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satisfy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深圳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—She got full marks in the maths exam.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—Her parents were ________ her.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satisfied with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tired of            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worried about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8977437" y="2332972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439091" y="5062314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0465" y="1047117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不再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07522" y="1696264"/>
            <a:ext cx="10465279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robot caught a virus and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worked properly.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这个机器人感染了病毒，不再正常工作了。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意为“不再”，相当于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no longer a child.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aren't a child any longer.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你不再是一个孩子了。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 wait no longer.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 wait any longer.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我不能再等了。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7516775" y="3318625"/>
            <a:ext cx="23134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not…any longer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91" y="912772"/>
            <a:ext cx="4863336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longer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more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51263" y="1772392"/>
          <a:ext cx="11186556" cy="4800600"/>
        </p:xfrm>
        <a:graphic>
          <a:graphicData uri="http://schemas.openxmlformats.org/drawingml/2006/table">
            <a:tbl>
              <a:tblPr/>
              <a:tblGrid>
                <a:gridCol w="170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8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longer</a:t>
                      </a:r>
                      <a:endParaRPr lang="zh-CN" sz="3000" b="1" kern="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相当于</a:t>
                      </a:r>
                      <a:r>
                        <a:rPr lang="en-US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not…any longer</a:t>
                      </a:r>
                      <a:r>
                        <a:rPr lang="zh-CN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，主要用来表示时间或距离上的</a:t>
                      </a:r>
                      <a:r>
                        <a:rPr lang="en-US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不再</a:t>
                      </a:r>
                      <a:r>
                        <a:rPr lang="en-US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，对现在的情况和过去的情况加以比较，多用于现在时。它一般修饰延续性动词，表示某个动作或状态不再延续下去。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more</a:t>
                      </a:r>
                      <a:endParaRPr lang="zh-CN" sz="3000" b="1" kern="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相当于</a:t>
                      </a:r>
                      <a:r>
                        <a:rPr lang="en-US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not…any more</a:t>
                      </a:r>
                      <a:r>
                        <a:rPr lang="zh-CN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，主要用来表示数量和程度上的</a:t>
                      </a:r>
                      <a:r>
                        <a:rPr lang="en-US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不再</a:t>
                      </a:r>
                      <a:r>
                        <a:rPr lang="en-US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。它一般修饰短暂性动词，表示某个动作不再重复发生。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50578" y="1565916"/>
            <a:ext cx="1037348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no longer a thief.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not a thief any longer.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他不再是一个小偷了。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she is no more afraid.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she isn't afraid any more.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现在她不再害怕了。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35"/>
          <p:cNvGraphicFramePr>
            <a:graphicFrameLocks noGrp="1"/>
          </p:cNvGraphicFramePr>
          <p:nvPr/>
        </p:nvGraphicFramePr>
        <p:xfrm>
          <a:off x="215465" y="1033152"/>
          <a:ext cx="11739031" cy="5440680"/>
        </p:xfrm>
        <a:graphic>
          <a:graphicData uri="http://schemas.openxmlformats.org/drawingml/2006/table">
            <a:tbl>
              <a:tblPr/>
              <a:tblGrid>
                <a:gridCol w="1344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70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文件，证明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轮子，车轮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放，搁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vt.________→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过去式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过去分词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10.(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使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散开；扩散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 &amp; vi.________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过去式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过去分词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订购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vt.________→n.___________(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词义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满足，使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满意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vt.________→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感到满意的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761696" y="1252321"/>
            <a:ext cx="10572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paper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726074" y="2071713"/>
            <a:ext cx="12472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wheel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3942303" y="2819862"/>
            <a:ext cx="8672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lay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148633" y="2831736"/>
            <a:ext cx="9978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laid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10675611" y="2831738"/>
            <a:ext cx="9503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laid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6269865" y="3615510"/>
            <a:ext cx="12590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spread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3586041" y="5183053"/>
            <a:ext cx="11047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order</a:t>
            </a:r>
          </a:p>
        </p:txBody>
      </p:sp>
      <p:sp>
        <p:nvSpPr>
          <p:cNvPr id="17" name="矩形 28"/>
          <p:cNvSpPr>
            <a:spLocks noChangeArrowheads="1"/>
          </p:cNvSpPr>
          <p:nvPr/>
        </p:nvSpPr>
        <p:spPr bwMode="auto">
          <a:xfrm>
            <a:off x="5747351" y="5183050"/>
            <a:ext cx="20309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命令；顺序　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8"/>
          <p:cNvSpPr>
            <a:spLocks noChangeArrowheads="1"/>
          </p:cNvSpPr>
          <p:nvPr/>
        </p:nvSpPr>
        <p:spPr bwMode="auto">
          <a:xfrm>
            <a:off x="5937353" y="5931197"/>
            <a:ext cx="14847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satisfy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10307477" y="5931198"/>
            <a:ext cx="15678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satisfied</a:t>
            </a: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3405932" y="4349801"/>
            <a:ext cx="12590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spread</a:t>
            </a:r>
          </a:p>
        </p:txBody>
      </p:sp>
      <p:sp>
        <p:nvSpPr>
          <p:cNvPr id="21" name="矩形 28"/>
          <p:cNvSpPr>
            <a:spLocks noChangeArrowheads="1"/>
          </p:cNvSpPr>
          <p:nvPr/>
        </p:nvSpPr>
        <p:spPr bwMode="auto">
          <a:xfrm>
            <a:off x="6968529" y="4397301"/>
            <a:ext cx="12590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spread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936450" y="17277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4334" y="18939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53692" y="2330096"/>
            <a:ext cx="1160456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(1)—Excuse me, is this Mr Smith's office?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sorry, but he ________ works here. He left here about three years ago.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now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still     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more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536069" y="327112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29941" y="1546323"/>
            <a:ext cx="1160456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(2)—Could you give this message to Mrs White, please?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—Sorry, I can't. She 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doesn't any more work here 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doesn't any longer work here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doesn't work any more here 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doesn't work here any longer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595447" y="249922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7337" y="1355880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adj.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完全的，彻底的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98756" y="2088168"/>
            <a:ext cx="1132906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Mr Jiang got home, he would find his flat in a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mess…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当江先生回到家，他会发现他的公寓乱作一团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作形容词，意为“完全的，彻底的”，其副词形式为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914097" y="4411153"/>
            <a:ext cx="1601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completely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116273" y="1144427"/>
            <a:ext cx="9535895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complete failure.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这是一次彻底的失败。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completely forgotten her name.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我完全把她的名字给忘了。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还可作动词，意为“完成，结束”。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 has just completed his first novel.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彼得刚刚完成他的第一部小说。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4771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7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9" y="2076558"/>
            <a:ext cx="1116913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他的到来对我来说完全是一个惊喜。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arrival is __________________ to me.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我们已经彻底知道这个消息了。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_______________________________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206032" y="3663006"/>
            <a:ext cx="29017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complete  surprise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861649" y="5040547"/>
            <a:ext cx="40158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known  the  news  completely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32969" y="1391503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●6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 vt.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放，搁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05444" y="2012481"/>
            <a:ext cx="1148655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was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laid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table.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食物放在桌子上。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作动词，意为“放，搁”，还可译为“下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蛋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，产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卵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40" y="1233406"/>
            <a:ext cx="301078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00646" y="2185801"/>
          <a:ext cx="10569040" cy="3429000"/>
        </p:xfrm>
        <a:graphic>
          <a:graphicData uri="http://schemas.openxmlformats.org/drawingml/2006/table">
            <a:tbl>
              <a:tblPr/>
              <a:tblGrid>
                <a:gridCol w="1330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8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词性及含义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过去式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过去分词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现在分词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1" kern="10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放，搁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laid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laid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laying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1" kern="10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>
                          <a:latin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.&amp; </a:t>
                      </a:r>
                      <a:r>
                        <a:rPr lang="en-US" sz="3000" b="1" i="1" kern="10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下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蛋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，产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卵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lie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1" kern="10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>
                          <a:latin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躺；位于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lain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lying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1" kern="10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>
                          <a:latin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说谎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lied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lied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lying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54839" y="1213372"/>
            <a:ext cx="10643592" cy="49398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laid his hand on my shoulder.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他把手搭在我的肩上。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cuckoo lays its eggs in other birds' nests.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杜鹃在其他鸟的巢中下蛋。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lay on the floor, reading a book.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他躺在地板上看书。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Shanghai lies to the south of Beijing.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上海位于北京的南面。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sorry I lied to you.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很抱歉我向你撒了谎。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巧记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规则的撒谎，不规则的躺；躺过就下蛋，下蛋不规则。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29570" y="1038957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707" y="116956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9" y="1720298"/>
            <a:ext cx="11169133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(1)At the foot of the mountain ________.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village lies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lies a village  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a village lie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lying a village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(2)The hens ________ 50 eggs last week, but this week they don't ________.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lay; lie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laid; lay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lay; lay    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lied; lie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162985" y="197671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251553" y="4041039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0465" y="1047117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●7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vt.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储藏，存储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07522" y="1696264"/>
            <a:ext cx="10465279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 was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stored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fridge.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牛奶储藏在冰箱里。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用作及物动词，意为“储藏，存储”。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vegetables should be stored in winter.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这些蔬菜在冬天应该储藏起来。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还可用作名词，意为“商店；储备；仓库”。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find what you need in the store.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你可以在这家商店找到你需要的东西。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35"/>
          <p:cNvGraphicFramePr>
            <a:graphicFrameLocks noGrp="1"/>
          </p:cNvGraphicFramePr>
          <p:nvPr/>
        </p:nvGraphicFramePr>
        <p:xfrm>
          <a:off x="369845" y="1318159"/>
          <a:ext cx="11469855" cy="4726380"/>
        </p:xfrm>
        <a:graphic>
          <a:graphicData uri="http://schemas.openxmlformats.org/drawingml/2006/table">
            <a:tbl>
              <a:tblPr/>
              <a:tblGrid>
                <a:gridCol w="1344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5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6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13.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平整地；顺利地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光滑的；顺利的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14.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完全的，彻底的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完全地，彻底地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15.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正确地，适当地 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适当的</a:t>
                      </a: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806728" y="1572952"/>
            <a:ext cx="13821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smoothly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5747354" y="2380474"/>
            <a:ext cx="1143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smooth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759227" y="3128621"/>
            <a:ext cx="1362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complete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592974" y="3900518"/>
            <a:ext cx="1601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completely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901731" y="4696164"/>
            <a:ext cx="13236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properly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227311" y="5468060"/>
            <a:ext cx="10847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3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4771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7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9" y="2076560"/>
            <a:ext cx="1116913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don't know how the vegetables ________ in those 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(store)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697380" y="3033617"/>
            <a:ext cx="14975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stored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997224" y="3710509"/>
            <a:ext cx="9485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stores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0465" y="1047117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●8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adj.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私人的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07522" y="1696264"/>
            <a:ext cx="11142173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…coins, bills and his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papers were spread all over the floor.……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硬币、账单和他的私人文件撒得满地都是。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用作形容词，意为“私人的”。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private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意为“秘密地，私下里”。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very free in our private lives.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在我们的私人生活里，我们很自由。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private, we often phone each other.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我们经常私下通电话。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40" y="1280907"/>
            <a:ext cx="1075550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private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02526" y="2286445"/>
          <a:ext cx="10284032" cy="3175760"/>
        </p:xfrm>
        <a:graphic>
          <a:graphicData uri="http://schemas.openxmlformats.org/drawingml/2006/table">
            <a:tbl>
              <a:tblPr/>
              <a:tblGrid>
                <a:gridCol w="2132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1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3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private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私立的；私有的；私人的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，与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公立的；公有的；公共的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相对。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2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personal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个人的；亲自的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，与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由他人代表的，不涉及个人的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相对立。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4771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7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9" y="2076560"/>
            <a:ext cx="1116913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无锡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Hey! What are you listening to? It's a ________(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私人的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conversation.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8870562" y="3021741"/>
            <a:ext cx="11240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private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9839" y="1403376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●9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 vt.&amp; vi.(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散开；扩散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07522" y="2042513"/>
            <a:ext cx="10465279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smile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slowly across her face.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微笑慢慢在她脸上绽开。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散开；扩散”，常指向四面八方扩大范围。其过去式和过去分词均为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all the stories will be widely spread.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并不是所有的故事都将广泛传播。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7742406" y="4351778"/>
            <a:ext cx="10687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spread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4771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7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9" y="2076560"/>
            <a:ext cx="1116913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盐城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wrong of us to believe or ________(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扩散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some untrue news on the Internet.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445523" y="2997989"/>
            <a:ext cx="10687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spread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74936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7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623" y="1751128"/>
            <a:ext cx="1111045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always too busy to have any time to relax.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他总是太忙，没有时间放松。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6153" y="3055311"/>
            <a:ext cx="1044301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“too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副词原级＋动词不定式”通常译为“太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而不能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，可与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so…that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结构互换。 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hat is too large to wear for her.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hat is so large that she can't wear.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这顶帽子太大了，她没法戴。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4771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7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9" y="2076560"/>
            <a:ext cx="11169133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武威  改过不嫌晚。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never ________ late ________ mend.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766646" y="3710509"/>
            <a:ext cx="5950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141709" y="3734261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9209" y="1415250"/>
            <a:ext cx="1124923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to buy a robot so that I can have more free time.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我得买一个机器人，以便我可以有更多的空闲时间。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07522" y="2735010"/>
            <a:ext cx="1168447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，意为“以便”，引导目的状语从句。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work hard so that I can enter a good high school.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work hard in order that I can enter a good high school.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我努力学习，以便能进入一所好的高中。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555023" y="1820610"/>
            <a:ext cx="1088091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(1)“so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＋形容词或副词＋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从句”意为“如此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以至于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引导结果状语从句。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weather is so fine that I'd like to go swimming in the sea.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天气很好，我想去海里游泳。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89868" y="1277151"/>
          <a:ext cx="9962340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被熨烫平整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下班回家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收拾，整理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总的来说；大体上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满足某人的需求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不再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809202" y="1489824"/>
            <a:ext cx="26925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smoothly ironed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357937" y="2285470"/>
            <a:ext cx="33105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return home from work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355467" y="3069241"/>
            <a:ext cx="11176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tidy up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305493" y="3841138"/>
            <a:ext cx="14911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general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474220" y="4613035"/>
            <a:ext cx="24096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satisfy sb's needs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4120432" y="5408680"/>
            <a:ext cx="14237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 longer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02525" y="1472495"/>
            <a:ext cx="11070921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(2)“such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＋名词短语＋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从句”意为“如此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以至于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引导结果状语从句。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such a lovely girl that everyone likes her.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她是一个可爱的女孩，大家都喜欢她。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such delicious cakes that I want to eat another two.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如此可口的蛋糕，我还想再吃两块。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531272" y="1559352"/>
            <a:ext cx="1088091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当名词前有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many, much, few, little(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少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等词修饰时，要用“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so…that”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，而不能用“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such…that”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has so much money that he can buy what he wants.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他有很多钱，能买他想要的东西。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77072" y="133954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2458" y="142264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7941" y="2058837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德州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like reading news­papers ________ they can learn what's happening in the world.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       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 since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 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9808715" y="3009864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2945" y="1589694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鞍山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was ________ pleasant surprise for the mother to see her son that had been missing for nearly ten years that she didn't know what to say.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a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634983" y="1871690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2945" y="1589695"/>
            <a:ext cx="1109362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这本书如此有趣，我已经看了三遍了。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is__________________ book that I____________ three times.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173187" y="3201728"/>
            <a:ext cx="30638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an interesting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362703" y="3201727"/>
            <a:ext cx="21613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read it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17335" y="940237"/>
            <a:ext cx="1124923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seemed that in general the robot satisfied Mr Jiang's needs.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看起来这个机器人大体上满足了江先生的需求。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07522" y="2244393"/>
            <a:ext cx="11684479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后可接形容词、动词不定式或从句。其后接从句时，常用句型为“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seemed/seems that…”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，表示“看起来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 seems (to be) very tired.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我妈妈似乎很疲惫。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seems that his temperature is all right.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他的体温看起来正常。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602522" y="1462486"/>
            <a:ext cx="11332179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“There seems…”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句型表示“似乎有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后接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，不能接实义动词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机器似乎出故障了。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误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seems to have something wrong with the machine.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seems to be something wrong with the machine.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77072" y="133954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2458" y="142264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7941" y="2058835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看起来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you are lying.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187230" y="2986115"/>
            <a:ext cx="18614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seems that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77072" y="1339541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 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2458" y="142264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/>
          <p:nvPr/>
        </p:nvSpPr>
        <p:spPr>
          <a:xfrm>
            <a:off x="1210142" y="111050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372289" y="2249844"/>
            <a:ext cx="69762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busy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3761" y="2173186"/>
            <a:ext cx="5949539" cy="1116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 Jiang is always too 1.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have any time to 2. 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.So he 3.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robot from a robot shop.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6377050" y="2576945"/>
            <a:ext cx="546265" cy="26125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921337" y="2206833"/>
            <a:ext cx="4621481" cy="1116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robot made his life much 4.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satisfied Mr Jiang’s  5. 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8942119" y="3336968"/>
            <a:ext cx="320635" cy="52251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907480" y="3855524"/>
            <a:ext cx="4682837" cy="882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robot would do all the 6.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go shopping.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下箭头 15"/>
          <p:cNvSpPr/>
          <p:nvPr/>
        </p:nvSpPr>
        <p:spPr>
          <a:xfrm>
            <a:off x="8987641" y="4771902"/>
            <a:ext cx="320635" cy="57199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881751" y="5314208"/>
            <a:ext cx="4779819" cy="9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few weeks later, things went 7.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robot caught a 8.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左箭头 17"/>
          <p:cNvSpPr/>
          <p:nvPr/>
        </p:nvSpPr>
        <p:spPr>
          <a:xfrm>
            <a:off x="6258297" y="5712031"/>
            <a:ext cx="581891" cy="320634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816925" y="5371605"/>
            <a:ext cx="4405747" cy="910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robot made stupid 9.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上箭头 19"/>
          <p:cNvSpPr/>
          <p:nvPr/>
        </p:nvSpPr>
        <p:spPr>
          <a:xfrm>
            <a:off x="4108865" y="4821381"/>
            <a:ext cx="273132" cy="546266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29490" y="3885210"/>
            <a:ext cx="5947559" cy="888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end, Mr Jiang decided to 10.</a:t>
            </a:r>
            <a:r>
              <a:rPr lang="en-US" altLang="zh-CN" sz="20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 robot to  the robot shop.</a:t>
            </a:r>
            <a:endParaRPr lang="zh-CN" alt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8"/>
          <p:cNvSpPr>
            <a:spLocks noChangeArrowheads="1"/>
          </p:cNvSpPr>
          <p:nvPr/>
        </p:nvSpPr>
        <p:spPr bwMode="auto">
          <a:xfrm>
            <a:off x="878469" y="2522976"/>
            <a:ext cx="7346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relax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" name="矩形 28"/>
          <p:cNvSpPr>
            <a:spLocks noChangeArrowheads="1"/>
          </p:cNvSpPr>
          <p:nvPr/>
        </p:nvSpPr>
        <p:spPr bwMode="auto">
          <a:xfrm>
            <a:off x="2826023" y="2534851"/>
            <a:ext cx="104887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ordered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" name="矩形 28"/>
          <p:cNvSpPr>
            <a:spLocks noChangeArrowheads="1"/>
          </p:cNvSpPr>
          <p:nvPr/>
        </p:nvSpPr>
        <p:spPr bwMode="auto">
          <a:xfrm>
            <a:off x="10544985" y="2416098"/>
            <a:ext cx="82426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easier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" name="矩形 28"/>
          <p:cNvSpPr>
            <a:spLocks noChangeArrowheads="1"/>
          </p:cNvSpPr>
          <p:nvPr/>
        </p:nvSpPr>
        <p:spPr bwMode="auto">
          <a:xfrm>
            <a:off x="9974969" y="2724855"/>
            <a:ext cx="79701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needs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" name="矩形 28"/>
          <p:cNvSpPr>
            <a:spLocks noChangeArrowheads="1"/>
          </p:cNvSpPr>
          <p:nvPr/>
        </p:nvSpPr>
        <p:spPr bwMode="auto">
          <a:xfrm>
            <a:off x="10153098" y="3948015"/>
            <a:ext cx="138211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housework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矩形 28"/>
          <p:cNvSpPr>
            <a:spLocks noChangeArrowheads="1"/>
          </p:cNvSpPr>
          <p:nvPr/>
        </p:nvSpPr>
        <p:spPr bwMode="auto">
          <a:xfrm>
            <a:off x="10580612" y="5468056"/>
            <a:ext cx="87895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wrong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矩形 28"/>
          <p:cNvSpPr>
            <a:spLocks noChangeArrowheads="1"/>
          </p:cNvSpPr>
          <p:nvPr/>
        </p:nvSpPr>
        <p:spPr bwMode="auto">
          <a:xfrm>
            <a:off x="9499957" y="5776812"/>
            <a:ext cx="739305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virus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642945" y="5646187"/>
            <a:ext cx="113685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mistakes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" name="矩形 28"/>
          <p:cNvSpPr>
            <a:spLocks noChangeArrowheads="1"/>
          </p:cNvSpPr>
          <p:nvPr/>
        </p:nvSpPr>
        <p:spPr bwMode="auto">
          <a:xfrm>
            <a:off x="4678574" y="3983639"/>
            <a:ext cx="89178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return</a:t>
            </a:r>
            <a:endParaRPr lang="en-US" altLang="zh-CN" sz="20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89868" y="1277151"/>
          <a:ext cx="9962340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正常工作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乱作一团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打翻东西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处理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太多的麻烦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看起来像新的一样好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464416" y="1496293"/>
            <a:ext cx="20850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work properly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250656" y="2280064"/>
            <a:ext cx="26372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a complete mess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333787" y="3063834"/>
            <a:ext cx="25282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knock things over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262536" y="3859478"/>
            <a:ext cx="11689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with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749425" y="4631378"/>
            <a:ext cx="24361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 much trouble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340718" y="5403274"/>
            <a:ext cx="27687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as good as new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89868" y="1277151"/>
          <a:ext cx="9962340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13.go wrong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14.make stupid mistakes 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15.be ready for sb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16.return sth to sb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17.private papers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18.in the end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832848" y="1520044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出现问题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697276" y="2291940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犯愚蠢的错误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438490" y="3051959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为某人准备好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474115" y="3835732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将某物归还给某人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770999" y="4631379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私人文件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236609" y="539139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最后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89868" y="1277151"/>
          <a:ext cx="9962340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19.at work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20.at the supermarket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21.as well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22.do some reading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23.all over the floor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24.catch a virus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669669" y="150816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在上班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640973" y="2303815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在超市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420286" y="3051959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也，还有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272837" y="3847607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读书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237211" y="4643257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遍地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441566" y="540327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感染病毒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24849" y="1175664"/>
          <a:ext cx="11581105" cy="5198110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4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81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他总是太忙，没有时间放松。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He is always ____________ have any time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我得买一个机器人，以便我可以有更多的空闲时间。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have to buy a robot _________ I can ________________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这个机器人使得江先生的生活容易多了。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 robot ________ Mr Jiang's life 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4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013555" y="2463673"/>
            <a:ext cx="16225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 busy to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8609304" y="2463673"/>
            <a:ext cx="11777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relax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272339" y="4019340"/>
            <a:ext cx="10663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 that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7908662" y="4019340"/>
            <a:ext cx="27944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more free time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621670" y="5586883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made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8098667" y="5598757"/>
            <a:ext cx="17652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much easier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3191</Words>
  <Application>Microsoft Office PowerPoint</Application>
  <PresentationFormat>宽屏</PresentationFormat>
  <Paragraphs>476</Paragraphs>
  <Slides>58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67" baseType="lpstr"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C5BD9246DE644C98BF028D89B66405C7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