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79" r:id="rId2"/>
    <p:sldId id="300" r:id="rId3"/>
    <p:sldId id="317" r:id="rId4"/>
    <p:sldId id="301" r:id="rId5"/>
    <p:sldId id="302" r:id="rId6"/>
    <p:sldId id="303" r:id="rId7"/>
    <p:sldId id="304" r:id="rId8"/>
    <p:sldId id="261" r:id="rId9"/>
    <p:sldId id="308" r:id="rId10"/>
    <p:sldId id="263" r:id="rId11"/>
    <p:sldId id="266" r:id="rId12"/>
    <p:sldId id="274" r:id="rId13"/>
    <p:sldId id="320" r:id="rId14"/>
    <p:sldId id="318" r:id="rId15"/>
    <p:sldId id="306" r:id="rId16"/>
    <p:sldId id="307" r:id="rId17"/>
    <p:sldId id="312" r:id="rId18"/>
    <p:sldId id="311" r:id="rId19"/>
    <p:sldId id="313" r:id="rId20"/>
    <p:sldId id="278" r:id="rId21"/>
    <p:sldId id="309" r:id="rId22"/>
    <p:sldId id="276" r:id="rId23"/>
    <p:sldId id="319" r:id="rId24"/>
    <p:sldId id="270" r:id="rId25"/>
    <p:sldId id="297" r:id="rId26"/>
    <p:sldId id="277" r:id="rId27"/>
    <p:sldId id="305" r:id="rId2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  <a:sym typeface="Wingdings" panose="05000000000000000000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2" Type="http://schemas.openxmlformats.org/officeDocument/2006/relationships/image" Target="../media/image57.emf"/><Relationship Id="rId1" Type="http://schemas.openxmlformats.org/officeDocument/2006/relationships/image" Target="../media/image56.emf"/><Relationship Id="rId4" Type="http://schemas.openxmlformats.org/officeDocument/2006/relationships/image" Target="../media/image5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12" Type="http://schemas.openxmlformats.org/officeDocument/2006/relationships/image" Target="../media/image61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11" Type="http://schemas.openxmlformats.org/officeDocument/2006/relationships/image" Target="../media/image75.wmf"/><Relationship Id="rId5" Type="http://schemas.openxmlformats.org/officeDocument/2006/relationships/image" Target="../media/image69.wmf"/><Relationship Id="rId10" Type="http://schemas.openxmlformats.org/officeDocument/2006/relationships/image" Target="../media/image74.wmf"/><Relationship Id="rId4" Type="http://schemas.openxmlformats.org/officeDocument/2006/relationships/image" Target="../media/image68.wmf"/><Relationship Id="rId9" Type="http://schemas.openxmlformats.org/officeDocument/2006/relationships/image" Target="../media/image7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11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emf"/><Relationship Id="rId7" Type="http://schemas.openxmlformats.org/officeDocument/2006/relationships/image" Target="../media/image29.emf"/><Relationship Id="rId2" Type="http://schemas.openxmlformats.org/officeDocument/2006/relationships/image" Target="../media/image24.wmf"/><Relationship Id="rId1" Type="http://schemas.openxmlformats.org/officeDocument/2006/relationships/image" Target="../media/image23.emf"/><Relationship Id="rId6" Type="http://schemas.openxmlformats.org/officeDocument/2006/relationships/image" Target="../media/image28.wmf"/><Relationship Id="rId5" Type="http://schemas.openxmlformats.org/officeDocument/2006/relationships/image" Target="../media/image27.emf"/><Relationship Id="rId4" Type="http://schemas.openxmlformats.org/officeDocument/2006/relationships/image" Target="../media/image26.wmf"/><Relationship Id="rId9" Type="http://schemas.openxmlformats.org/officeDocument/2006/relationships/image" Target="../media/image31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2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726EEFB-FE44-4A67-AB0D-F0BF0F8086CB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26EEFB-FE44-4A67-AB0D-F0BF0F8086CB}" type="slidenum">
              <a:rPr lang="zh-CN" altLang="en-US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730C6-0EB5-42C5-8986-8D1CA4E7174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927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927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AE417-61E5-4BEE-BB06-A9D1F0BB165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5927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E86FB-58A1-4143-8941-4DC0205C220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339850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339850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679825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679825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49DD6-A143-451C-9A3A-31B261FA6F1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9850"/>
            <a:ext cx="40386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9850"/>
            <a:ext cx="40386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20C39-3BB5-45BA-B5D8-91FFF3B4062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7E07B-ECCD-4456-96FB-EB143D874BB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7D2C9-B78E-4BDA-9C70-D1B229C2B5B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E66F8-FC66-46A4-BE02-231BF50F7D5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E8F47-9E13-46FD-93BE-0BF2C83A393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3D975-F183-43B5-AFBD-512070DFBB0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A57F6-F9DE-4ADB-9D7E-D31FC92C45C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9850"/>
            <a:ext cx="8229600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69C70EF-8484-499E-A111-4FF878E07CAE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ea typeface="黑体" panose="02010609060101010101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ea typeface="黑体" panose="02010609060101010101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ea typeface="黑体" panose="02010609060101010101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ea typeface="黑体" panose="02010609060101010101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ea typeface="黑体" panose="02010609060101010101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ea typeface="黑体" panose="02010609060101010101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ea typeface="黑体" panose="02010609060101010101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ea typeface="黑体" panose="020106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GIF"/><Relationship Id="rId3" Type="http://schemas.openxmlformats.org/officeDocument/2006/relationships/hyperlink" Target="../../DOCUME~1/kc/LOCALS~1/Temp/Rar$DI00.705/&#25506;&#32034;A.xls" TargetMode="Externa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8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image" Target="../media/image47.wmf"/><Relationship Id="rId18" Type="http://schemas.openxmlformats.org/officeDocument/2006/relationships/image" Target="../media/image45.wmf"/><Relationship Id="rId3" Type="http://schemas.openxmlformats.org/officeDocument/2006/relationships/oleObject" Target="../embeddings/oleObject41.bin"/><Relationship Id="rId21" Type="http://schemas.openxmlformats.org/officeDocument/2006/relationships/oleObject" Target="../embeddings/oleObject50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48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47.bin"/><Relationship Id="rId20" Type="http://schemas.openxmlformats.org/officeDocument/2006/relationships/image" Target="../media/image46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image" Target="../media/image44.wmf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49.bin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4.bin"/><Relationship Id="rId14" Type="http://schemas.openxmlformats.org/officeDocument/2006/relationships/oleObject" Target="../embeddings/oleObject4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5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55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e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7.emf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59.wmf"/><Relationship Id="rId4" Type="http://schemas.openxmlformats.org/officeDocument/2006/relationships/image" Target="../media/image56.emf"/><Relationship Id="rId9" Type="http://schemas.openxmlformats.org/officeDocument/2006/relationships/oleObject" Target="../embeddings/oleObject56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6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oleObject" Target="../embeddings/oleObject58.bin"/><Relationship Id="rId7" Type="http://schemas.openxmlformats.org/officeDocument/2006/relationships/image" Target="../media/image62.wmf"/><Relationship Id="rId12" Type="http://schemas.openxmlformats.org/officeDocument/2006/relationships/oleObject" Target="../embeddings/oleObject6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63.GIF"/><Relationship Id="rId5" Type="http://schemas.openxmlformats.org/officeDocument/2006/relationships/image" Target="../media/image35.GIF"/><Relationship Id="rId10" Type="http://schemas.openxmlformats.org/officeDocument/2006/relationships/oleObject" Target="../embeddings/oleObject61.bin"/><Relationship Id="rId4" Type="http://schemas.openxmlformats.org/officeDocument/2006/relationships/image" Target="../media/image61.wmf"/><Relationship Id="rId9" Type="http://schemas.openxmlformats.org/officeDocument/2006/relationships/image" Target="../media/image3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13" Type="http://schemas.openxmlformats.org/officeDocument/2006/relationships/image" Target="../media/image69.wmf"/><Relationship Id="rId18" Type="http://schemas.openxmlformats.org/officeDocument/2006/relationships/oleObject" Target="../embeddings/oleObject71.bin"/><Relationship Id="rId26" Type="http://schemas.openxmlformats.org/officeDocument/2006/relationships/oleObject" Target="../embeddings/oleObject75.bin"/><Relationship Id="rId3" Type="http://schemas.openxmlformats.org/officeDocument/2006/relationships/oleObject" Target="../embeddings/oleObject63.bin"/><Relationship Id="rId21" Type="http://schemas.openxmlformats.org/officeDocument/2006/relationships/image" Target="../media/image73.wmf"/><Relationship Id="rId7" Type="http://schemas.openxmlformats.org/officeDocument/2006/relationships/image" Target="../media/image66.wmf"/><Relationship Id="rId12" Type="http://schemas.openxmlformats.org/officeDocument/2006/relationships/oleObject" Target="../embeddings/oleObject68.bin"/><Relationship Id="rId17" Type="http://schemas.openxmlformats.org/officeDocument/2006/relationships/image" Target="../media/image71.wmf"/><Relationship Id="rId25" Type="http://schemas.openxmlformats.org/officeDocument/2006/relationships/image" Target="../media/image75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0.bin"/><Relationship Id="rId20" Type="http://schemas.openxmlformats.org/officeDocument/2006/relationships/oleObject" Target="../embeddings/oleObject72.bin"/><Relationship Id="rId29" Type="http://schemas.openxmlformats.org/officeDocument/2006/relationships/image" Target="../media/image32.jpeg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5.bin"/><Relationship Id="rId11" Type="http://schemas.openxmlformats.org/officeDocument/2006/relationships/image" Target="../media/image68.wmf"/><Relationship Id="rId24" Type="http://schemas.openxmlformats.org/officeDocument/2006/relationships/oleObject" Target="../embeddings/oleObject74.bin"/><Relationship Id="rId5" Type="http://schemas.openxmlformats.org/officeDocument/2006/relationships/oleObject" Target="../embeddings/oleObject64.bin"/><Relationship Id="rId15" Type="http://schemas.openxmlformats.org/officeDocument/2006/relationships/image" Target="../media/image70.wmf"/><Relationship Id="rId23" Type="http://schemas.openxmlformats.org/officeDocument/2006/relationships/image" Target="../media/image74.wmf"/><Relationship Id="rId28" Type="http://schemas.openxmlformats.org/officeDocument/2006/relationships/image" Target="../media/image35.GIF"/><Relationship Id="rId10" Type="http://schemas.openxmlformats.org/officeDocument/2006/relationships/oleObject" Target="../embeddings/oleObject67.bin"/><Relationship Id="rId19" Type="http://schemas.openxmlformats.org/officeDocument/2006/relationships/image" Target="../media/image72.wmf"/><Relationship Id="rId4" Type="http://schemas.openxmlformats.org/officeDocument/2006/relationships/image" Target="../media/image65.wmf"/><Relationship Id="rId9" Type="http://schemas.openxmlformats.org/officeDocument/2006/relationships/image" Target="../media/image67.wmf"/><Relationship Id="rId14" Type="http://schemas.openxmlformats.org/officeDocument/2006/relationships/oleObject" Target="../embeddings/oleObject69.bin"/><Relationship Id="rId22" Type="http://schemas.openxmlformats.org/officeDocument/2006/relationships/oleObject" Target="../embeddings/oleObject73.bin"/><Relationship Id="rId27" Type="http://schemas.openxmlformats.org/officeDocument/2006/relationships/image" Target="../media/image6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7.bin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Relationship Id="rId9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1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27.emf"/><Relationship Id="rId18" Type="http://schemas.openxmlformats.org/officeDocument/2006/relationships/oleObject" Target="../embeddings/oleObject36.bin"/><Relationship Id="rId3" Type="http://schemas.openxmlformats.org/officeDocument/2006/relationships/image" Target="../media/image32.jpeg"/><Relationship Id="rId21" Type="http://schemas.openxmlformats.org/officeDocument/2006/relationships/image" Target="../media/image31.em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33.bin"/><Relationship Id="rId17" Type="http://schemas.openxmlformats.org/officeDocument/2006/relationships/image" Target="../media/image29.e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35.bin"/><Relationship Id="rId20" Type="http://schemas.openxmlformats.org/officeDocument/2006/relationships/oleObject" Target="../embeddings/oleObject37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26.wmf"/><Relationship Id="rId5" Type="http://schemas.openxmlformats.org/officeDocument/2006/relationships/image" Target="../media/image23.emf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32.bin"/><Relationship Id="rId19" Type="http://schemas.openxmlformats.org/officeDocument/2006/relationships/image" Target="../media/image30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25.emf"/><Relationship Id="rId14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/>
          </p:cNvSpPr>
          <p:nvPr/>
        </p:nvSpPr>
        <p:spPr bwMode="auto">
          <a:xfrm>
            <a:off x="3045227" y="1916832"/>
            <a:ext cx="5113313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3600" b="0" dirty="0" smtClean="0">
                <a:ln w="9525">
                  <a:noFill/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chemeClr val="tx2">
                      <a:alpha val="78999"/>
                    </a:scheme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是</a:t>
            </a:r>
            <a:r>
              <a:rPr lang="zh-CN" altLang="en-US" sz="3600" b="0" dirty="0">
                <a:ln w="9525">
                  <a:noFill/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chemeClr val="tx2">
                      <a:alpha val="78999"/>
                    </a:scheme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有理数吗？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115616" y="1844824"/>
          <a:ext cx="1800225" cy="1225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r:id="rId3" imgW="241300" imgH="215900" progId="Equation.DSMT4">
                  <p:embed/>
                </p:oleObj>
              </mc:Choice>
              <mc:Fallback>
                <p:oleObj r:id="rId3" imgW="241300" imgH="2159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biLevel thresh="50000"/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844824"/>
                        <a:ext cx="1800225" cy="12252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467544" y="5062945"/>
          <a:ext cx="1522413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剪辑" r:id="rId5" imgW="23812500" imgH="20383500" progId="MS_ClipArt_Gallery.2">
                  <p:embed/>
                </p:oleObj>
              </mc:Choice>
              <mc:Fallback>
                <p:oleObj name="剪辑" r:id="rId5" imgW="23812500" imgH="203835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5062945"/>
                        <a:ext cx="1522413" cy="130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3086741" y="5243563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2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5334000" y="2362200"/>
            <a:ext cx="1524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162082" y="4941168"/>
            <a:ext cx="4286250" cy="1311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它是一个</a:t>
            </a:r>
            <a:endParaRPr lang="en-US" altLang="zh-CN" sz="32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3200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无限不循环小数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565292" y="1772816"/>
            <a:ext cx="67691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zh-CN" altLang="en-US" dirty="0" smtClean="0"/>
              <a:t>=</a:t>
            </a:r>
            <a:r>
              <a:rPr lang="zh-CN" altLang="en-US" dirty="0"/>
              <a:t>1.4142135623730950488016887242096980785696718753769480731766797379907324784621070388503875343276415727350138462309122970249248360558507372126441214970999358314132226659275055927557999505011527820605714701095599716059702745345968620147285174186408891986095523292304843087143214508397626036279952514079896872533965463318088296406206152583523950547457502877599617298355752203375318570113543746034084988471603......</a:t>
            </a:r>
          </a:p>
        </p:txBody>
      </p:sp>
      <p:graphicFrame>
        <p:nvGraphicFramePr>
          <p:cNvPr id="12301" name="Object 13"/>
          <p:cNvGraphicFramePr>
            <a:graphicFrameLocks noChangeAspect="1"/>
          </p:cNvGraphicFramePr>
          <p:nvPr/>
        </p:nvGraphicFramePr>
        <p:xfrm>
          <a:off x="813371" y="1772816"/>
          <a:ext cx="655637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r:id="rId4" imgW="635000" imgH="495300" progId="Equation.3">
                  <p:embed/>
                </p:oleObj>
              </mc:Choice>
              <mc:Fallback>
                <p:oleObj r:id="rId4" imgW="635000" imgH="495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371" y="1772816"/>
                        <a:ext cx="655637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14"/>
          <p:cNvGrpSpPr/>
          <p:nvPr/>
        </p:nvGrpSpPr>
        <p:grpSpPr bwMode="auto">
          <a:xfrm>
            <a:off x="796693" y="332656"/>
            <a:ext cx="2300108" cy="1007551"/>
            <a:chOff x="35" y="0"/>
            <a:chExt cx="1054" cy="649"/>
          </a:xfrm>
        </p:grpSpPr>
        <p:graphicFrame>
          <p:nvGraphicFramePr>
            <p:cNvPr id="2" name="Object 15"/>
            <p:cNvGraphicFramePr>
              <a:graphicFrameLocks noChangeAspect="1"/>
            </p:cNvGraphicFramePr>
            <p:nvPr/>
          </p:nvGraphicFramePr>
          <p:xfrm>
            <a:off x="35" y="149"/>
            <a:ext cx="336" cy="3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8" name="公式" r:id="rId6" imgW="5486400" imgH="5486400" progId="Equation.3">
                    <p:embed/>
                  </p:oleObj>
                </mc:Choice>
                <mc:Fallback>
                  <p:oleObj name="公式" r:id="rId6" imgW="5486400" imgH="54864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" y="149"/>
                          <a:ext cx="336" cy="3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Text Box 16"/>
            <p:cNvSpPr txBox="1">
              <a:spLocks noChangeArrowheads="1"/>
            </p:cNvSpPr>
            <p:nvPr/>
          </p:nvSpPr>
          <p:spPr bwMode="auto">
            <a:xfrm>
              <a:off x="408" y="149"/>
              <a:ext cx="180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en-US" altLang="zh-CN" sz="2800" b="0" dirty="0">
                  <a:latin typeface="Arial" panose="020B0604020202020204" pitchFamily="34" charset="0"/>
                </a:rPr>
                <a:t>=</a:t>
              </a:r>
            </a:p>
          </p:txBody>
        </p:sp>
        <p:pic>
          <p:nvPicPr>
            <p:cNvPr id="4" name="Picture 17" descr="问号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80" y="0"/>
              <a:ext cx="409" cy="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  <p:bldP spid="12300" grpId="0" bldLvl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/>
          </p:cNvSpPr>
          <p:nvPr/>
        </p:nvSpPr>
        <p:spPr bwMode="auto">
          <a:xfrm>
            <a:off x="2057400" y="304800"/>
            <a:ext cx="2376488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做一做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498725" y="1447800"/>
            <a:ext cx="1366838" cy="1366838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870325" y="1447800"/>
            <a:ext cx="1366838" cy="136683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Group 5"/>
          <p:cNvGrpSpPr/>
          <p:nvPr/>
        </p:nvGrpSpPr>
        <p:grpSpPr bwMode="auto">
          <a:xfrm>
            <a:off x="3032125" y="1905000"/>
            <a:ext cx="2606675" cy="1417638"/>
            <a:chOff x="0" y="0"/>
            <a:chExt cx="1642" cy="893"/>
          </a:xfrm>
        </p:grpSpPr>
        <p:sp>
          <p:nvSpPr>
            <p:cNvPr id="21520" name="Text Box 6"/>
            <p:cNvSpPr txBox="1">
              <a:spLocks noChangeArrowheads="1"/>
            </p:cNvSpPr>
            <p:nvPr/>
          </p:nvSpPr>
          <p:spPr bwMode="auto">
            <a:xfrm>
              <a:off x="1392" y="0"/>
              <a:ext cx="2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 b="0"/>
                <a:t>1</a:t>
              </a:r>
            </a:p>
          </p:txBody>
        </p:sp>
        <p:sp>
          <p:nvSpPr>
            <p:cNvPr id="21521" name="Text Box 7"/>
            <p:cNvSpPr txBox="1">
              <a:spLocks noChangeArrowheads="1"/>
            </p:cNvSpPr>
            <p:nvPr/>
          </p:nvSpPr>
          <p:spPr bwMode="auto">
            <a:xfrm>
              <a:off x="864" y="528"/>
              <a:ext cx="2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 b="0"/>
                <a:t>1</a:t>
              </a:r>
            </a:p>
          </p:txBody>
        </p:sp>
        <p:sp>
          <p:nvSpPr>
            <p:cNvPr id="21522" name="Text Box 8"/>
            <p:cNvSpPr txBox="1">
              <a:spLocks noChangeArrowheads="1"/>
            </p:cNvSpPr>
            <p:nvPr/>
          </p:nvSpPr>
          <p:spPr bwMode="auto">
            <a:xfrm>
              <a:off x="0" y="528"/>
              <a:ext cx="2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 b="0"/>
                <a:t>1</a:t>
              </a:r>
            </a:p>
          </p:txBody>
        </p:sp>
      </p:grpSp>
      <p:grpSp>
        <p:nvGrpSpPr>
          <p:cNvPr id="3" name="Group 9"/>
          <p:cNvGrpSpPr/>
          <p:nvPr/>
        </p:nvGrpSpPr>
        <p:grpSpPr bwMode="auto">
          <a:xfrm>
            <a:off x="2254250" y="990600"/>
            <a:ext cx="3308350" cy="2408238"/>
            <a:chOff x="0" y="0"/>
            <a:chExt cx="2084" cy="1517"/>
          </a:xfrm>
        </p:grpSpPr>
        <p:grpSp>
          <p:nvGrpSpPr>
            <p:cNvPr id="21513" name="Group 10"/>
            <p:cNvGrpSpPr/>
            <p:nvPr/>
          </p:nvGrpSpPr>
          <p:grpSpPr bwMode="auto">
            <a:xfrm>
              <a:off x="0" y="0"/>
              <a:ext cx="2084" cy="1517"/>
              <a:chOff x="0" y="0"/>
              <a:chExt cx="2084" cy="1517"/>
            </a:xfrm>
          </p:grpSpPr>
          <p:sp>
            <p:nvSpPr>
              <p:cNvPr id="21517" name="Text Box 11"/>
              <p:cNvSpPr txBox="1">
                <a:spLocks noChangeArrowheads="1"/>
              </p:cNvSpPr>
              <p:nvPr/>
            </p:nvSpPr>
            <p:spPr bwMode="auto">
              <a:xfrm>
                <a:off x="1834" y="0"/>
                <a:ext cx="25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3200" b="0"/>
                  <a:t>C</a:t>
                </a:r>
              </a:p>
            </p:txBody>
          </p:sp>
          <p:sp>
            <p:nvSpPr>
              <p:cNvPr id="21518" name="Text Box 12"/>
              <p:cNvSpPr txBox="1">
                <a:spLocks noChangeArrowheads="1"/>
              </p:cNvSpPr>
              <p:nvPr/>
            </p:nvSpPr>
            <p:spPr bwMode="auto">
              <a:xfrm>
                <a:off x="1786" y="1152"/>
                <a:ext cx="29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3200" b="0"/>
                  <a:t>B</a:t>
                </a:r>
              </a:p>
            </p:txBody>
          </p:sp>
          <p:sp>
            <p:nvSpPr>
              <p:cNvPr id="21519" name="Text Box 13"/>
              <p:cNvSpPr txBox="1">
                <a:spLocks noChangeArrowheads="1"/>
              </p:cNvSpPr>
              <p:nvPr/>
            </p:nvSpPr>
            <p:spPr bwMode="auto">
              <a:xfrm>
                <a:off x="0" y="1152"/>
                <a:ext cx="29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3200" b="0"/>
                  <a:t>A</a:t>
                </a:r>
              </a:p>
            </p:txBody>
          </p:sp>
        </p:grpSp>
        <p:grpSp>
          <p:nvGrpSpPr>
            <p:cNvPr id="21514" name="Group 14"/>
            <p:cNvGrpSpPr/>
            <p:nvPr/>
          </p:nvGrpSpPr>
          <p:grpSpPr bwMode="auto">
            <a:xfrm>
              <a:off x="154" y="301"/>
              <a:ext cx="1728" cy="838"/>
              <a:chOff x="0" y="0"/>
              <a:chExt cx="1728" cy="838"/>
            </a:xfrm>
          </p:grpSpPr>
          <p:sp>
            <p:nvSpPr>
              <p:cNvPr id="21515" name="Line 15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1728" cy="83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516" name="Text Box 16"/>
              <p:cNvSpPr txBox="1">
                <a:spLocks noChangeArrowheads="1"/>
              </p:cNvSpPr>
              <p:nvPr/>
            </p:nvSpPr>
            <p:spPr bwMode="auto">
              <a:xfrm>
                <a:off x="614" y="131"/>
                <a:ext cx="25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3200" b="0"/>
                  <a:t>b</a:t>
                </a:r>
              </a:p>
            </p:txBody>
          </p:sp>
        </p:grpSp>
      </p:grp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2514600" y="4114800"/>
            <a:ext cx="28495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0" i="1">
                <a:solidFill>
                  <a:srgbClr val="0000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b</a:t>
            </a:r>
            <a:r>
              <a:rPr lang="zh-CN" altLang="en-US" sz="3200" b="0">
                <a:solidFill>
                  <a:srgbClr val="0000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是有理数吗？</a:t>
            </a:r>
          </a:p>
        </p:txBody>
      </p:sp>
      <p:pic>
        <p:nvPicPr>
          <p:cNvPr id="21512" name="Picture 18" descr="图片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" y="5229225"/>
            <a:ext cx="908685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5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67544" y="1628775"/>
            <a:ext cx="8153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800" b="0" dirty="0">
                <a:latin typeface="Arial Rounded MT Bold" panose="020F0704030504030204" charset="0"/>
                <a:ea typeface="黑体" panose="02010609060101010101" pitchFamily="49" charset="-122"/>
              </a:rPr>
              <a:t>        </a:t>
            </a:r>
            <a:r>
              <a:rPr lang="zh-CN" altLang="en-US" sz="2800" dirty="0">
                <a:latin typeface="Arial Rounded MT Bold" panose="020F0704030504030204" charset="0"/>
                <a:ea typeface="黑体" panose="02010609060101010101" pitchFamily="49" charset="-122"/>
              </a:rPr>
              <a:t>你能设法用多种方法找出几个这样的非有理数吗？请说明理由</a:t>
            </a:r>
            <a:r>
              <a:rPr lang="en-US" altLang="zh-CN" sz="2800" dirty="0">
                <a:latin typeface="Arial Rounded MT Bold" panose="020F0704030504030204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46010" y="3068960"/>
            <a:ext cx="829704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257175"/>
            <a:r>
              <a:rPr lang="zh-CN" altLang="en-US" sz="2800" dirty="0"/>
              <a:t>（</a:t>
            </a:r>
            <a:r>
              <a:rPr lang="en-US" altLang="zh-CN" sz="2800" dirty="0"/>
              <a:t>1</a:t>
            </a:r>
            <a:r>
              <a:rPr lang="zh-CN" altLang="en-US" sz="2800" dirty="0"/>
              <a:t>）面积为</a:t>
            </a:r>
            <a:r>
              <a:rPr lang="en-US" altLang="zh-CN" sz="2800" dirty="0"/>
              <a:t>5</a:t>
            </a:r>
            <a:r>
              <a:rPr lang="zh-CN" altLang="en-US" sz="2800" dirty="0"/>
              <a:t>、</a:t>
            </a:r>
            <a:r>
              <a:rPr lang="en-US" altLang="zh-CN" sz="2800" dirty="0"/>
              <a:t>8</a:t>
            </a:r>
            <a:r>
              <a:rPr lang="zh-CN" altLang="en-US" sz="2800" dirty="0"/>
              <a:t>、</a:t>
            </a:r>
            <a:r>
              <a:rPr lang="en-US" altLang="zh-CN" sz="2800" dirty="0"/>
              <a:t>10</a:t>
            </a:r>
            <a:r>
              <a:rPr lang="zh-CN" altLang="en-US" sz="2800" dirty="0"/>
              <a:t>等非平方数的正方形的边长；</a:t>
            </a:r>
          </a:p>
          <a:p>
            <a:pPr indent="257175" algn="just" eaLnBrk="0" hangingPunct="0"/>
            <a:r>
              <a:rPr lang="zh-CN" altLang="en-US" sz="2800" dirty="0"/>
              <a:t>（</a:t>
            </a:r>
            <a:r>
              <a:rPr lang="en-US" altLang="zh-CN" sz="2800" dirty="0">
                <a:latin typeface="宋体" panose="02010600030101010101" pitchFamily="2" charset="-122"/>
              </a:rPr>
              <a:t>2</a:t>
            </a:r>
            <a:r>
              <a:rPr lang="zh-CN" altLang="en-US" sz="2800" dirty="0"/>
              <a:t>）边长为</a:t>
            </a:r>
            <a:r>
              <a:rPr lang="en-US" altLang="zh-CN" sz="2800" dirty="0"/>
              <a:t>2</a:t>
            </a:r>
            <a:r>
              <a:rPr lang="zh-CN" altLang="en-US" sz="2800" dirty="0"/>
              <a:t>的等边三角形的高；</a:t>
            </a:r>
          </a:p>
          <a:p>
            <a:pPr indent="257175" algn="just" eaLnBrk="0" hangingPunct="0"/>
            <a:r>
              <a:rPr lang="zh-CN" altLang="en-US" sz="2800" dirty="0">
                <a:latin typeface="宋体" panose="02010600030101010101" pitchFamily="2" charset="-122"/>
              </a:rPr>
              <a:t>（</a:t>
            </a:r>
            <a:r>
              <a:rPr lang="en-US" altLang="zh-CN" sz="2800" dirty="0"/>
              <a:t>3</a:t>
            </a:r>
            <a:r>
              <a:rPr lang="zh-CN" altLang="en-US" sz="2800" dirty="0">
                <a:latin typeface="宋体" panose="02010600030101010101" pitchFamily="2" charset="-122"/>
              </a:rPr>
              <a:t>）</a:t>
            </a:r>
            <a:r>
              <a:rPr lang="zh-CN" altLang="en-US" sz="2800" dirty="0"/>
              <a:t>通过构造直角三角形；</a:t>
            </a:r>
          </a:p>
          <a:p>
            <a:pPr indent="257175" algn="just" eaLnBrk="0" hangingPunct="0"/>
            <a:r>
              <a:rPr lang="zh-CN" altLang="en-US" sz="2800" dirty="0"/>
              <a:t>（</a:t>
            </a:r>
            <a:r>
              <a:rPr lang="en-US" altLang="zh-CN" sz="2800" dirty="0"/>
              <a:t>4</a:t>
            </a:r>
            <a:r>
              <a:rPr lang="zh-CN" altLang="en-US" sz="2800" dirty="0"/>
              <a:t>）列方程</a:t>
            </a:r>
            <a:r>
              <a:rPr lang="en-US" altLang="zh-CN" sz="2800" dirty="0"/>
              <a:t>.</a:t>
            </a:r>
            <a:r>
              <a:rPr lang="zh-CN" altLang="en-US" sz="2800" dirty="0"/>
              <a:t>如</a:t>
            </a:r>
            <a:r>
              <a:rPr lang="en-US" altLang="zh-CN" sz="2800" dirty="0"/>
              <a:t>x</a:t>
            </a:r>
            <a:r>
              <a:rPr lang="en-US" altLang="zh-CN" sz="2800" dirty="0">
                <a:cs typeface="Times New Roman" panose="02020603050405020304" pitchFamily="18" charset="0"/>
              </a:rPr>
              <a:t>²=3.</a:t>
            </a:r>
            <a:r>
              <a:rPr lang="zh-CN" altLang="en-US" sz="2800" dirty="0">
                <a:cs typeface="Times New Roman" panose="02020603050405020304" pitchFamily="18" charset="0"/>
              </a:rPr>
              <a:t>等等</a:t>
            </a:r>
          </a:p>
        </p:txBody>
      </p:sp>
      <p:grpSp>
        <p:nvGrpSpPr>
          <p:cNvPr id="22532" name="Group 4"/>
          <p:cNvGrpSpPr/>
          <p:nvPr/>
        </p:nvGrpSpPr>
        <p:grpSpPr bwMode="auto">
          <a:xfrm>
            <a:off x="900113" y="404813"/>
            <a:ext cx="2592387" cy="884237"/>
            <a:chOff x="0" y="0"/>
            <a:chExt cx="1392" cy="557"/>
          </a:xfrm>
        </p:grpSpPr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0" y="317"/>
              <a:ext cx="1296" cy="2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8ED0F4"/>
                </a:gs>
              </a:gsLst>
              <a:lin ang="5400000" scaled="1"/>
            </a:gradFill>
            <a:ln w="9525">
              <a:solidFill>
                <a:schemeClr val="accent1"/>
              </a:solidFill>
              <a:miter lim="800000"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432" y="0"/>
              <a:ext cx="960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zh-CN" altLang="en-US" sz="3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rPr>
                <a:t>议一议</a:t>
              </a:r>
            </a:p>
          </p:txBody>
        </p:sp>
        <p:sp>
          <p:nvSpPr>
            <p:cNvPr id="22535" name="未知"/>
            <p:cNvSpPr/>
            <p:nvPr/>
          </p:nvSpPr>
          <p:spPr bwMode="auto">
            <a:xfrm>
              <a:off x="48" y="269"/>
              <a:ext cx="384" cy="192"/>
            </a:xfrm>
            <a:custGeom>
              <a:avLst/>
              <a:gdLst>
                <a:gd name="T0" fmla="*/ 0 w 384"/>
                <a:gd name="T1" fmla="*/ 0 h 240"/>
                <a:gd name="T2" fmla="*/ 384 w 384"/>
                <a:gd name="T3" fmla="*/ 0 h 240"/>
                <a:gd name="T4" fmla="*/ 192 w 384"/>
                <a:gd name="T5" fmla="*/ 154 h 240"/>
                <a:gd name="T6" fmla="*/ 0 w 384"/>
                <a:gd name="T7" fmla="*/ 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40"/>
                <a:gd name="T14" fmla="*/ 384 w 384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40">
                  <a:moveTo>
                    <a:pt x="0" y="0"/>
                  </a:moveTo>
                  <a:lnTo>
                    <a:pt x="384" y="0"/>
                  </a:lnTo>
                  <a:lnTo>
                    <a:pt x="192" y="24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777777"/>
                </a:gs>
                <a:gs pos="50000">
                  <a:srgbClr val="FFFFFF"/>
                </a:gs>
                <a:gs pos="100000">
                  <a:srgbClr val="777777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5368" name="未知"/>
            <p:cNvSpPr/>
            <p:nvPr/>
          </p:nvSpPr>
          <p:spPr bwMode="auto">
            <a:xfrm>
              <a:off x="192" y="424"/>
              <a:ext cx="96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0"/>
                </a:cxn>
                <a:cxn ang="0">
                  <a:pos x="48" y="96"/>
                </a:cxn>
                <a:cxn ang="0">
                  <a:pos x="0" y="0"/>
                </a:cxn>
              </a:cxnLst>
              <a:rect l="0" t="0" r="r" b="b"/>
              <a:pathLst>
                <a:path w="96" h="96">
                  <a:moveTo>
                    <a:pt x="0" y="0"/>
                  </a:moveTo>
                  <a:lnTo>
                    <a:pt x="96" y="0"/>
                  </a:lnTo>
                  <a:lnTo>
                    <a:pt x="48" y="96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rgbClr val="969696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solidFill>
                <a:srgbClr val="000000"/>
              </a:solidFill>
              <a:rou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2537" name="未知"/>
            <p:cNvSpPr/>
            <p:nvPr/>
          </p:nvSpPr>
          <p:spPr bwMode="auto">
            <a:xfrm>
              <a:off x="48" y="77"/>
              <a:ext cx="384" cy="240"/>
            </a:xfrm>
            <a:custGeom>
              <a:avLst/>
              <a:gdLst>
                <a:gd name="T0" fmla="*/ 0 w 336"/>
                <a:gd name="T1" fmla="*/ 0 h 240"/>
                <a:gd name="T2" fmla="*/ 439 w 336"/>
                <a:gd name="T3" fmla="*/ 0 h 240"/>
                <a:gd name="T4" fmla="*/ 439 w 336"/>
                <a:gd name="T5" fmla="*/ 192 h 240"/>
                <a:gd name="T6" fmla="*/ 250 w 336"/>
                <a:gd name="T7" fmla="*/ 240 h 240"/>
                <a:gd name="T8" fmla="*/ 126 w 336"/>
                <a:gd name="T9" fmla="*/ 240 h 240"/>
                <a:gd name="T10" fmla="*/ 0 w 336"/>
                <a:gd name="T11" fmla="*/ 192 h 240"/>
                <a:gd name="T12" fmla="*/ 0 w 336"/>
                <a:gd name="T13" fmla="*/ 0 h 2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240"/>
                <a:gd name="T23" fmla="*/ 336 w 336"/>
                <a:gd name="T24" fmla="*/ 240 h 2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240">
                  <a:moveTo>
                    <a:pt x="0" y="0"/>
                  </a:moveTo>
                  <a:lnTo>
                    <a:pt x="336" y="0"/>
                  </a:lnTo>
                  <a:lnTo>
                    <a:pt x="336" y="192"/>
                  </a:lnTo>
                  <a:lnTo>
                    <a:pt x="192" y="240"/>
                  </a:lnTo>
                  <a:lnTo>
                    <a:pt x="96" y="240"/>
                  </a:lnTo>
                  <a:lnTo>
                    <a:pt x="0" y="192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9933"/>
                </a:gs>
                <a:gs pos="50000">
                  <a:srgbClr val="FFFF99"/>
                </a:gs>
                <a:gs pos="100000">
                  <a:srgbClr val="FF9933"/>
                </a:gs>
              </a:gsLst>
              <a:lin ang="0" scaled="1"/>
            </a:gradFill>
            <a:ln w="9525">
              <a:solidFill>
                <a:srgbClr val="FF9933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2538" name="Oval 10"/>
            <p:cNvSpPr>
              <a:spLocks noChangeArrowheads="1"/>
            </p:cNvSpPr>
            <p:nvPr/>
          </p:nvSpPr>
          <p:spPr bwMode="auto">
            <a:xfrm>
              <a:off x="48" y="29"/>
              <a:ext cx="383" cy="96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9933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2539" name="Oval 11"/>
            <p:cNvSpPr>
              <a:spLocks noChangeArrowheads="1"/>
            </p:cNvSpPr>
            <p:nvPr/>
          </p:nvSpPr>
          <p:spPr bwMode="auto">
            <a:xfrm>
              <a:off x="192" y="29"/>
              <a:ext cx="96" cy="4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autoUpdateAnimBg="0"/>
      <p:bldP spid="1536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436916"/>
            <a:ext cx="8712968" cy="568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62760" y="5445224"/>
            <a:ext cx="68579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algn="ctr" eaLnBrk="1" hangingPunct="1"/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任何有限小数或无限循环小数都是有理数</a:t>
            </a:r>
            <a:r>
              <a:rPr lang="zh-CN" altLang="zh-CN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83704" y="1052736"/>
            <a:ext cx="8763000" cy="188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像</a:t>
            </a:r>
            <a:r>
              <a:rPr lang="zh-CN" altLang="zh-CN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0.585885888588885</a:t>
            </a:r>
            <a:r>
              <a:rPr lang="zh-CN" altLang="zh-CN" sz="2800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…</a:t>
            </a:r>
            <a:r>
              <a:rPr lang="zh-CN" altLang="en-US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zh-CN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1.41421356</a:t>
            </a:r>
            <a:r>
              <a:rPr lang="zh-CN" altLang="zh-CN" sz="2800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…</a:t>
            </a:r>
            <a:r>
              <a:rPr lang="zh-CN" altLang="en-US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zh-CN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2.2360679</a:t>
            </a:r>
            <a:r>
              <a:rPr lang="zh-CN" altLang="zh-CN" sz="2800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…</a:t>
            </a:r>
            <a:r>
              <a:rPr lang="en-US" altLang="zh-CN" sz="2800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0.101001000100001</a:t>
            </a:r>
            <a:r>
              <a:rPr lang="zh-CN" altLang="zh-CN" sz="2800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…</a:t>
            </a:r>
            <a:r>
              <a:rPr lang="zh-CN" altLang="en-US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等这些数的小数位数都是无限的</a:t>
            </a:r>
            <a:r>
              <a:rPr lang="zh-CN" altLang="zh-CN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而且是不循环的</a:t>
            </a:r>
            <a:r>
              <a:rPr lang="zh-CN" altLang="zh-CN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无限不循环小数</a:t>
            </a:r>
            <a:r>
              <a:rPr lang="zh-CN" altLang="zh-CN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2800" dirty="0">
              <a:solidFill>
                <a:srgbClr val="FF505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" name="Group 4"/>
          <p:cNvGrpSpPr/>
          <p:nvPr/>
        </p:nvGrpSpPr>
        <p:grpSpPr bwMode="auto">
          <a:xfrm>
            <a:off x="289249" y="335902"/>
            <a:ext cx="2327275" cy="619125"/>
            <a:chOff x="0" y="0"/>
            <a:chExt cx="1466" cy="390"/>
          </a:xfrm>
        </p:grpSpPr>
        <p:pic>
          <p:nvPicPr>
            <p:cNvPr id="23558" name="Picture 5" descr="bar34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1466" cy="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59" name="Text Box 6"/>
            <p:cNvSpPr txBox="1">
              <a:spLocks noChangeArrowheads="1"/>
            </p:cNvSpPr>
            <p:nvPr/>
          </p:nvSpPr>
          <p:spPr bwMode="auto">
            <a:xfrm>
              <a:off x="528" y="48"/>
              <a:ext cx="7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dirty="0">
                  <a:solidFill>
                    <a:srgbClr val="0000FF"/>
                  </a:solidFill>
                  <a:ea typeface="华文琥珀" panose="02010800040101010101" pitchFamily="2" charset="-122"/>
                </a:rPr>
                <a:t>强   调</a:t>
              </a:r>
            </a:p>
          </p:txBody>
        </p:sp>
      </p:grpSp>
      <p:grpSp>
        <p:nvGrpSpPr>
          <p:cNvPr id="23568" name="Group 16"/>
          <p:cNvGrpSpPr/>
          <p:nvPr/>
        </p:nvGrpSpPr>
        <p:grpSpPr bwMode="auto">
          <a:xfrm>
            <a:off x="183704" y="3800885"/>
            <a:ext cx="8839200" cy="1289050"/>
            <a:chOff x="0" y="1979"/>
            <a:chExt cx="5568" cy="812"/>
          </a:xfrm>
        </p:grpSpPr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0" y="1979"/>
              <a:ext cx="5568" cy="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lnSpc>
                  <a:spcPct val="140000"/>
                </a:lnSpc>
                <a:spcBef>
                  <a:spcPct val="50000"/>
                </a:spcBef>
              </a:pPr>
              <a:r>
                <a:rPr lang="zh-CN" altLang="en-US" sz="2800" dirty="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（圆周率</a:t>
              </a:r>
              <a:r>
                <a:rPr lang="zh-CN" altLang="zh-CN" sz="2800" dirty="0">
                  <a:solidFill>
                    <a:srgbClr val="003399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π</a:t>
              </a:r>
              <a:r>
                <a:rPr lang="zh-CN" altLang="zh-CN" sz="2800" dirty="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=3</a:t>
              </a:r>
              <a:r>
                <a:rPr lang="zh-CN" altLang="zh-CN" dirty="0">
                  <a:solidFill>
                    <a:srgbClr val="0000FF"/>
                  </a:solidFill>
                </a:rPr>
                <a:t>.</a:t>
              </a:r>
              <a:r>
                <a:rPr lang="zh-CN" altLang="zh-CN" sz="2800" dirty="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14159265</a:t>
              </a:r>
              <a:r>
                <a:rPr lang="zh-CN" altLang="zh-CN" sz="2800" dirty="0">
                  <a:solidFill>
                    <a:srgbClr val="0000FF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…</a:t>
              </a:r>
              <a:r>
                <a:rPr lang="zh-CN" altLang="en-US" sz="2800" dirty="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也是一个无限不循环小数</a:t>
              </a:r>
              <a:r>
                <a:rPr lang="zh-CN" altLang="zh-CN" sz="2800" dirty="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,</a:t>
              </a:r>
              <a:r>
                <a:rPr lang="zh-CN" altLang="en-US" sz="2800" dirty="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故</a:t>
              </a:r>
              <a:r>
                <a:rPr lang="zh-CN" altLang="zh-CN" sz="2800" dirty="0">
                  <a:solidFill>
                    <a:srgbClr val="003399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π</a:t>
              </a:r>
              <a:r>
                <a:rPr lang="zh-CN" altLang="en-US" sz="2800" dirty="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是无理数，像上面提到的   等都是无理数</a:t>
              </a:r>
              <a:r>
                <a:rPr lang="zh-CN" altLang="zh-CN" sz="2800" dirty="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)</a:t>
              </a:r>
            </a:p>
          </p:txBody>
        </p:sp>
        <p:graphicFrame>
          <p:nvGraphicFramePr>
            <p:cNvPr id="3" name="Object 27"/>
            <p:cNvGraphicFramePr>
              <a:graphicFrameLocks noChangeAspect="1"/>
            </p:cNvGraphicFramePr>
            <p:nvPr/>
          </p:nvGraphicFramePr>
          <p:xfrm>
            <a:off x="2744" y="2432"/>
            <a:ext cx="361" cy="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75" r:id="rId4" imgW="241300" imgH="215900" progId="Equation.3">
                    <p:embed/>
                  </p:oleObj>
                </mc:Choice>
                <mc:Fallback>
                  <p:oleObj r:id="rId4" imgW="241300" imgH="21590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4" y="2432"/>
                          <a:ext cx="361" cy="32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395536" y="3133725"/>
            <a:ext cx="568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ea typeface="黑体" panose="02010609060101010101" pitchFamily="49" charset="-122"/>
              </a:rPr>
              <a:t>无限不循环小数叫无理数</a:t>
            </a:r>
            <a:r>
              <a:rPr lang="zh-CN" altLang="en-US" sz="3600" dirty="0">
                <a:solidFill>
                  <a:srgbClr val="0000FF"/>
                </a:solidFill>
                <a:ea typeface="黑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  <p:bldP spid="235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Rectangle 2"/>
          <p:cNvSpPr>
            <a:spLocks noChangeArrowheads="1"/>
          </p:cNvSpPr>
          <p:nvPr/>
        </p:nvSpPr>
        <p:spPr bwMode="auto">
          <a:xfrm>
            <a:off x="0" y="44624"/>
            <a:ext cx="883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dirty="0">
                <a:solidFill>
                  <a:schemeClr val="tx2"/>
                </a:solidFill>
              </a:rPr>
              <a:t>例：判断下列数哪些是有理数？哪些是无理数</a:t>
            </a:r>
            <a:r>
              <a:rPr kumimoji="1" lang="zh-CN" altLang="en-US" sz="2800" dirty="0" smtClean="0">
                <a:solidFill>
                  <a:schemeClr val="tx2"/>
                </a:solidFill>
              </a:rPr>
              <a:t>？</a:t>
            </a:r>
            <a:endParaRPr kumimoji="1" lang="zh-CN" altLang="en-US" sz="3600" dirty="0">
              <a:solidFill>
                <a:schemeClr val="tx2"/>
              </a:solidFill>
            </a:endParaRPr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/>
        </p:nvGraphicFramePr>
        <p:xfrm>
          <a:off x="430064" y="514350"/>
          <a:ext cx="6465888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1" name="Equation" r:id="rId3" imgW="2273300" imgH="393700" progId="Equation.3">
                  <p:embed/>
                </p:oleObj>
              </mc:Choice>
              <mc:Fallback>
                <p:oleObj name="Equation" r:id="rId3" imgW="22733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064" y="514350"/>
                        <a:ext cx="6465888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355600" y="1544340"/>
          <a:ext cx="7951787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2" name="Equation" r:id="rId5" imgW="2603500" imgH="215900" progId="Equation.3">
                  <p:embed/>
                </p:oleObj>
              </mc:Choice>
              <mc:Fallback>
                <p:oleObj name="Equation" r:id="rId5" imgW="2603500" imgH="215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1544340"/>
                        <a:ext cx="7951787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Rectangle 5"/>
          <p:cNvSpPr>
            <a:spLocks noChangeArrowheads="1"/>
          </p:cNvSpPr>
          <p:nvPr/>
        </p:nvSpPr>
        <p:spPr bwMode="auto">
          <a:xfrm>
            <a:off x="250825" y="2441575"/>
            <a:ext cx="4572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/>
              <a:t>有理数是：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/>
              <a:t>无理数是：</a:t>
            </a:r>
          </a:p>
        </p:txBody>
      </p:sp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2555875" y="2154238"/>
          <a:ext cx="6858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3" r:id="rId7" imgW="317500" imgH="279400" progId="Equation.3">
                  <p:embed/>
                </p:oleObj>
              </mc:Choice>
              <mc:Fallback>
                <p:oleObj r:id="rId7" imgW="317500" imgH="279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154238"/>
                        <a:ext cx="685800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2411413" y="3233738"/>
          <a:ext cx="8048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4" r:id="rId9" imgW="241300" imgH="228600" progId="Equation.3">
                  <p:embed/>
                </p:oleObj>
              </mc:Choice>
              <mc:Fallback>
                <p:oleObj r:id="rId9" imgW="2413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3233738"/>
                        <a:ext cx="804862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4859338" y="2387600"/>
          <a:ext cx="990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5" name="Equation" r:id="rId11" imgW="419100" imgH="228600" progId="Equation.3">
                  <p:embed/>
                </p:oleObj>
              </mc:Choice>
              <mc:Fallback>
                <p:oleObj name="Equation" r:id="rId11" imgW="4191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2387600"/>
                        <a:ext cx="990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3330575" y="2454275"/>
            <a:ext cx="1377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/>
              <a:t>,         ,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3203575" y="3306763"/>
            <a:ext cx="152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/>
              <a:t> </a:t>
            </a:r>
            <a:r>
              <a:rPr kumimoji="1" lang="en-US" altLang="zh-CN" sz="3200"/>
              <a:t>,           ,</a:t>
            </a:r>
          </a:p>
        </p:txBody>
      </p:sp>
      <p:pic>
        <p:nvPicPr>
          <p:cNvPr id="29707" name="Picture 11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3708400" y="2225675"/>
            <a:ext cx="762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9708" name="Object 12"/>
          <p:cNvGraphicFramePr>
            <a:graphicFrameLocks noChangeAspect="1"/>
          </p:cNvGraphicFramePr>
          <p:nvPr/>
        </p:nvGraphicFramePr>
        <p:xfrm>
          <a:off x="3492500" y="3090863"/>
          <a:ext cx="8905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6" name="Equation" r:id="rId14" imgW="241300" imgH="393700" progId="Equation.3">
                  <p:embed/>
                </p:oleObj>
              </mc:Choice>
              <mc:Fallback>
                <p:oleObj name="Equation" r:id="rId14" imgW="241300" imgH="3937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3090863"/>
                        <a:ext cx="890588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9" name="Object 13"/>
          <p:cNvGraphicFramePr>
            <a:graphicFrameLocks noChangeAspect="1"/>
          </p:cNvGraphicFramePr>
          <p:nvPr/>
        </p:nvGraphicFramePr>
        <p:xfrm>
          <a:off x="395288" y="3883025"/>
          <a:ext cx="7951787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7" name="Equation" r:id="rId16" imgW="2603500" imgH="215900" progId="Equation.3">
                  <p:embed/>
                </p:oleObj>
              </mc:Choice>
              <mc:Fallback>
                <p:oleObj name="Equation" r:id="rId16" imgW="2603500" imgH="2159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883025"/>
                        <a:ext cx="7951787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463550" y="4494213"/>
            <a:ext cx="66976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</a:rPr>
              <a:t>思考：无理数一般有哪些形式</a:t>
            </a:r>
            <a:r>
              <a:rPr lang="en-US" altLang="zh-CN" sz="2800" dirty="0">
                <a:solidFill>
                  <a:schemeClr val="accent2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468313" y="5013325"/>
            <a:ext cx="8207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>
                <a:solidFill>
                  <a:srgbClr val="FF3300"/>
                </a:solidFill>
              </a:rPr>
              <a:t>（</a:t>
            </a:r>
            <a:r>
              <a:rPr kumimoji="1" lang="en-US" altLang="zh-CN" sz="2800">
                <a:solidFill>
                  <a:srgbClr val="FF3300"/>
                </a:solidFill>
              </a:rPr>
              <a:t>1</a:t>
            </a:r>
            <a:r>
              <a:rPr kumimoji="1" lang="zh-CN" altLang="en-US" sz="2800">
                <a:solidFill>
                  <a:srgbClr val="FF3300"/>
                </a:solidFill>
              </a:rPr>
              <a:t>）像                          的开不尽方的数是无理数。</a:t>
            </a:r>
          </a:p>
        </p:txBody>
      </p:sp>
      <p:graphicFrame>
        <p:nvGraphicFramePr>
          <p:cNvPr id="29712" name="Object 16"/>
          <p:cNvGraphicFramePr>
            <a:graphicFrameLocks noChangeAspect="1"/>
          </p:cNvGraphicFramePr>
          <p:nvPr/>
        </p:nvGraphicFramePr>
        <p:xfrm>
          <a:off x="2051050" y="5084763"/>
          <a:ext cx="18542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8" name="Equation" r:id="rId17" imgW="1074420" imgH="255905" progId="Equation.3">
                  <p:embed/>
                </p:oleObj>
              </mc:Choice>
              <mc:Fallback>
                <p:oleObj name="Equation" r:id="rId17" imgW="1074420" imgH="255905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5084763"/>
                        <a:ext cx="1854200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463550" y="5491163"/>
            <a:ext cx="88566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>
                <a:solidFill>
                  <a:srgbClr val="FF3300"/>
                </a:solidFill>
              </a:rPr>
              <a:t>（</a:t>
            </a:r>
            <a:r>
              <a:rPr kumimoji="1" lang="en-US" altLang="zh-CN" sz="2800">
                <a:solidFill>
                  <a:srgbClr val="FF3300"/>
                </a:solidFill>
              </a:rPr>
              <a:t>2</a:t>
            </a:r>
            <a:r>
              <a:rPr kumimoji="1" lang="zh-CN" altLang="en-US" sz="2800">
                <a:solidFill>
                  <a:srgbClr val="FF3300"/>
                </a:solidFill>
              </a:rPr>
              <a:t>）圆周率   及一些含有    的数都是无理数</a:t>
            </a:r>
          </a:p>
        </p:txBody>
      </p:sp>
      <p:graphicFrame>
        <p:nvGraphicFramePr>
          <p:cNvPr id="29714" name="Object 18"/>
          <p:cNvGraphicFramePr>
            <a:graphicFrameLocks noChangeAspect="1"/>
          </p:cNvGraphicFramePr>
          <p:nvPr/>
        </p:nvGraphicFramePr>
        <p:xfrm>
          <a:off x="2408238" y="5491163"/>
          <a:ext cx="528637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9" r:id="rId19" imgW="145415" imgH="145415" progId="Equation.3">
                  <p:embed/>
                </p:oleObj>
              </mc:Choice>
              <mc:Fallback>
                <p:oleObj r:id="rId19" imgW="145415" imgH="145415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8238" y="5491163"/>
                        <a:ext cx="528637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5" name="Object 19"/>
          <p:cNvGraphicFramePr>
            <a:graphicFrameLocks noChangeAspect="1"/>
          </p:cNvGraphicFramePr>
          <p:nvPr/>
        </p:nvGraphicFramePr>
        <p:xfrm>
          <a:off x="4475163" y="5491163"/>
          <a:ext cx="528637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0" r:id="rId21" imgW="145415" imgH="145415" progId="Equation.3">
                  <p:embed/>
                </p:oleObj>
              </mc:Choice>
              <mc:Fallback>
                <p:oleObj r:id="rId21" imgW="145415" imgH="145415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5163" y="5491163"/>
                        <a:ext cx="528637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355600" y="5940425"/>
            <a:ext cx="876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dirty="0">
                <a:solidFill>
                  <a:srgbClr val="FF3300"/>
                </a:solidFill>
              </a:rPr>
              <a:t> （</a:t>
            </a:r>
            <a:r>
              <a:rPr kumimoji="1" lang="en-US" altLang="zh-CN" sz="2800" dirty="0">
                <a:solidFill>
                  <a:srgbClr val="FF3300"/>
                </a:solidFill>
              </a:rPr>
              <a:t>3</a:t>
            </a:r>
            <a:r>
              <a:rPr kumimoji="1" lang="zh-CN" altLang="en-US" sz="2800" dirty="0">
                <a:solidFill>
                  <a:srgbClr val="FF3300"/>
                </a:solidFill>
              </a:rPr>
              <a:t>）有一定的规律，但不循环的无限小数都是无理数。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 autoUpdateAnimBg="0"/>
      <p:bldP spid="29706" grpId="0" autoUpdateAnimBg="0"/>
      <p:bldP spid="29710" grpId="0"/>
      <p:bldP spid="29711" grpId="0"/>
      <p:bldP spid="29713" grpId="0"/>
      <p:bldP spid="297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752673"/>
            <a:ext cx="8229600" cy="252413"/>
          </a:xfrm>
        </p:spPr>
        <p:txBody>
          <a:bodyPr/>
          <a:lstStyle/>
          <a:p>
            <a:pPr algn="l" eaLnBrk="1" hangingPunct="1"/>
            <a:r>
              <a:rPr lang="zh-CN" altLang="en-US" sz="2800" b="1" dirty="0" smtClean="0">
                <a:latin typeface="黑体" panose="02010609060101010101" pitchFamily="49" charset="-122"/>
              </a:rPr>
              <a:t>课堂练习</a:t>
            </a:r>
            <a:r>
              <a:rPr lang="zh-CN" altLang="zh-CN" sz="2800" b="1" dirty="0" smtClean="0">
                <a:latin typeface="黑体" panose="02010609060101010101" pitchFamily="49" charset="-122"/>
              </a:rPr>
              <a:t>:</a:t>
            </a:r>
            <a:r>
              <a:rPr lang="zh-CN" altLang="en-US" sz="2800" b="1" dirty="0" smtClean="0"/>
              <a:t>下列各数哪些是无理数？</a:t>
            </a:r>
            <a:r>
              <a:rPr lang="zh-CN" altLang="en-US" sz="2800" b="1" dirty="0" smtClean="0">
                <a:latin typeface="黑体" panose="02010609060101010101" pitchFamily="49" charset="-122"/>
              </a:rPr>
              <a:t> 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430213" y="1263848"/>
            <a:ext cx="5000625" cy="641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zh-CN" sz="2800" dirty="0" smtClean="0"/>
              <a:t>,3.14  ,  0.1010010001</a:t>
            </a:r>
            <a:r>
              <a:rPr lang="zh-CN" altLang="zh-CN" sz="2800" dirty="0" smtClean="0">
                <a:latin typeface="Arial" panose="020B0604020202020204" pitchFamily="34" charset="0"/>
              </a:rPr>
              <a:t>…</a:t>
            </a:r>
            <a:r>
              <a:rPr lang="zh-CN" altLang="zh-CN" sz="2800" dirty="0" smtClean="0"/>
              <a:t>, </a:t>
            </a:r>
          </a:p>
        </p:txBody>
      </p:sp>
      <p:pic>
        <p:nvPicPr>
          <p:cNvPr id="24587" name="Picture 11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350" y="1300361"/>
            <a:ext cx="488950" cy="488950"/>
          </a:xfrm>
          <a:noFill/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5" y="1070173"/>
            <a:ext cx="35718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72125" y="1213048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143750" y="1070173"/>
            <a:ext cx="1211263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15063" y="1070173"/>
            <a:ext cx="5826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148263" y="1263848"/>
            <a:ext cx="565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zh-CN" sz="3600" b="0">
                <a:latin typeface="Arial" panose="020B0604020202020204" pitchFamily="34" charset="0"/>
                <a:ea typeface="华文中宋" panose="02010600040101010101" pitchFamily="2" charset="-122"/>
                <a:cs typeface="Times New Roman" panose="02020603050405020304" pitchFamily="18" charset="0"/>
              </a:rPr>
              <a:t> , 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857875" y="1141611"/>
            <a:ext cx="565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zh-CN" sz="3600" b="0">
                <a:latin typeface="Arial" panose="020B0604020202020204" pitchFamily="34" charset="0"/>
                <a:ea typeface="华文中宋" panose="02010600040101010101" pitchFamily="2" charset="-122"/>
                <a:cs typeface="Times New Roman" panose="02020603050405020304" pitchFamily="18" charset="0"/>
              </a:rPr>
              <a:t> , 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6858000" y="1141611"/>
            <a:ext cx="565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zh-CN" sz="3600" b="0">
                <a:latin typeface="Arial" panose="020B0604020202020204" pitchFamily="34" charset="0"/>
                <a:ea typeface="华文中宋" panose="02010600040101010101" pitchFamily="2" charset="-122"/>
                <a:cs typeface="Times New Roman" panose="02020603050405020304" pitchFamily="18" charset="0"/>
              </a:rPr>
              <a:t> , </a:t>
            </a:r>
          </a:p>
        </p:txBody>
      </p:sp>
      <p:grpSp>
        <p:nvGrpSpPr>
          <p:cNvPr id="24601" name="Group 25"/>
          <p:cNvGrpSpPr/>
          <p:nvPr/>
        </p:nvGrpSpPr>
        <p:grpSpPr bwMode="auto">
          <a:xfrm>
            <a:off x="279425" y="3256757"/>
            <a:ext cx="8538612" cy="3046413"/>
            <a:chOff x="184" y="1989"/>
            <a:chExt cx="5216" cy="1919"/>
          </a:xfrm>
        </p:grpSpPr>
        <p:sp>
          <p:nvSpPr>
            <p:cNvPr id="24598" name="Text Box 13"/>
            <p:cNvSpPr txBox="1">
              <a:spLocks noChangeArrowheads="1"/>
            </p:cNvSpPr>
            <p:nvPr/>
          </p:nvSpPr>
          <p:spPr bwMode="auto">
            <a:xfrm>
              <a:off x="184" y="1989"/>
              <a:ext cx="5216" cy="19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zh-CN" altLang="en-US" sz="2400" dirty="0">
                  <a:solidFill>
                    <a:srgbClr val="0000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方法点拔: </a:t>
              </a:r>
            </a:p>
            <a:p>
              <a:pPr eaLnBrk="1" hangingPunct="1"/>
              <a:r>
                <a:rPr lang="zh-CN" altLang="en-US" sz="2400" dirty="0">
                  <a:solidFill>
                    <a:srgbClr val="0000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判定一个数是否无理数: </a:t>
              </a:r>
            </a:p>
            <a:p>
              <a:pPr eaLnBrk="1" hangingPunct="1"/>
              <a:r>
                <a:rPr lang="zh-CN" altLang="en-US" sz="2400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(</a:t>
              </a: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1)看它是不是无限不循环小数.</a:t>
              </a:r>
            </a:p>
            <a:p>
              <a:pPr eaLnBrk="1" hangingPunct="1"/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（2）所有的有理数都能写成分数形式，但无理数不能； </a:t>
              </a:r>
            </a:p>
            <a:p>
              <a:pPr eaLnBrk="1" hangingPunct="1"/>
              <a:r>
                <a:rPr lang="zh-CN" altLang="en-US" sz="2400" dirty="0">
                  <a:solidFill>
                    <a:srgbClr val="0000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具体从以下几方面来判断:</a:t>
              </a:r>
              <a:endParaRPr lang="en-US" altLang="zh-CN" sz="2400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 eaLnBrk="1" hangingPunct="1"/>
              <a:r>
                <a:rPr lang="zh-CN" altLang="en-US" sz="2400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(</a:t>
              </a: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1)开方开不尽的数是无理数;(2)   是无理数;(3)不循环的无限小数（</a:t>
              </a:r>
              <a:r>
                <a:rPr lang="en-US" altLang="zh-CN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）</a:t>
              </a:r>
              <a:r>
                <a:rPr lang="zh-CN" altLang="en-US" sz="2400" dirty="0">
                  <a:solidFill>
                    <a:srgbClr val="0000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无理数</a:t>
              </a: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与</a:t>
              </a:r>
              <a:r>
                <a:rPr lang="zh-CN" altLang="en-US" sz="2400" dirty="0">
                  <a:solidFill>
                    <a:srgbClr val="0000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有理数</a:t>
              </a: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的和、差一定是无理数；(</a:t>
              </a:r>
              <a:r>
                <a:rPr lang="en-US" altLang="zh-CN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5</a:t>
              </a: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）</a:t>
              </a:r>
              <a:r>
                <a:rPr lang="zh-CN" altLang="en-US" sz="2400" dirty="0">
                  <a:solidFill>
                    <a:srgbClr val="0000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无理数</a:t>
              </a: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与</a:t>
              </a:r>
              <a:r>
                <a:rPr lang="zh-CN" altLang="en-US" sz="2400" dirty="0">
                  <a:solidFill>
                    <a:srgbClr val="0000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有理数</a:t>
              </a: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（不为0）的积、商一定是无理数</a:t>
              </a:r>
              <a:r>
                <a:rPr lang="zh-CN" altLang="en-US" sz="2400" b="0" dirty="0">
                  <a:latin typeface="黑体" panose="02010609060101010101" pitchFamily="49" charset="-122"/>
                  <a:ea typeface="黑体" panose="02010609060101010101" pitchFamily="49" charset="-122"/>
                </a:rPr>
                <a:t>；</a:t>
              </a:r>
            </a:p>
          </p:txBody>
        </p:sp>
        <p:pic>
          <p:nvPicPr>
            <p:cNvPr id="24599" name="Picture 14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972" y="3203"/>
              <a:ext cx="227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5"/>
          <p:cNvGrpSpPr/>
          <p:nvPr/>
        </p:nvGrpSpPr>
        <p:grpSpPr bwMode="auto">
          <a:xfrm>
            <a:off x="179387" y="2068710"/>
            <a:ext cx="8385175" cy="784226"/>
            <a:chOff x="-67" y="-1"/>
            <a:chExt cx="5282" cy="494"/>
          </a:xfrm>
        </p:grpSpPr>
        <p:pic>
          <p:nvPicPr>
            <p:cNvPr id="24590" name="Picture 16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3479" y="-1"/>
              <a:ext cx="427" cy="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91" name="Text Box 17"/>
            <p:cNvSpPr txBox="1">
              <a:spLocks noChangeArrowheads="1"/>
            </p:cNvSpPr>
            <p:nvPr/>
          </p:nvSpPr>
          <p:spPr bwMode="auto">
            <a:xfrm>
              <a:off x="-67" y="77"/>
              <a:ext cx="15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9pPr>
            </a:lstStyle>
            <a:p>
              <a:pPr algn="ctr" eaLnBrk="1" hangingPunct="1"/>
              <a:r>
                <a:rPr lang="zh-CN" altLang="en-US" sz="2800" dirty="0">
                  <a:solidFill>
                    <a:srgbClr val="FF0000"/>
                  </a:solidFill>
                  <a:latin typeface="Arial" panose="020B0604020202020204" pitchFamily="34" charset="0"/>
                  <a:ea typeface="华文中宋" panose="02010600040101010101" pitchFamily="2" charset="-122"/>
                </a:rPr>
                <a:t>无理数有</a:t>
              </a:r>
            </a:p>
          </p:txBody>
        </p:sp>
        <p:sp>
          <p:nvSpPr>
            <p:cNvPr id="24592" name="Text Box 18"/>
            <p:cNvSpPr txBox="1">
              <a:spLocks noChangeArrowheads="1"/>
            </p:cNvSpPr>
            <p:nvPr/>
          </p:nvSpPr>
          <p:spPr bwMode="auto">
            <a:xfrm>
              <a:off x="1340" y="88"/>
              <a:ext cx="20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9pPr>
            </a:lstStyle>
            <a:p>
              <a:pPr algn="ctr" eaLnBrk="1" hangingPunct="1"/>
              <a:r>
                <a:rPr lang="zh-CN" altLang="zh-CN" sz="3200" b="0" dirty="0">
                  <a:solidFill>
                    <a:srgbClr val="FF0000"/>
                  </a:solidFill>
                  <a:latin typeface="Arial" panose="020B0604020202020204" pitchFamily="34" charset="0"/>
                  <a:ea typeface="华文中宋" panose="02010600040101010101" pitchFamily="2" charset="-122"/>
                </a:rPr>
                <a:t>0.1010010001…</a:t>
              </a:r>
            </a:p>
          </p:txBody>
        </p:sp>
        <p:sp>
          <p:nvSpPr>
            <p:cNvPr id="24593" name="Rectangle 19"/>
            <p:cNvSpPr>
              <a:spLocks noChangeArrowheads="1"/>
            </p:cNvSpPr>
            <p:nvPr/>
          </p:nvSpPr>
          <p:spPr bwMode="auto">
            <a:xfrm>
              <a:off x="3241" y="69"/>
              <a:ext cx="3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zh-CN" altLang="zh-CN" sz="3600" b="0" dirty="0">
                  <a:solidFill>
                    <a:srgbClr val="FF0000"/>
                  </a:solidFill>
                  <a:latin typeface="Arial" panose="020B0604020202020204" pitchFamily="34" charset="0"/>
                  <a:ea typeface="华文中宋" panose="02010600040101010101" pitchFamily="2" charset="-122"/>
                  <a:cs typeface="Times New Roman" panose="02020603050405020304" pitchFamily="18" charset="0"/>
                </a:rPr>
                <a:t> , </a:t>
              </a:r>
            </a:p>
          </p:txBody>
        </p:sp>
        <p:pic>
          <p:nvPicPr>
            <p:cNvPr id="24594" name="Picture 20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111" y="86"/>
              <a:ext cx="385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95" name="Rectangle 21"/>
            <p:cNvSpPr>
              <a:spLocks noChangeArrowheads="1"/>
            </p:cNvSpPr>
            <p:nvPr/>
          </p:nvSpPr>
          <p:spPr bwMode="auto">
            <a:xfrm>
              <a:off x="3877" y="89"/>
              <a:ext cx="3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zh-CN" altLang="zh-CN" sz="3600" b="0" dirty="0">
                  <a:solidFill>
                    <a:srgbClr val="FF0000"/>
                  </a:solidFill>
                  <a:latin typeface="Arial" panose="020B0604020202020204" pitchFamily="34" charset="0"/>
                  <a:ea typeface="华文中宋" panose="02010600040101010101" pitchFamily="2" charset="-122"/>
                  <a:cs typeface="Times New Roman" panose="02020603050405020304" pitchFamily="18" charset="0"/>
                </a:rPr>
                <a:t> , </a:t>
              </a:r>
            </a:p>
          </p:txBody>
        </p:sp>
        <p:pic>
          <p:nvPicPr>
            <p:cNvPr id="24596" name="Picture 22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605" y="115"/>
              <a:ext cx="610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97" name="Rectangle 23"/>
            <p:cNvSpPr>
              <a:spLocks noChangeArrowheads="1"/>
            </p:cNvSpPr>
            <p:nvPr/>
          </p:nvSpPr>
          <p:spPr bwMode="auto">
            <a:xfrm>
              <a:off x="4354" y="70"/>
              <a:ext cx="3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zh-CN" altLang="zh-CN" sz="3600" b="0" dirty="0">
                  <a:solidFill>
                    <a:srgbClr val="FF0000"/>
                  </a:solidFill>
                  <a:latin typeface="Arial" panose="020B0604020202020204" pitchFamily="34" charset="0"/>
                  <a:ea typeface="华文中宋" panose="02010600040101010101" pitchFamily="2" charset="-122"/>
                  <a:cs typeface="Times New Roman" panose="02020603050405020304" pitchFamily="18" charset="0"/>
                </a:rPr>
                <a:t> ,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42938" y="1643063"/>
            <a:ext cx="6696075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有限小数是有理数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; 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（    ）</a:t>
            </a:r>
          </a:p>
          <a:p>
            <a:pPr algn="ctr">
              <a:lnSpc>
                <a:spcPct val="200000"/>
              </a:lnSpc>
            </a:pP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无限小数都是无理数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;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（    ）</a:t>
            </a:r>
          </a:p>
          <a:p>
            <a:pPr algn="ctr">
              <a:lnSpc>
                <a:spcPct val="200000"/>
              </a:lnSpc>
            </a:pP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(3)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无理数都是无限小数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;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（    ）</a:t>
            </a:r>
          </a:p>
          <a:p>
            <a:pPr algn="ctr">
              <a:lnSpc>
                <a:spcPct val="200000"/>
              </a:lnSpc>
            </a:pP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(4)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有理数是有限小数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 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（ 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） 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115616" y="1062751"/>
            <a:ext cx="1962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algn="ctr" eaLnBrk="1" hangingPunct="1"/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判断题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715000" y="2714625"/>
            <a:ext cx="647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╳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643563" y="3500438"/>
            <a:ext cx="6937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grpSp>
        <p:nvGrpSpPr>
          <p:cNvPr id="2" name="Group 6"/>
          <p:cNvGrpSpPr/>
          <p:nvPr/>
        </p:nvGrpSpPr>
        <p:grpSpPr bwMode="auto">
          <a:xfrm>
            <a:off x="6248400" y="838200"/>
            <a:ext cx="1371600" cy="1025525"/>
            <a:chOff x="0" y="0"/>
            <a:chExt cx="864" cy="646"/>
          </a:xfrm>
        </p:grpSpPr>
        <p:pic>
          <p:nvPicPr>
            <p:cNvPr id="25609" name="Picture 7" descr="bar4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864" cy="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0" name="Text Box 8"/>
            <p:cNvSpPr txBox="1">
              <a:spLocks noChangeArrowheads="1"/>
            </p:cNvSpPr>
            <p:nvPr/>
          </p:nvSpPr>
          <p:spPr bwMode="auto">
            <a:xfrm>
              <a:off x="96" y="96"/>
              <a:ext cx="38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200">
                  <a:solidFill>
                    <a:srgbClr val="FF0000"/>
                  </a:solidFill>
                  <a:ea typeface="华文琥珀" panose="02010800040101010101" pitchFamily="2" charset="-122"/>
                </a:rPr>
                <a:t>？</a:t>
              </a:r>
            </a:p>
          </p:txBody>
        </p:sp>
      </p:grp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5572125" y="1928813"/>
            <a:ext cx="6937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5643563" y="4500563"/>
            <a:ext cx="6477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autoUpdateAnimBg="0"/>
      <p:bldP spid="17411" grpId="0" autoUpdateAnimBg="0"/>
      <p:bldP spid="17412" grpId="0" autoUpdateAnimBg="0"/>
      <p:bldP spid="17413" grpId="0" autoUpdateAnimBg="0"/>
      <p:bldP spid="17417" grpId="0" autoUpdateAnimBg="0"/>
      <p:bldP spid="1741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74675" y="1285875"/>
            <a:ext cx="8569325" cy="1908175"/>
          </a:xfrm>
          <a:prstGeom prst="rect">
            <a:avLst/>
          </a:prstGeom>
          <a:solidFill>
            <a:srgbClr val="00FFFF">
              <a:alpha val="16078"/>
            </a:srgbClr>
          </a:solidFill>
          <a:ln w="28575" algn="ctr">
            <a:solidFill>
              <a:srgbClr val="FF00FF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000000"/>
                </a:solidFill>
              </a:rPr>
              <a:t>1.</a:t>
            </a:r>
            <a:r>
              <a:rPr lang="zh-CN" altLang="en-US" sz="2800" dirty="0">
                <a:solidFill>
                  <a:srgbClr val="000000"/>
                </a:solidFill>
              </a:rPr>
              <a:t>把下列各数分别填在相应的集合中；</a:t>
            </a:r>
          </a:p>
          <a:p>
            <a:pPr eaLnBrk="1" hangingPunct="1"/>
            <a:endParaRPr lang="zh-CN" altLang="en-US" dirty="0">
              <a:solidFill>
                <a:srgbClr val="000000"/>
              </a:solidFill>
            </a:endParaRPr>
          </a:p>
          <a:p>
            <a:pPr eaLnBrk="1" hangingPunct="1"/>
            <a:endParaRPr lang="zh-CN" altLang="en-US" dirty="0">
              <a:solidFill>
                <a:srgbClr val="000000"/>
              </a:solidFill>
            </a:endParaRPr>
          </a:p>
          <a:p>
            <a:pPr eaLnBrk="1" hangingPunct="1"/>
            <a:endParaRPr lang="zh-CN" altLang="en-US" dirty="0">
              <a:solidFill>
                <a:srgbClr val="000000"/>
              </a:solidFill>
            </a:endParaRPr>
          </a:p>
          <a:p>
            <a:pPr eaLnBrk="1" hangingPunct="1"/>
            <a:endParaRPr lang="zh-CN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26627" name="WordArt 3"/>
          <p:cNvSpPr>
            <a:spLocks noChangeArrowheads="1" noChangeShapeType="1" noTextEdit="1"/>
          </p:cNvSpPr>
          <p:nvPr/>
        </p:nvSpPr>
        <p:spPr bwMode="auto">
          <a:xfrm>
            <a:off x="1835150" y="0"/>
            <a:ext cx="4321175" cy="12684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endParaRPr lang="zh-CN" altLang="en-US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195513" y="4581525"/>
            <a:ext cx="1584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zh-CN" altLang="zh-CN" sz="3200">
              <a:solidFill>
                <a:srgbClr val="FF0000"/>
              </a:solidFill>
            </a:endParaRP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4929188" y="4429125"/>
            <a:ext cx="3922712" cy="1593850"/>
          </a:xfrm>
          <a:prstGeom prst="ellipse">
            <a:avLst/>
          </a:prstGeom>
          <a:solidFill>
            <a:srgbClr val="FFFFFF"/>
          </a:solidFill>
          <a:ln w="28575" algn="ctr">
            <a:solidFill>
              <a:srgbClr val="9900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331913" y="6237288"/>
            <a:ext cx="2160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zh-CN" altLang="en-US">
                <a:solidFill>
                  <a:srgbClr val="9900FF"/>
                </a:solidFill>
              </a:rPr>
              <a:t>有理数集合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724525" y="6237288"/>
            <a:ext cx="2160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zh-CN" altLang="en-US">
                <a:solidFill>
                  <a:srgbClr val="9900FF"/>
                </a:solidFill>
              </a:rPr>
              <a:t>无理数集合</a:t>
            </a:r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571500" y="4429125"/>
            <a:ext cx="3816350" cy="1593850"/>
          </a:xfrm>
          <a:prstGeom prst="ellipse">
            <a:avLst/>
          </a:prstGeom>
          <a:solidFill>
            <a:srgbClr val="FFFFFF"/>
          </a:solidFill>
          <a:ln w="28575" algn="ctr">
            <a:solidFill>
              <a:srgbClr val="9900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Group 9"/>
          <p:cNvGrpSpPr/>
          <p:nvPr/>
        </p:nvGrpSpPr>
        <p:grpSpPr bwMode="auto">
          <a:xfrm>
            <a:off x="2071688" y="3214688"/>
            <a:ext cx="576262" cy="792162"/>
            <a:chOff x="4989" y="2863"/>
            <a:chExt cx="363" cy="499"/>
          </a:xfrm>
        </p:grpSpPr>
        <p:sp>
          <p:nvSpPr>
            <p:cNvPr id="26691" name="AutoShape 10"/>
            <p:cNvSpPr>
              <a:spLocks noChangeArrowheads="1"/>
            </p:cNvSpPr>
            <p:nvPr/>
          </p:nvSpPr>
          <p:spPr bwMode="auto">
            <a:xfrm rot="4981989">
              <a:off x="4921" y="2931"/>
              <a:ext cx="499" cy="363"/>
            </a:xfrm>
            <a:prstGeom prst="star24">
              <a:avLst>
                <a:gd name="adj" fmla="val 37500"/>
              </a:avLst>
            </a:prstGeom>
            <a:solidFill>
              <a:srgbClr val="FFFF00"/>
            </a:solidFill>
            <a:ln w="28575" algn="ctr">
              <a:solidFill>
                <a:srgbClr val="FFFF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92" name="Text Box 11"/>
            <p:cNvSpPr txBox="1">
              <a:spLocks noChangeArrowheads="1"/>
            </p:cNvSpPr>
            <p:nvPr/>
          </p:nvSpPr>
          <p:spPr bwMode="auto">
            <a:xfrm>
              <a:off x="5012" y="2931"/>
              <a:ext cx="31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3" name="Group 12"/>
          <p:cNvGrpSpPr/>
          <p:nvPr/>
        </p:nvGrpSpPr>
        <p:grpSpPr bwMode="auto">
          <a:xfrm>
            <a:off x="5286375" y="2214563"/>
            <a:ext cx="935038" cy="792162"/>
            <a:chOff x="4989" y="2863"/>
            <a:chExt cx="363" cy="499"/>
          </a:xfrm>
        </p:grpSpPr>
        <p:sp>
          <p:nvSpPr>
            <p:cNvPr id="26689" name="AutoShape 13"/>
            <p:cNvSpPr>
              <a:spLocks noChangeArrowheads="1"/>
            </p:cNvSpPr>
            <p:nvPr/>
          </p:nvSpPr>
          <p:spPr bwMode="auto">
            <a:xfrm rot="4981989">
              <a:off x="4921" y="2931"/>
              <a:ext cx="499" cy="363"/>
            </a:xfrm>
            <a:prstGeom prst="star24">
              <a:avLst>
                <a:gd name="adj" fmla="val 37500"/>
              </a:avLst>
            </a:prstGeom>
            <a:solidFill>
              <a:srgbClr val="FFFF00"/>
            </a:solidFill>
            <a:ln w="28575" algn="ctr">
              <a:solidFill>
                <a:srgbClr val="FFFF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90" name="Text Box 14"/>
            <p:cNvSpPr txBox="1">
              <a:spLocks noChangeArrowheads="1"/>
            </p:cNvSpPr>
            <p:nvPr/>
          </p:nvSpPr>
          <p:spPr bwMode="auto">
            <a:xfrm>
              <a:off x="5012" y="2931"/>
              <a:ext cx="31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rgbClr val="FF0000"/>
                  </a:solidFill>
                </a:rPr>
                <a:t>-8</a:t>
              </a:r>
            </a:p>
          </p:txBody>
        </p:sp>
      </p:grpSp>
      <p:grpSp>
        <p:nvGrpSpPr>
          <p:cNvPr id="4" name="Group 15"/>
          <p:cNvGrpSpPr/>
          <p:nvPr/>
        </p:nvGrpSpPr>
        <p:grpSpPr bwMode="auto">
          <a:xfrm>
            <a:off x="4214813" y="2286000"/>
            <a:ext cx="1081087" cy="792163"/>
            <a:chOff x="4989" y="2863"/>
            <a:chExt cx="363" cy="499"/>
          </a:xfrm>
        </p:grpSpPr>
        <p:sp>
          <p:nvSpPr>
            <p:cNvPr id="26687" name="AutoShape 16"/>
            <p:cNvSpPr>
              <a:spLocks noChangeArrowheads="1"/>
            </p:cNvSpPr>
            <p:nvPr/>
          </p:nvSpPr>
          <p:spPr bwMode="auto">
            <a:xfrm rot="4981989">
              <a:off x="4921" y="2931"/>
              <a:ext cx="499" cy="363"/>
            </a:xfrm>
            <a:prstGeom prst="star24">
              <a:avLst>
                <a:gd name="adj" fmla="val 37500"/>
              </a:avLst>
            </a:prstGeom>
            <a:solidFill>
              <a:srgbClr val="FFFF00"/>
            </a:solidFill>
            <a:ln w="28575" algn="ctr">
              <a:solidFill>
                <a:srgbClr val="FFFF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88" name="Text Box 17"/>
            <p:cNvSpPr txBox="1">
              <a:spLocks noChangeArrowheads="1"/>
            </p:cNvSpPr>
            <p:nvPr/>
          </p:nvSpPr>
          <p:spPr bwMode="auto">
            <a:xfrm>
              <a:off x="5012" y="2931"/>
              <a:ext cx="31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en-US" altLang="zh-CN" sz="3200" dirty="0">
                  <a:solidFill>
                    <a:srgbClr val="FF0000"/>
                  </a:solidFill>
                </a:rPr>
                <a:t>0.6</a:t>
              </a:r>
            </a:p>
          </p:txBody>
        </p:sp>
      </p:grpSp>
      <p:grpSp>
        <p:nvGrpSpPr>
          <p:cNvPr id="5" name="Group 18"/>
          <p:cNvGrpSpPr/>
          <p:nvPr/>
        </p:nvGrpSpPr>
        <p:grpSpPr bwMode="auto">
          <a:xfrm>
            <a:off x="571500" y="2143125"/>
            <a:ext cx="2590800" cy="935038"/>
            <a:chOff x="4989" y="2773"/>
            <a:chExt cx="363" cy="589"/>
          </a:xfrm>
        </p:grpSpPr>
        <p:sp>
          <p:nvSpPr>
            <p:cNvPr id="26685" name="AutoShape 19"/>
            <p:cNvSpPr>
              <a:spLocks noChangeArrowheads="1"/>
            </p:cNvSpPr>
            <p:nvPr/>
          </p:nvSpPr>
          <p:spPr bwMode="auto">
            <a:xfrm rot="4981989">
              <a:off x="4921" y="2931"/>
              <a:ext cx="499" cy="363"/>
            </a:xfrm>
            <a:prstGeom prst="star24">
              <a:avLst>
                <a:gd name="adj" fmla="val 37500"/>
              </a:avLst>
            </a:prstGeom>
            <a:solidFill>
              <a:srgbClr val="FFFF00"/>
            </a:solidFill>
            <a:ln w="28575" algn="ctr">
              <a:solidFill>
                <a:srgbClr val="FFFF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86" name="Text Box 20"/>
            <p:cNvSpPr txBox="1">
              <a:spLocks noChangeArrowheads="1"/>
            </p:cNvSpPr>
            <p:nvPr/>
          </p:nvSpPr>
          <p:spPr bwMode="auto">
            <a:xfrm>
              <a:off x="5009" y="2773"/>
              <a:ext cx="31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en-US" altLang="zh-CN" sz="3200" dirty="0">
                  <a:solidFill>
                    <a:srgbClr val="FF0000"/>
                  </a:solidFill>
                </a:rPr>
                <a:t>3.1415926</a:t>
              </a:r>
            </a:p>
          </p:txBody>
        </p:sp>
      </p:grpSp>
      <p:grpSp>
        <p:nvGrpSpPr>
          <p:cNvPr id="6" name="Group 41"/>
          <p:cNvGrpSpPr/>
          <p:nvPr/>
        </p:nvGrpSpPr>
        <p:grpSpPr bwMode="auto">
          <a:xfrm>
            <a:off x="2928938" y="3286125"/>
            <a:ext cx="935037" cy="2289175"/>
            <a:chOff x="4286" y="2033"/>
            <a:chExt cx="589" cy="1442"/>
          </a:xfrm>
        </p:grpSpPr>
        <p:grpSp>
          <p:nvGrpSpPr>
            <p:cNvPr id="26678" name="Group 38"/>
            <p:cNvGrpSpPr/>
            <p:nvPr/>
          </p:nvGrpSpPr>
          <p:grpSpPr bwMode="auto">
            <a:xfrm>
              <a:off x="4286" y="2069"/>
              <a:ext cx="589" cy="499"/>
              <a:chOff x="4989" y="2863"/>
              <a:chExt cx="363" cy="499"/>
            </a:xfrm>
          </p:grpSpPr>
          <p:sp>
            <p:nvSpPr>
              <p:cNvPr id="26683" name="AutoShape 39"/>
              <p:cNvSpPr>
                <a:spLocks noChangeArrowheads="1"/>
              </p:cNvSpPr>
              <p:nvPr/>
            </p:nvSpPr>
            <p:spPr bwMode="auto">
              <a:xfrm rot="4981989">
                <a:off x="4921" y="2931"/>
                <a:ext cx="499" cy="363"/>
              </a:xfrm>
              <a:prstGeom prst="star24">
                <a:avLst>
                  <a:gd name="adj" fmla="val 37500"/>
                </a:avLst>
              </a:prstGeom>
              <a:solidFill>
                <a:srgbClr val="FFFF00"/>
              </a:solidFill>
              <a:ln w="28575" algn="ctr">
                <a:solidFill>
                  <a:srgbClr val="FFFF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84" name="Text Box 40"/>
              <p:cNvSpPr txBox="1">
                <a:spLocks noChangeArrowheads="1"/>
              </p:cNvSpPr>
              <p:nvPr/>
            </p:nvSpPr>
            <p:spPr bwMode="auto">
              <a:xfrm>
                <a:off x="5012" y="2931"/>
                <a:ext cx="317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9pPr>
              </a:lstStyle>
              <a:p>
                <a:pPr eaLnBrk="1" hangingPunct="1"/>
                <a:endParaRPr lang="zh-CN" altLang="zh-CN" sz="320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6679" name="Group 34"/>
            <p:cNvGrpSpPr/>
            <p:nvPr/>
          </p:nvGrpSpPr>
          <p:grpSpPr bwMode="auto">
            <a:xfrm>
              <a:off x="4377" y="2033"/>
              <a:ext cx="408" cy="1442"/>
              <a:chOff x="3306" y="2505"/>
              <a:chExt cx="408" cy="1442"/>
            </a:xfrm>
          </p:grpSpPr>
          <p:sp>
            <p:nvSpPr>
              <p:cNvPr id="26680" name="Rectangle 35"/>
              <p:cNvSpPr>
                <a:spLocks noChangeArrowheads="1"/>
              </p:cNvSpPr>
              <p:nvPr/>
            </p:nvSpPr>
            <p:spPr bwMode="auto">
              <a:xfrm>
                <a:off x="3306" y="2505"/>
                <a:ext cx="408" cy="1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>
                    <a:solidFill>
                      <a:srgbClr val="FF0000"/>
                    </a:solidFill>
                  </a:rPr>
                  <a:t>～</a:t>
                </a:r>
              </a:p>
              <a:p>
                <a:endParaRPr lang="zh-CN" altLang="en-US"/>
              </a:p>
              <a:p>
                <a:endParaRPr lang="en-US" altLang="zh-CN"/>
              </a:p>
            </p:txBody>
          </p:sp>
          <p:sp>
            <p:nvSpPr>
              <p:cNvPr id="26681" name="Line 36"/>
              <p:cNvSpPr>
                <a:spLocks noChangeShapeType="1"/>
              </p:cNvSpPr>
              <p:nvPr/>
            </p:nvSpPr>
            <p:spPr bwMode="auto">
              <a:xfrm>
                <a:off x="3470" y="2704"/>
                <a:ext cx="0" cy="18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82" name="Line 37"/>
              <p:cNvSpPr>
                <a:spLocks noChangeShapeType="1"/>
              </p:cNvSpPr>
              <p:nvPr/>
            </p:nvSpPr>
            <p:spPr bwMode="auto">
              <a:xfrm>
                <a:off x="3560" y="2750"/>
                <a:ext cx="0" cy="18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9" name="Group 53"/>
          <p:cNvGrpSpPr/>
          <p:nvPr/>
        </p:nvGrpSpPr>
        <p:grpSpPr bwMode="auto">
          <a:xfrm>
            <a:off x="6143625" y="2071688"/>
            <a:ext cx="1223963" cy="2578100"/>
            <a:chOff x="930" y="1888"/>
            <a:chExt cx="771" cy="1624"/>
          </a:xfrm>
        </p:grpSpPr>
        <p:grpSp>
          <p:nvGrpSpPr>
            <p:cNvPr id="26668" name="Group 54"/>
            <p:cNvGrpSpPr/>
            <p:nvPr/>
          </p:nvGrpSpPr>
          <p:grpSpPr bwMode="auto">
            <a:xfrm>
              <a:off x="975" y="1979"/>
              <a:ext cx="726" cy="528"/>
              <a:chOff x="4989" y="2863"/>
              <a:chExt cx="363" cy="499"/>
            </a:xfrm>
          </p:grpSpPr>
          <p:sp>
            <p:nvSpPr>
              <p:cNvPr id="26676" name="AutoShape 55"/>
              <p:cNvSpPr>
                <a:spLocks noChangeArrowheads="1"/>
              </p:cNvSpPr>
              <p:nvPr/>
            </p:nvSpPr>
            <p:spPr bwMode="auto">
              <a:xfrm rot="4981989">
                <a:off x="4921" y="2931"/>
                <a:ext cx="499" cy="363"/>
              </a:xfrm>
              <a:prstGeom prst="star24">
                <a:avLst>
                  <a:gd name="adj" fmla="val 37500"/>
                </a:avLst>
              </a:prstGeom>
              <a:solidFill>
                <a:srgbClr val="FFFF00"/>
              </a:solidFill>
              <a:ln w="28575" algn="ctr">
                <a:solidFill>
                  <a:srgbClr val="FFFF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77" name="Text Box 56"/>
              <p:cNvSpPr txBox="1">
                <a:spLocks noChangeArrowheads="1"/>
              </p:cNvSpPr>
              <p:nvPr/>
            </p:nvSpPr>
            <p:spPr bwMode="auto">
              <a:xfrm>
                <a:off x="5012" y="2930"/>
                <a:ext cx="317" cy="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9pPr>
              </a:lstStyle>
              <a:p>
                <a:pPr eaLnBrk="1" hangingPunct="1"/>
                <a:endParaRPr lang="zh-CN" altLang="zh-CN" sz="320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6669" name="Group 57"/>
            <p:cNvGrpSpPr/>
            <p:nvPr/>
          </p:nvGrpSpPr>
          <p:grpSpPr bwMode="auto">
            <a:xfrm>
              <a:off x="930" y="1888"/>
              <a:ext cx="771" cy="1624"/>
              <a:chOff x="2789" y="3203"/>
              <a:chExt cx="771" cy="1624"/>
            </a:xfrm>
          </p:grpSpPr>
          <p:sp>
            <p:nvSpPr>
              <p:cNvPr id="26670" name="Text Box 58"/>
              <p:cNvSpPr txBox="1">
                <a:spLocks noChangeArrowheads="1"/>
              </p:cNvSpPr>
              <p:nvPr/>
            </p:nvSpPr>
            <p:spPr bwMode="auto">
              <a:xfrm>
                <a:off x="3016" y="3385"/>
                <a:ext cx="544" cy="1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9pPr>
              </a:lstStyle>
              <a:p>
                <a:pPr eaLnBrk="1" hangingPunct="1"/>
                <a:r>
                  <a:rPr lang="en-US" altLang="zh-CN">
                    <a:solidFill>
                      <a:srgbClr val="FF0000"/>
                    </a:solidFill>
                  </a:rPr>
                  <a:t>3</a:t>
                </a:r>
              </a:p>
              <a:p>
                <a:pPr eaLnBrk="1" hangingPunct="1"/>
                <a:endParaRPr lang="en-US" altLang="zh-CN"/>
              </a:p>
              <a:p>
                <a:pPr eaLnBrk="1" hangingPunct="1"/>
                <a:endParaRPr lang="en-US" altLang="zh-CN"/>
              </a:p>
            </p:txBody>
          </p:sp>
          <p:grpSp>
            <p:nvGrpSpPr>
              <p:cNvPr id="26671" name="Group 59"/>
              <p:cNvGrpSpPr/>
              <p:nvPr/>
            </p:nvGrpSpPr>
            <p:grpSpPr bwMode="auto">
              <a:xfrm>
                <a:off x="2789" y="3203"/>
                <a:ext cx="719" cy="570"/>
                <a:chOff x="2789" y="3203"/>
                <a:chExt cx="719" cy="570"/>
              </a:xfrm>
            </p:grpSpPr>
            <p:grpSp>
              <p:nvGrpSpPr>
                <p:cNvPr id="26672" name="Group 60"/>
                <p:cNvGrpSpPr/>
                <p:nvPr/>
              </p:nvGrpSpPr>
              <p:grpSpPr bwMode="auto">
                <a:xfrm>
                  <a:off x="2789" y="3203"/>
                  <a:ext cx="719" cy="570"/>
                  <a:chOff x="2789" y="3203"/>
                  <a:chExt cx="719" cy="570"/>
                </a:xfrm>
              </p:grpSpPr>
              <p:sp>
                <p:nvSpPr>
                  <p:cNvPr id="26674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3104" y="3203"/>
                    <a:ext cx="404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CN">
                        <a:solidFill>
                          <a:srgbClr val="FF0000"/>
                        </a:solidFill>
                      </a:rPr>
                      <a:t>—</a:t>
                    </a:r>
                  </a:p>
                </p:txBody>
              </p:sp>
              <p:sp>
                <p:nvSpPr>
                  <p:cNvPr id="26675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2789" y="3294"/>
                    <a:ext cx="498" cy="47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857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altLang="zh-CN" sz="4400">
                        <a:solidFill>
                          <a:srgbClr val="FF0000"/>
                        </a:solidFill>
                      </a:rPr>
                      <a:t>√</a:t>
                    </a:r>
                  </a:p>
                </p:txBody>
              </p:sp>
            </p:grpSp>
            <p:sp>
              <p:nvSpPr>
                <p:cNvPr id="26673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104" y="3383"/>
                  <a:ext cx="227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  <a:sym typeface="Wingdings" panose="05000000000000000000" pitchFamily="2" charset="2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  <a:sym typeface="Wingdings" panose="05000000000000000000" pitchFamily="2" charset="2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  <a:sym typeface="Wingdings" panose="05000000000000000000" pitchFamily="2" charset="2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  <a:sym typeface="Wingdings" panose="05000000000000000000" pitchFamily="2" charset="2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  <a:sym typeface="Wingdings" panose="05000000000000000000" pitchFamily="2" charset="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  <a:sym typeface="Wingdings" panose="05000000000000000000" pitchFamily="2" charset="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  <a:sym typeface="Wingdings" panose="05000000000000000000" pitchFamily="2" charset="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  <a:sym typeface="Wingdings" panose="05000000000000000000" pitchFamily="2" charset="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  <a:sym typeface="Wingdings" panose="05000000000000000000" pitchFamily="2" charset="2"/>
                    </a:defRPr>
                  </a:lvl9pPr>
                </a:lstStyle>
                <a:p>
                  <a:pPr eaLnBrk="1" hangingPunct="1"/>
                  <a:r>
                    <a:rPr lang="en-US" altLang="zh-CN" sz="2000" dirty="0">
                      <a:solidFill>
                        <a:srgbClr val="FF0000"/>
                      </a:solidFill>
                    </a:rPr>
                    <a:t>3</a:t>
                  </a:r>
                </a:p>
              </p:txBody>
            </p:sp>
          </p:grpSp>
        </p:grpSp>
      </p:grpSp>
      <p:grpSp>
        <p:nvGrpSpPr>
          <p:cNvPr id="14" name="Group 64"/>
          <p:cNvGrpSpPr/>
          <p:nvPr/>
        </p:nvGrpSpPr>
        <p:grpSpPr bwMode="auto">
          <a:xfrm>
            <a:off x="571500" y="3071813"/>
            <a:ext cx="1295400" cy="2587625"/>
            <a:chOff x="4513" y="2523"/>
            <a:chExt cx="816" cy="1630"/>
          </a:xfrm>
        </p:grpSpPr>
        <p:grpSp>
          <p:nvGrpSpPr>
            <p:cNvPr id="26660" name="Group 65"/>
            <p:cNvGrpSpPr/>
            <p:nvPr/>
          </p:nvGrpSpPr>
          <p:grpSpPr bwMode="auto">
            <a:xfrm>
              <a:off x="4513" y="2659"/>
              <a:ext cx="816" cy="438"/>
              <a:chOff x="4989" y="2863"/>
              <a:chExt cx="363" cy="499"/>
            </a:xfrm>
          </p:grpSpPr>
          <p:sp>
            <p:nvSpPr>
              <p:cNvPr id="26666" name="AutoShape 66"/>
              <p:cNvSpPr>
                <a:spLocks noChangeArrowheads="1"/>
              </p:cNvSpPr>
              <p:nvPr/>
            </p:nvSpPr>
            <p:spPr bwMode="auto">
              <a:xfrm rot="4981989">
                <a:off x="4921" y="2931"/>
                <a:ext cx="499" cy="363"/>
              </a:xfrm>
              <a:prstGeom prst="star24">
                <a:avLst>
                  <a:gd name="adj" fmla="val 37500"/>
                </a:avLst>
              </a:prstGeom>
              <a:solidFill>
                <a:srgbClr val="FFFF00"/>
              </a:solidFill>
              <a:ln w="28575" algn="ctr">
                <a:solidFill>
                  <a:srgbClr val="FFFF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67" name="Text Box 67"/>
              <p:cNvSpPr txBox="1">
                <a:spLocks noChangeArrowheads="1"/>
              </p:cNvSpPr>
              <p:nvPr/>
            </p:nvSpPr>
            <p:spPr bwMode="auto">
              <a:xfrm>
                <a:off x="5012" y="2930"/>
                <a:ext cx="317" cy="4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9pPr>
              </a:lstStyle>
              <a:p>
                <a:pPr eaLnBrk="1" hangingPunct="1"/>
                <a:endParaRPr lang="zh-CN" altLang="zh-CN" sz="320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6661" name="Group 68"/>
            <p:cNvGrpSpPr/>
            <p:nvPr/>
          </p:nvGrpSpPr>
          <p:grpSpPr bwMode="auto">
            <a:xfrm>
              <a:off x="4513" y="2523"/>
              <a:ext cx="770" cy="1630"/>
              <a:chOff x="4423" y="3022"/>
              <a:chExt cx="770" cy="1630"/>
            </a:xfrm>
          </p:grpSpPr>
          <p:grpSp>
            <p:nvGrpSpPr>
              <p:cNvPr id="26662" name="Group 69"/>
              <p:cNvGrpSpPr/>
              <p:nvPr/>
            </p:nvGrpSpPr>
            <p:grpSpPr bwMode="auto">
              <a:xfrm>
                <a:off x="4423" y="3022"/>
                <a:ext cx="676" cy="590"/>
                <a:chOff x="4423" y="3022"/>
                <a:chExt cx="676" cy="590"/>
              </a:xfrm>
            </p:grpSpPr>
            <p:sp>
              <p:nvSpPr>
                <p:cNvPr id="26664" name="Rectangle 70"/>
                <p:cNvSpPr>
                  <a:spLocks noChangeArrowheads="1"/>
                </p:cNvSpPr>
                <p:nvPr/>
              </p:nvSpPr>
              <p:spPr bwMode="auto">
                <a:xfrm>
                  <a:off x="4695" y="3022"/>
                  <a:ext cx="404" cy="4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>
                      <a:solidFill>
                        <a:srgbClr val="FF0000"/>
                      </a:solidFill>
                    </a:rPr>
                    <a:t>—</a:t>
                  </a:r>
                </a:p>
              </p:txBody>
            </p:sp>
            <p:sp>
              <p:nvSpPr>
                <p:cNvPr id="26665" name="Rectangle 71"/>
                <p:cNvSpPr>
                  <a:spLocks noChangeArrowheads="1"/>
                </p:cNvSpPr>
                <p:nvPr/>
              </p:nvSpPr>
              <p:spPr bwMode="auto">
                <a:xfrm>
                  <a:off x="4423" y="3132"/>
                  <a:ext cx="498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zh-CN" sz="4400">
                      <a:solidFill>
                        <a:srgbClr val="FF0000"/>
                      </a:solidFill>
                    </a:rPr>
                    <a:t>√</a:t>
                  </a:r>
                </a:p>
              </p:txBody>
            </p:sp>
          </p:grpSp>
          <p:sp>
            <p:nvSpPr>
              <p:cNvPr id="26663" name="Text Box 72"/>
              <p:cNvSpPr txBox="1">
                <a:spLocks noChangeArrowheads="1"/>
              </p:cNvSpPr>
              <p:nvPr/>
            </p:nvSpPr>
            <p:spPr bwMode="auto">
              <a:xfrm>
                <a:off x="4649" y="3249"/>
                <a:ext cx="544" cy="1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9pPr>
              </a:lstStyle>
              <a:p>
                <a:pPr eaLnBrk="1" hangingPunct="1"/>
                <a:r>
                  <a:rPr lang="en-US" altLang="zh-CN" sz="3200">
                    <a:solidFill>
                      <a:srgbClr val="FF0000"/>
                    </a:solidFill>
                  </a:rPr>
                  <a:t>36</a:t>
                </a:r>
              </a:p>
              <a:p>
                <a:pPr eaLnBrk="1" hangingPunct="1"/>
                <a:endParaRPr lang="en-US" altLang="zh-CN"/>
              </a:p>
              <a:p>
                <a:pPr eaLnBrk="1" hangingPunct="1"/>
                <a:endParaRPr lang="en-US" altLang="zh-CN"/>
              </a:p>
            </p:txBody>
          </p:sp>
        </p:grpSp>
      </p:grpSp>
      <p:grpSp>
        <p:nvGrpSpPr>
          <p:cNvPr id="18" name="Group 73"/>
          <p:cNvGrpSpPr/>
          <p:nvPr/>
        </p:nvGrpSpPr>
        <p:grpSpPr bwMode="auto">
          <a:xfrm>
            <a:off x="4160838" y="3189288"/>
            <a:ext cx="1636712" cy="1368425"/>
            <a:chOff x="2347" y="1963"/>
            <a:chExt cx="1031" cy="862"/>
          </a:xfrm>
        </p:grpSpPr>
        <p:grpSp>
          <p:nvGrpSpPr>
            <p:cNvPr id="26654" name="Group 74"/>
            <p:cNvGrpSpPr/>
            <p:nvPr/>
          </p:nvGrpSpPr>
          <p:grpSpPr bwMode="auto">
            <a:xfrm>
              <a:off x="2347" y="1963"/>
              <a:ext cx="595" cy="862"/>
              <a:chOff x="4933" y="2854"/>
              <a:chExt cx="396" cy="499"/>
            </a:xfrm>
          </p:grpSpPr>
          <p:sp>
            <p:nvSpPr>
              <p:cNvPr id="26658" name="AutoShape 75"/>
              <p:cNvSpPr>
                <a:spLocks noChangeArrowheads="1"/>
              </p:cNvSpPr>
              <p:nvPr/>
            </p:nvSpPr>
            <p:spPr bwMode="auto">
              <a:xfrm rot="4981989">
                <a:off x="4865" y="2922"/>
                <a:ext cx="499" cy="363"/>
              </a:xfrm>
              <a:prstGeom prst="star24">
                <a:avLst>
                  <a:gd name="adj" fmla="val 37500"/>
                </a:avLst>
              </a:prstGeom>
              <a:solidFill>
                <a:srgbClr val="FFFF00"/>
              </a:solidFill>
              <a:ln w="28575" algn="ctr">
                <a:solidFill>
                  <a:srgbClr val="FFFF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59" name="Text Box 76"/>
              <p:cNvSpPr txBox="1">
                <a:spLocks noChangeArrowheads="1"/>
              </p:cNvSpPr>
              <p:nvPr/>
            </p:nvSpPr>
            <p:spPr bwMode="auto">
              <a:xfrm>
                <a:off x="5012" y="2930"/>
                <a:ext cx="317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9pPr>
              </a:lstStyle>
              <a:p>
                <a:pPr eaLnBrk="1" hangingPunct="1"/>
                <a:endParaRPr lang="zh-CN" altLang="zh-CN" sz="320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6655" name="Group 77"/>
            <p:cNvGrpSpPr/>
            <p:nvPr/>
          </p:nvGrpSpPr>
          <p:grpSpPr bwMode="auto">
            <a:xfrm>
              <a:off x="2426" y="2114"/>
              <a:ext cx="952" cy="597"/>
              <a:chOff x="2303" y="2250"/>
              <a:chExt cx="544" cy="597"/>
            </a:xfrm>
          </p:grpSpPr>
          <p:sp>
            <p:nvSpPr>
              <p:cNvPr id="26656" name="Text Box 78"/>
              <p:cNvSpPr txBox="1">
                <a:spLocks noChangeArrowheads="1"/>
              </p:cNvSpPr>
              <p:nvPr/>
            </p:nvSpPr>
            <p:spPr bwMode="auto">
              <a:xfrm>
                <a:off x="2303" y="2250"/>
                <a:ext cx="54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9pPr>
              </a:lstStyle>
              <a:p>
                <a:pPr eaLnBrk="1" hangingPunct="1"/>
                <a:r>
                  <a:rPr lang="en-US" altLang="zh-CN" u="sng">
                    <a:solidFill>
                      <a:srgbClr val="FF0000"/>
                    </a:solidFill>
                  </a:rPr>
                  <a:t>22</a:t>
                </a:r>
              </a:p>
            </p:txBody>
          </p:sp>
          <p:sp>
            <p:nvSpPr>
              <p:cNvPr id="26657" name="Text Box 79"/>
              <p:cNvSpPr txBox="1">
                <a:spLocks noChangeArrowheads="1"/>
              </p:cNvSpPr>
              <p:nvPr/>
            </p:nvSpPr>
            <p:spPr bwMode="auto">
              <a:xfrm>
                <a:off x="2303" y="2520"/>
                <a:ext cx="27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9pPr>
              </a:lstStyle>
              <a:p>
                <a:pPr eaLnBrk="1" hangingPunct="1"/>
                <a:r>
                  <a:rPr lang="en-US" altLang="zh-CN">
                    <a:solidFill>
                      <a:srgbClr val="FF0000"/>
                    </a:solidFill>
                  </a:rPr>
                  <a:t>7</a:t>
                </a:r>
              </a:p>
            </p:txBody>
          </p:sp>
        </p:grpSp>
      </p:grpSp>
      <p:grpSp>
        <p:nvGrpSpPr>
          <p:cNvPr id="21" name="Group 80"/>
          <p:cNvGrpSpPr/>
          <p:nvPr/>
        </p:nvGrpSpPr>
        <p:grpSpPr bwMode="auto">
          <a:xfrm>
            <a:off x="2928939" y="2071690"/>
            <a:ext cx="1295400" cy="944563"/>
            <a:chOff x="4513" y="2523"/>
            <a:chExt cx="816" cy="595"/>
          </a:xfrm>
        </p:grpSpPr>
        <p:grpSp>
          <p:nvGrpSpPr>
            <p:cNvPr id="26646" name="Group 81"/>
            <p:cNvGrpSpPr/>
            <p:nvPr/>
          </p:nvGrpSpPr>
          <p:grpSpPr bwMode="auto">
            <a:xfrm>
              <a:off x="4513" y="2659"/>
              <a:ext cx="816" cy="438"/>
              <a:chOff x="4989" y="2863"/>
              <a:chExt cx="363" cy="499"/>
            </a:xfrm>
          </p:grpSpPr>
          <p:sp>
            <p:nvSpPr>
              <p:cNvPr id="26652" name="AutoShape 82"/>
              <p:cNvSpPr>
                <a:spLocks noChangeArrowheads="1"/>
              </p:cNvSpPr>
              <p:nvPr/>
            </p:nvSpPr>
            <p:spPr bwMode="auto">
              <a:xfrm rot="4981989">
                <a:off x="4921" y="2931"/>
                <a:ext cx="499" cy="363"/>
              </a:xfrm>
              <a:prstGeom prst="star24">
                <a:avLst>
                  <a:gd name="adj" fmla="val 37500"/>
                </a:avLst>
              </a:prstGeom>
              <a:solidFill>
                <a:srgbClr val="FFFF00"/>
              </a:solidFill>
              <a:ln w="28575" algn="ctr">
                <a:solidFill>
                  <a:srgbClr val="FFFF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53" name="Text Box 83"/>
              <p:cNvSpPr txBox="1">
                <a:spLocks noChangeArrowheads="1"/>
              </p:cNvSpPr>
              <p:nvPr/>
            </p:nvSpPr>
            <p:spPr bwMode="auto">
              <a:xfrm>
                <a:off x="5012" y="2930"/>
                <a:ext cx="317" cy="4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9pPr>
              </a:lstStyle>
              <a:p>
                <a:pPr eaLnBrk="1" hangingPunct="1"/>
                <a:endParaRPr lang="zh-CN" altLang="zh-CN" sz="320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6647" name="Group 84"/>
            <p:cNvGrpSpPr/>
            <p:nvPr/>
          </p:nvGrpSpPr>
          <p:grpSpPr bwMode="auto">
            <a:xfrm>
              <a:off x="4513" y="2523"/>
              <a:ext cx="676" cy="595"/>
              <a:chOff x="4423" y="3022"/>
              <a:chExt cx="676" cy="595"/>
            </a:xfrm>
          </p:grpSpPr>
          <p:grpSp>
            <p:nvGrpSpPr>
              <p:cNvPr id="26648" name="Group 85"/>
              <p:cNvGrpSpPr/>
              <p:nvPr/>
            </p:nvGrpSpPr>
            <p:grpSpPr bwMode="auto">
              <a:xfrm>
                <a:off x="4423" y="3022"/>
                <a:ext cx="676" cy="590"/>
                <a:chOff x="4423" y="3022"/>
                <a:chExt cx="676" cy="590"/>
              </a:xfrm>
            </p:grpSpPr>
            <p:sp>
              <p:nvSpPr>
                <p:cNvPr id="26650" name="Rectangle 86"/>
                <p:cNvSpPr>
                  <a:spLocks noChangeArrowheads="1"/>
                </p:cNvSpPr>
                <p:nvPr/>
              </p:nvSpPr>
              <p:spPr bwMode="auto">
                <a:xfrm>
                  <a:off x="4695" y="3022"/>
                  <a:ext cx="404" cy="4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>
                      <a:solidFill>
                        <a:srgbClr val="FF0000"/>
                      </a:solidFill>
                    </a:rPr>
                    <a:t>—</a:t>
                  </a:r>
                </a:p>
              </p:txBody>
            </p:sp>
            <p:sp>
              <p:nvSpPr>
                <p:cNvPr id="26651" name="Rectangle 87"/>
                <p:cNvSpPr>
                  <a:spLocks noChangeArrowheads="1"/>
                </p:cNvSpPr>
                <p:nvPr/>
              </p:nvSpPr>
              <p:spPr bwMode="auto">
                <a:xfrm>
                  <a:off x="4423" y="3132"/>
                  <a:ext cx="498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zh-CN" sz="4400">
                      <a:solidFill>
                        <a:srgbClr val="FF0000"/>
                      </a:solidFill>
                    </a:rPr>
                    <a:t>√</a:t>
                  </a:r>
                </a:p>
              </p:txBody>
            </p:sp>
          </p:grpSp>
          <p:sp>
            <p:nvSpPr>
              <p:cNvPr id="26649" name="Text Box 88"/>
              <p:cNvSpPr txBox="1">
                <a:spLocks noChangeArrowheads="1"/>
              </p:cNvSpPr>
              <p:nvPr/>
            </p:nvSpPr>
            <p:spPr bwMode="auto">
              <a:xfrm>
                <a:off x="4649" y="3249"/>
                <a:ext cx="326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Wingdings" panose="05000000000000000000" pitchFamily="2" charset="2"/>
                  </a:defRPr>
                </a:lvl9pPr>
              </a:lstStyle>
              <a:p>
                <a:pPr eaLnBrk="1" hangingPunct="1"/>
                <a:r>
                  <a:rPr lang="en-US" altLang="zh-CN" sz="3200" dirty="0" smtClean="0">
                    <a:solidFill>
                      <a:srgbClr val="FF0000"/>
                    </a:solidFill>
                  </a:rPr>
                  <a:t>7</a:t>
                </a:r>
                <a:endParaRPr lang="en-US" altLang="zh-CN" dirty="0"/>
              </a:p>
            </p:txBody>
          </p:sp>
        </p:grpSp>
      </p:grpSp>
      <p:grpSp>
        <p:nvGrpSpPr>
          <p:cNvPr id="25" name="Group 89"/>
          <p:cNvGrpSpPr/>
          <p:nvPr/>
        </p:nvGrpSpPr>
        <p:grpSpPr bwMode="auto">
          <a:xfrm>
            <a:off x="5357813" y="3357563"/>
            <a:ext cx="3095625" cy="869950"/>
            <a:chOff x="4989" y="2863"/>
            <a:chExt cx="363" cy="624"/>
          </a:xfrm>
        </p:grpSpPr>
        <p:sp>
          <p:nvSpPr>
            <p:cNvPr id="26644" name="AutoShape 90"/>
            <p:cNvSpPr>
              <a:spLocks noChangeArrowheads="1"/>
            </p:cNvSpPr>
            <p:nvPr/>
          </p:nvSpPr>
          <p:spPr bwMode="auto">
            <a:xfrm rot="4981989">
              <a:off x="4921" y="2931"/>
              <a:ext cx="499" cy="363"/>
            </a:xfrm>
            <a:prstGeom prst="star24">
              <a:avLst>
                <a:gd name="adj" fmla="val 37500"/>
              </a:avLst>
            </a:prstGeom>
            <a:solidFill>
              <a:srgbClr val="FFFF00"/>
            </a:solidFill>
            <a:ln w="28575" algn="ctr">
              <a:solidFill>
                <a:srgbClr val="FFFF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645" name="Text Box 91"/>
            <p:cNvSpPr txBox="1">
              <a:spLocks noChangeArrowheads="1"/>
            </p:cNvSpPr>
            <p:nvPr/>
          </p:nvSpPr>
          <p:spPr bwMode="auto">
            <a:xfrm>
              <a:off x="5012" y="2930"/>
              <a:ext cx="317" cy="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en-US" altLang="zh-CN" sz="2400" dirty="0">
                  <a:solidFill>
                    <a:srgbClr val="FF0000"/>
                  </a:solidFill>
                </a:rPr>
                <a:t>0.191191119…</a:t>
              </a:r>
            </a:p>
            <a:p>
              <a:pPr eaLnBrk="1" hangingPunct="1"/>
              <a:r>
                <a:rPr lang="zh-CN" altLang="en-US" sz="1400" dirty="0">
                  <a:solidFill>
                    <a:srgbClr val="FF0000"/>
                  </a:solidFill>
                </a:rPr>
                <a:t>每相邻两个</a:t>
              </a:r>
              <a:r>
                <a:rPr lang="en-US" altLang="zh-CN" sz="1400" dirty="0">
                  <a:solidFill>
                    <a:srgbClr val="FF0000"/>
                  </a:solidFill>
                </a:rPr>
                <a:t>9</a:t>
              </a:r>
              <a:r>
                <a:rPr lang="zh-CN" altLang="en-US" sz="1400" dirty="0">
                  <a:solidFill>
                    <a:srgbClr val="FF0000"/>
                  </a:solidFill>
                </a:rPr>
                <a:t>之间依次多一个</a:t>
              </a:r>
              <a:r>
                <a:rPr lang="en-US" altLang="zh-CN" sz="140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26643" name="Oval 17"/>
          <p:cNvSpPr>
            <a:spLocks noChangeArrowheads="1"/>
          </p:cNvSpPr>
          <p:nvPr/>
        </p:nvSpPr>
        <p:spPr bwMode="auto">
          <a:xfrm>
            <a:off x="1785938" y="0"/>
            <a:ext cx="5449887" cy="1008063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bg1"/>
            </a:solidFill>
            <a:round/>
          </a:ln>
        </p:spPr>
        <p:txBody>
          <a:bodyPr wrap="none" anchor="ctr"/>
          <a:lstStyle/>
          <a:p>
            <a:r>
              <a:rPr lang="zh-CN" altLang="en-US" sz="6000" dirty="0">
                <a:solidFill>
                  <a:srgbClr val="0000FF"/>
                </a:solidFill>
              </a:rPr>
              <a:t>课堂展示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0191 0.36088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5" y="18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8518 L 0.26632 0.32431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85" y="2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22222E-6 L -0.17744 0.34005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72" y="1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2158 0.39236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99" y="19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8 -0.09514 L 0.02899 0.325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1" y="20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28 -0.10509 L 0.00434 0.27292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1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11111E-6 L -0.0257 0.30972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5" y="1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-0.10416 L 0.5066 0.14792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91" y="1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24 -0.01226 L -0.17829 0.29213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3" y="1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L -0.01111 0.27245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6" y="1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219200" y="1143000"/>
            <a:ext cx="792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以下各正方形的边长是无理数的是（     ）</a:t>
            </a:r>
          </a:p>
        </p:txBody>
      </p:sp>
      <p:grpSp>
        <p:nvGrpSpPr>
          <p:cNvPr id="2" name="Group 3"/>
          <p:cNvGrpSpPr/>
          <p:nvPr/>
        </p:nvGrpSpPr>
        <p:grpSpPr bwMode="auto">
          <a:xfrm>
            <a:off x="1000125" y="1785938"/>
            <a:ext cx="5257800" cy="4151312"/>
            <a:chOff x="102" y="-123"/>
            <a:chExt cx="3312" cy="2615"/>
          </a:xfrm>
        </p:grpSpPr>
        <p:sp>
          <p:nvSpPr>
            <p:cNvPr id="15368" name="Text Box 4"/>
            <p:cNvSpPr txBox="1">
              <a:spLocks noChangeArrowheads="1"/>
            </p:cNvSpPr>
            <p:nvPr/>
          </p:nvSpPr>
          <p:spPr bwMode="auto">
            <a:xfrm>
              <a:off x="102" y="-123"/>
              <a:ext cx="3312" cy="2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lnSpc>
                  <a:spcPct val="200000"/>
                </a:lnSpc>
                <a:spcBef>
                  <a:spcPct val="50000"/>
                </a:spcBef>
              </a:pPr>
              <a:r>
                <a:rPr lang="zh-CN" altLang="zh-CN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A.</a:t>
              </a:r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面积为</a:t>
              </a:r>
              <a:r>
                <a:rPr lang="zh-CN" altLang="zh-CN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25</a:t>
              </a:r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的正方形；       </a:t>
              </a:r>
            </a:p>
            <a:p>
              <a:pPr eaLnBrk="1" hangingPunct="1">
                <a:lnSpc>
                  <a:spcPct val="200000"/>
                </a:lnSpc>
                <a:spcBef>
                  <a:spcPct val="50000"/>
                </a:spcBef>
              </a:pPr>
              <a:r>
                <a:rPr lang="zh-CN" altLang="zh-CN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B.</a:t>
              </a:r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面积为    的正方形；</a:t>
              </a:r>
            </a:p>
            <a:p>
              <a:pPr eaLnBrk="1" hangingPunct="1">
                <a:lnSpc>
                  <a:spcPct val="200000"/>
                </a:lnSpc>
                <a:spcBef>
                  <a:spcPct val="50000"/>
                </a:spcBef>
              </a:pPr>
              <a:r>
                <a:rPr lang="zh-CN" altLang="zh-CN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C.</a:t>
              </a:r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面积为</a:t>
              </a:r>
              <a:r>
                <a:rPr lang="zh-CN" altLang="zh-CN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8</a:t>
              </a:r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的正方形；         </a:t>
              </a:r>
            </a:p>
            <a:p>
              <a:pPr eaLnBrk="1" hangingPunct="1">
                <a:lnSpc>
                  <a:spcPct val="200000"/>
                </a:lnSpc>
                <a:spcBef>
                  <a:spcPct val="50000"/>
                </a:spcBef>
              </a:pPr>
              <a:r>
                <a:rPr lang="zh-CN" altLang="zh-CN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D.</a:t>
              </a:r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面积为</a:t>
              </a:r>
              <a:r>
                <a:rPr lang="zh-CN" altLang="zh-CN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1.44</a:t>
              </a:r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的正方形</a:t>
              </a:r>
              <a:r>
                <a:rPr lang="zh-CN" altLang="zh-CN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. </a:t>
              </a:r>
            </a:p>
          </p:txBody>
        </p:sp>
        <p:graphicFrame>
          <p:nvGraphicFramePr>
            <p:cNvPr id="15362" name="Object 2"/>
            <p:cNvGraphicFramePr>
              <a:graphicFrameLocks noChangeAspect="1"/>
            </p:cNvGraphicFramePr>
            <p:nvPr/>
          </p:nvGraphicFramePr>
          <p:xfrm>
            <a:off x="1008" y="768"/>
            <a:ext cx="390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7" r:id="rId3" imgW="228600" imgH="394335" progId="Equation.3">
                    <p:embed/>
                  </p:oleObj>
                </mc:Choice>
                <mc:Fallback>
                  <p:oleObj r:id="rId3" imgW="228600" imgH="394335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768"/>
                          <a:ext cx="390" cy="6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7239000" y="11430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80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381000" y="1143000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algn="ctr" eaLnBrk="1" hangingPunct="1"/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endParaRPr lang="zh-CN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367" name="Oval 17"/>
          <p:cNvSpPr>
            <a:spLocks noChangeArrowheads="1"/>
          </p:cNvSpPr>
          <p:nvPr/>
        </p:nvSpPr>
        <p:spPr bwMode="auto">
          <a:xfrm>
            <a:off x="642938" y="0"/>
            <a:ext cx="4143375" cy="1008063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bg1"/>
            </a:solidFill>
            <a:round/>
          </a:ln>
        </p:spPr>
        <p:txBody>
          <a:bodyPr wrap="none" anchor="ctr"/>
          <a:lstStyle/>
          <a:p>
            <a:r>
              <a:rPr lang="zh-CN" altLang="en-US" sz="6000">
                <a:solidFill>
                  <a:srgbClr val="0000FF"/>
                </a:solidFill>
              </a:rPr>
              <a:t>课堂展示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6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838200" y="24384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整数</a:t>
            </a:r>
          </a:p>
        </p:txBody>
      </p:sp>
      <p:sp>
        <p:nvSpPr>
          <p:cNvPr id="113667" name="AutoShape 3"/>
          <p:cNvSpPr/>
          <p:nvPr/>
        </p:nvSpPr>
        <p:spPr bwMode="auto">
          <a:xfrm>
            <a:off x="1752600" y="1905000"/>
            <a:ext cx="457200" cy="1384300"/>
          </a:xfrm>
          <a:prstGeom prst="leftBrace">
            <a:avLst>
              <a:gd name="adj1" fmla="val 25231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en-US" sz="2800" b="0">
              <a:latin typeface="Arial" panose="020B0604020202020204" pitchFamily="34" charset="0"/>
              <a:ea typeface="华文中宋" panose="02010600040101010101" pitchFamily="2" charset="-122"/>
            </a:endParaRP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2362200" y="1676400"/>
            <a:ext cx="57150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正整数：如：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3200" dirty="0">
                <a:latin typeface="Arial" panose="020B0604020202020204" pitchFamily="34" charset="0"/>
                <a:ea typeface="黑体" panose="02010609060101010101" pitchFamily="49" charset="-122"/>
              </a:rPr>
              <a:t>…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零：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负整数：如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-1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-2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-3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3200" dirty="0">
                <a:latin typeface="Arial" panose="020B0604020202020204" pitchFamily="34" charset="0"/>
                <a:ea typeface="黑体" panose="02010609060101010101" pitchFamily="49" charset="-122"/>
              </a:rPr>
              <a:t>…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838200" y="4419600"/>
            <a:ext cx="1206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分数</a:t>
            </a:r>
          </a:p>
        </p:txBody>
      </p:sp>
      <p:sp>
        <p:nvSpPr>
          <p:cNvPr id="113670" name="AutoShape 6"/>
          <p:cNvSpPr/>
          <p:nvPr/>
        </p:nvSpPr>
        <p:spPr bwMode="auto">
          <a:xfrm>
            <a:off x="1828800" y="4114800"/>
            <a:ext cx="285750" cy="1600200"/>
          </a:xfrm>
          <a:prstGeom prst="leftBrace">
            <a:avLst>
              <a:gd name="adj1" fmla="val 46667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en-US" sz="2800" b="0">
              <a:latin typeface="Arial" panose="020B0604020202020204" pitchFamily="34" charset="0"/>
              <a:ea typeface="华文中宋" panose="02010600040101010101" pitchFamily="2" charset="-122"/>
            </a:endParaRP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2268538" y="3933825"/>
            <a:ext cx="7199312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正分数：如    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,      ,  5.2, </a:t>
            </a:r>
            <a:r>
              <a:rPr lang="en-US" altLang="zh-CN" sz="3200" dirty="0">
                <a:latin typeface="Arial" panose="020B0604020202020204" pitchFamily="34" charset="0"/>
                <a:ea typeface="黑体" panose="02010609060101010101" pitchFamily="49" charset="-122"/>
              </a:rPr>
              <a:t>…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spcBef>
                <a:spcPct val="50000"/>
              </a:spcBef>
            </a:pP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负分数如        ，      ，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-3.5, </a:t>
            </a:r>
            <a:r>
              <a:rPr lang="en-US" altLang="zh-CN" sz="3200" dirty="0">
                <a:latin typeface="Arial" panose="020B0604020202020204" pitchFamily="34" charset="0"/>
                <a:ea typeface="黑体" panose="02010609060101010101" pitchFamily="49" charset="-122"/>
              </a:rPr>
              <a:t>…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13672" name="Object 8"/>
          <p:cNvGraphicFramePr>
            <a:graphicFrameLocks noChangeAspect="1"/>
          </p:cNvGraphicFramePr>
          <p:nvPr/>
        </p:nvGraphicFramePr>
        <p:xfrm>
          <a:off x="4724400" y="3733800"/>
          <a:ext cx="50800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公式" r:id="rId3" imgW="152400" imgH="393700" progId="Equation.3">
                  <p:embed/>
                </p:oleObj>
              </mc:Choice>
              <mc:Fallback>
                <p:oleObj name="公式" r:id="rId3" imgW="1524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733800"/>
                        <a:ext cx="508000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73" name="Object 9"/>
          <p:cNvGraphicFramePr>
            <a:graphicFrameLocks noChangeAspect="1"/>
          </p:cNvGraphicFramePr>
          <p:nvPr/>
        </p:nvGraphicFramePr>
        <p:xfrm>
          <a:off x="5867400" y="3733800"/>
          <a:ext cx="441325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公式" r:id="rId5" imgW="139700" imgH="393700" progId="Equation.3">
                  <p:embed/>
                </p:oleObj>
              </mc:Choice>
              <mc:Fallback>
                <p:oleObj name="公式" r:id="rId5" imgW="139700" imgH="393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733800"/>
                        <a:ext cx="441325" cy="124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74" name="Object 10"/>
          <p:cNvGraphicFramePr>
            <a:graphicFrameLocks noChangeAspect="1"/>
          </p:cNvGraphicFramePr>
          <p:nvPr/>
        </p:nvGraphicFramePr>
        <p:xfrm>
          <a:off x="4419600" y="5105400"/>
          <a:ext cx="752475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公式" r:id="rId7" imgW="254000" imgH="393700" progId="Equation.3">
                  <p:embed/>
                </p:oleObj>
              </mc:Choice>
              <mc:Fallback>
                <p:oleObj name="公式" r:id="rId7" imgW="254000" imgH="393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105400"/>
                        <a:ext cx="752475" cy="116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75" name="Object 11"/>
          <p:cNvGraphicFramePr>
            <a:graphicFrameLocks noChangeAspect="1"/>
          </p:cNvGraphicFramePr>
          <p:nvPr/>
        </p:nvGraphicFramePr>
        <p:xfrm>
          <a:off x="6096000" y="5181600"/>
          <a:ext cx="6873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公式" r:id="rId9" imgW="254000" imgH="393700" progId="Equation.3">
                  <p:embed/>
                </p:oleObj>
              </mc:Choice>
              <mc:Fallback>
                <p:oleObj name="公式" r:id="rId9" imgW="254000" imgH="3937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181600"/>
                        <a:ext cx="6873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2"/>
          <p:cNvGrpSpPr/>
          <p:nvPr/>
        </p:nvGrpSpPr>
        <p:grpSpPr bwMode="auto">
          <a:xfrm>
            <a:off x="0" y="2667000"/>
            <a:ext cx="733425" cy="2057400"/>
            <a:chOff x="0" y="1680"/>
            <a:chExt cx="462" cy="1296"/>
          </a:xfrm>
        </p:grpSpPr>
        <p:sp>
          <p:nvSpPr>
            <p:cNvPr id="4119" name="AutoShape 13"/>
            <p:cNvSpPr/>
            <p:nvPr/>
          </p:nvSpPr>
          <p:spPr bwMode="auto">
            <a:xfrm>
              <a:off x="384" y="1680"/>
              <a:ext cx="48" cy="1296"/>
            </a:xfrm>
            <a:prstGeom prst="leftBrace">
              <a:avLst>
                <a:gd name="adj1" fmla="val 22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zh-CN" altLang="en-US" sz="2800" b="0">
                <a:latin typeface="Arial" panose="020B0604020202020204" pitchFamily="34" charset="0"/>
                <a:ea typeface="华文中宋" panose="02010600040101010101" pitchFamily="2" charset="-122"/>
              </a:endParaRPr>
            </a:p>
          </p:txBody>
        </p:sp>
        <p:sp>
          <p:nvSpPr>
            <p:cNvPr id="4120" name="Text Box 14"/>
            <p:cNvSpPr txBox="1">
              <a:spLocks noChangeArrowheads="1"/>
            </p:cNvSpPr>
            <p:nvPr/>
          </p:nvSpPr>
          <p:spPr bwMode="auto">
            <a:xfrm>
              <a:off x="0" y="1728"/>
              <a:ext cx="462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3600" dirty="0">
                  <a:solidFill>
                    <a:srgbClr val="FF0066"/>
                  </a:solidFill>
                  <a:ea typeface="黑体" panose="02010609060101010101" pitchFamily="49" charset="-122"/>
                </a:rPr>
                <a:t>有理数</a:t>
              </a:r>
            </a:p>
          </p:txBody>
        </p:sp>
      </p:grpSp>
      <p:grpSp>
        <p:nvGrpSpPr>
          <p:cNvPr id="4109" name="Group 15"/>
          <p:cNvGrpSpPr/>
          <p:nvPr/>
        </p:nvGrpSpPr>
        <p:grpSpPr bwMode="auto">
          <a:xfrm>
            <a:off x="304800" y="0"/>
            <a:ext cx="3352800" cy="762000"/>
            <a:chOff x="1740" y="-48"/>
            <a:chExt cx="2112" cy="480"/>
          </a:xfrm>
        </p:grpSpPr>
        <p:grpSp>
          <p:nvGrpSpPr>
            <p:cNvPr id="4112" name="Group 16"/>
            <p:cNvGrpSpPr/>
            <p:nvPr/>
          </p:nvGrpSpPr>
          <p:grpSpPr bwMode="auto">
            <a:xfrm>
              <a:off x="1740" y="-48"/>
              <a:ext cx="2112" cy="480"/>
              <a:chOff x="1920" y="-32"/>
              <a:chExt cx="2112" cy="480"/>
            </a:xfrm>
          </p:grpSpPr>
          <p:sp>
            <p:nvSpPr>
              <p:cNvPr id="113681" name="Rectangle 17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359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80000"/>
                  </a:lnSpc>
                  <a:defRPr/>
                </a:pPr>
                <a:r>
                  <a:rPr lang="en-US" altLang="zh-CN" sz="3200" dirty="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anose="020B0604020202020204" pitchFamily="34" charset="0"/>
                    <a:ea typeface="宋体" panose="02010600030101010101" pitchFamily="2" charset="-122"/>
                    <a:sym typeface="MS Outlook" panose="05010100010000000000" pitchFamily="2" charset="2"/>
                  </a:rPr>
                  <a:t>    </a:t>
                </a:r>
                <a:r>
                  <a:rPr lang="zh-CN" altLang="en-US" sz="3200" dirty="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anose="020B0604020202020204" pitchFamily="34" charset="0"/>
                    <a:ea typeface="宋体" panose="02010600030101010101" pitchFamily="2" charset="-122"/>
                    <a:sym typeface="MS Outlook" panose="05010100010000000000" pitchFamily="2" charset="2"/>
                  </a:rPr>
                  <a:t>回顾 </a:t>
                </a:r>
                <a:r>
                  <a:rPr lang="en-US" altLang="zh-CN" sz="3600" dirty="0">
                    <a:solidFill>
                      <a:srgbClr val="CC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rPr>
                  <a:t>&amp;</a:t>
                </a:r>
                <a:r>
                  <a:rPr lang="en-US" altLang="zh-CN" sz="3600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rPr>
                  <a:t> </a:t>
                </a:r>
                <a:r>
                  <a:rPr lang="zh-CN" altLang="en-US" sz="3200" dirty="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宋体" panose="02010600030101010101" pitchFamily="2" charset="-122"/>
                    <a:ea typeface="宋体" panose="02010600030101010101" pitchFamily="2" charset="-122"/>
                  </a:rPr>
                  <a:t>思考</a:t>
                </a:r>
                <a:endParaRPr lang="zh-CN" altLang="en-US" sz="3600" dirty="0">
                  <a:solidFill>
                    <a:schemeClr val="hlink"/>
                  </a:solidFill>
                  <a:latin typeface="Arial" panose="020B0604020202020204" pitchFamily="34" charset="0"/>
                  <a:ea typeface="BatangChe" pitchFamily="49" charset="-127"/>
                </a:endParaRPr>
              </a:p>
            </p:txBody>
          </p:sp>
          <p:sp>
            <p:nvSpPr>
              <p:cNvPr id="113682" name="Rectangle 18" descr="PE03255_"/>
              <p:cNvSpPr>
                <a:spLocks noChangeArrowheads="1"/>
              </p:cNvSpPr>
              <p:nvPr/>
            </p:nvSpPr>
            <p:spPr bwMode="auto">
              <a:xfrm>
                <a:off x="3600" y="-32"/>
                <a:ext cx="327" cy="480"/>
              </a:xfrm>
              <a:prstGeom prst="rect">
                <a:avLst/>
              </a:prstGeom>
              <a:noFill/>
              <a:ln w="381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altLang="zh-CN" sz="44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ea typeface="BatangChe" pitchFamily="49" charset="-127"/>
                  </a:rPr>
                  <a:t>☞</a:t>
                </a:r>
                <a:endParaRPr lang="en-US" sz="4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ea typeface="BatangChe" pitchFamily="49" charset="-127"/>
                </a:endParaRPr>
              </a:p>
            </p:txBody>
          </p:sp>
        </p:grpSp>
        <p:grpSp>
          <p:nvGrpSpPr>
            <p:cNvPr id="4113" name="Group 19"/>
            <p:cNvGrpSpPr/>
            <p:nvPr/>
          </p:nvGrpSpPr>
          <p:grpSpPr bwMode="auto">
            <a:xfrm>
              <a:off x="1824" y="96"/>
              <a:ext cx="206" cy="240"/>
              <a:chOff x="178" y="1296"/>
              <a:chExt cx="206" cy="240"/>
            </a:xfrm>
          </p:grpSpPr>
          <p:sp>
            <p:nvSpPr>
              <p:cNvPr id="4114" name="Freeform 20" descr="PE03255_"/>
              <p:cNvSpPr>
                <a:spLocks noChangeAspect="1"/>
              </p:cNvSpPr>
              <p:nvPr/>
            </p:nvSpPr>
            <p:spPr bwMode="auto">
              <a:xfrm rot="1290791">
                <a:off x="178" y="1344"/>
                <a:ext cx="154" cy="172"/>
              </a:xfrm>
              <a:custGeom>
                <a:avLst/>
                <a:gdLst>
                  <a:gd name="T0" fmla="*/ 6 w 296"/>
                  <a:gd name="T1" fmla="*/ 11 h 288"/>
                  <a:gd name="T2" fmla="*/ 4 w 296"/>
                  <a:gd name="T3" fmla="*/ 13 h 288"/>
                  <a:gd name="T4" fmla="*/ 1 w 296"/>
                  <a:gd name="T5" fmla="*/ 11 h 288"/>
                  <a:gd name="T6" fmla="*/ 1 w 296"/>
                  <a:gd name="T7" fmla="*/ 7 h 288"/>
                  <a:gd name="T8" fmla="*/ 1 w 296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88"/>
                  <a:gd name="T17" fmla="*/ 296 w 296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88">
                    <a:moveTo>
                      <a:pt x="296" y="240"/>
                    </a:moveTo>
                    <a:cubicBezTo>
                      <a:pt x="268" y="264"/>
                      <a:pt x="240" y="288"/>
                      <a:pt x="200" y="288"/>
                    </a:cubicBezTo>
                    <a:cubicBezTo>
                      <a:pt x="160" y="288"/>
                      <a:pt x="88" y="264"/>
                      <a:pt x="56" y="240"/>
                    </a:cubicBezTo>
                    <a:cubicBezTo>
                      <a:pt x="24" y="216"/>
                      <a:pt x="16" y="184"/>
                      <a:pt x="8" y="144"/>
                    </a:cubicBezTo>
                    <a:cubicBezTo>
                      <a:pt x="0" y="104"/>
                      <a:pt x="4" y="52"/>
                      <a:pt x="8" y="0"/>
                    </a:cubicBezTo>
                  </a:path>
                </a:pathLst>
              </a:custGeom>
              <a:noFill/>
              <a:ln w="38100">
                <a:solidFill>
                  <a:srgbClr val="990000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5" name="Freeform 21" descr="PE03255_"/>
              <p:cNvSpPr>
                <a:spLocks noChangeAspect="1"/>
              </p:cNvSpPr>
              <p:nvPr/>
            </p:nvSpPr>
            <p:spPr bwMode="auto">
              <a:xfrm rot="-9233357">
                <a:off x="230" y="1316"/>
                <a:ext cx="154" cy="172"/>
              </a:xfrm>
              <a:custGeom>
                <a:avLst/>
                <a:gdLst>
                  <a:gd name="T0" fmla="*/ 6 w 296"/>
                  <a:gd name="T1" fmla="*/ 11 h 288"/>
                  <a:gd name="T2" fmla="*/ 4 w 296"/>
                  <a:gd name="T3" fmla="*/ 13 h 288"/>
                  <a:gd name="T4" fmla="*/ 1 w 296"/>
                  <a:gd name="T5" fmla="*/ 11 h 288"/>
                  <a:gd name="T6" fmla="*/ 1 w 296"/>
                  <a:gd name="T7" fmla="*/ 7 h 288"/>
                  <a:gd name="T8" fmla="*/ 1 w 296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88"/>
                  <a:gd name="T17" fmla="*/ 296 w 296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88">
                    <a:moveTo>
                      <a:pt x="296" y="240"/>
                    </a:moveTo>
                    <a:cubicBezTo>
                      <a:pt x="268" y="264"/>
                      <a:pt x="240" y="288"/>
                      <a:pt x="200" y="288"/>
                    </a:cubicBezTo>
                    <a:cubicBezTo>
                      <a:pt x="160" y="288"/>
                      <a:pt x="88" y="264"/>
                      <a:pt x="56" y="240"/>
                    </a:cubicBezTo>
                    <a:cubicBezTo>
                      <a:pt x="24" y="216"/>
                      <a:pt x="16" y="184"/>
                      <a:pt x="8" y="144"/>
                    </a:cubicBezTo>
                    <a:cubicBezTo>
                      <a:pt x="0" y="104"/>
                      <a:pt x="4" y="52"/>
                      <a:pt x="8" y="0"/>
                    </a:cubicBezTo>
                  </a:path>
                </a:pathLst>
              </a:custGeom>
              <a:noFill/>
              <a:ln w="38100">
                <a:solidFill>
                  <a:srgbClr val="990000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6" name="Line 22"/>
              <p:cNvSpPr>
                <a:spLocks noChangeShapeType="1"/>
              </p:cNvSpPr>
              <p:nvPr/>
            </p:nvSpPr>
            <p:spPr bwMode="auto">
              <a:xfrm flipV="1">
                <a:off x="192" y="1296"/>
                <a:ext cx="192" cy="24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sp>
        <p:nvSpPr>
          <p:cNvPr id="4110" name="Text Box 23"/>
          <p:cNvSpPr txBox="1">
            <a:spLocks noChangeArrowheads="1"/>
          </p:cNvSpPr>
          <p:nvPr/>
        </p:nvSpPr>
        <p:spPr bwMode="auto">
          <a:xfrm>
            <a:off x="609600" y="990600"/>
            <a:ext cx="3505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dirty="0">
                <a:ea typeface="黑体" panose="02010609060101010101" pitchFamily="49" charset="-122"/>
              </a:rPr>
              <a:t>什么叫有理数？</a:t>
            </a:r>
          </a:p>
        </p:txBody>
      </p:sp>
      <p:sp>
        <p:nvSpPr>
          <p:cNvPr id="113688" name="Rectangle 24"/>
          <p:cNvSpPr>
            <a:spLocks noChangeArrowheads="1"/>
          </p:cNvSpPr>
          <p:nvPr/>
        </p:nvSpPr>
        <p:spPr bwMode="auto">
          <a:xfrm>
            <a:off x="684213" y="6165850"/>
            <a:ext cx="61706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800" b="0" dirty="0">
                <a:solidFill>
                  <a:srgbClr val="FF3300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3.</a:t>
            </a:r>
            <a:r>
              <a:rPr kumimoji="1" lang="zh-CN" altLang="en-US" sz="2800" dirty="0">
                <a:solidFill>
                  <a:srgbClr val="FF3300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除了有理数外还有没有其他的数呢？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3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3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autoUpdateAnimBg="0"/>
      <p:bldP spid="113667" grpId="0" animBg="1"/>
      <p:bldP spid="113668" grpId="0" autoUpdateAnimBg="0"/>
      <p:bldP spid="113669" grpId="0" autoUpdateAnimBg="0"/>
      <p:bldP spid="113670" grpId="0" animBg="1"/>
      <p:bldP spid="113671" grpId="0" autoUpdateAnimBg="0"/>
      <p:bldP spid="11368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17558" y="1268412"/>
            <a:ext cx="8675687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tabLst>
                <a:tab pos="228600" algn="l"/>
              </a:tabLst>
            </a:pPr>
            <a:r>
              <a:rPr lang="zh-CN" altLang="en-US" sz="2800" b="0" dirty="0">
                <a:latin typeface="Arial" panose="020B0604020202020204" pitchFamily="34" charset="0"/>
              </a:rPr>
              <a:t> </a:t>
            </a:r>
            <a:r>
              <a:rPr lang="en-US" altLang="zh-CN" sz="2800" b="0" dirty="0">
                <a:latin typeface="Arial" panose="020B0604020202020204" pitchFamily="34" charset="0"/>
              </a:rPr>
              <a:t>3</a:t>
            </a:r>
            <a:r>
              <a:rPr lang="zh-CN" altLang="en-US" sz="2800" b="0" dirty="0">
                <a:latin typeface="隶书" panose="02010509060101010101" pitchFamily="49" charset="-122"/>
                <a:ea typeface="隶书" panose="02010509060101010101" pitchFamily="49" charset="-122"/>
              </a:rPr>
              <a:t>、下列说法：（1）有理数都是有限小数  </a:t>
            </a:r>
          </a:p>
          <a:p>
            <a:pPr>
              <a:tabLst>
                <a:tab pos="228600" algn="l"/>
              </a:tabLst>
            </a:pPr>
            <a:r>
              <a:rPr lang="zh-CN" altLang="en-US" sz="2800" b="0" dirty="0">
                <a:latin typeface="隶书" panose="02010509060101010101" pitchFamily="49" charset="-122"/>
                <a:ea typeface="隶书" panose="02010509060101010101" pitchFamily="49" charset="-122"/>
              </a:rPr>
              <a:t>              （2）有限小数都是有理数  </a:t>
            </a:r>
          </a:p>
          <a:p>
            <a:pPr>
              <a:tabLst>
                <a:tab pos="228600" algn="l"/>
              </a:tabLst>
            </a:pPr>
            <a:r>
              <a:rPr lang="zh-CN" altLang="en-US" sz="2800" b="0" dirty="0">
                <a:latin typeface="隶书" panose="02010509060101010101" pitchFamily="49" charset="-122"/>
                <a:ea typeface="隶书" panose="02010509060101010101" pitchFamily="49" charset="-122"/>
              </a:rPr>
              <a:t>              （3）无理数都是无限小数  </a:t>
            </a:r>
          </a:p>
          <a:p>
            <a:pPr>
              <a:tabLst>
                <a:tab pos="228600" algn="l"/>
              </a:tabLst>
            </a:pPr>
            <a:r>
              <a:rPr lang="zh-CN" altLang="en-US" sz="2800" b="0" dirty="0">
                <a:latin typeface="隶书" panose="02010509060101010101" pitchFamily="49" charset="-122"/>
                <a:ea typeface="隶书" panose="02010509060101010101" pitchFamily="49" charset="-122"/>
              </a:rPr>
              <a:t>              （4）无限小数都是无理数，</a:t>
            </a:r>
          </a:p>
          <a:p>
            <a:pPr>
              <a:tabLst>
                <a:tab pos="228600" algn="l"/>
              </a:tabLst>
            </a:pPr>
            <a:r>
              <a:rPr lang="zh-CN" altLang="en-US" sz="2800" b="0" dirty="0">
                <a:latin typeface="隶书" panose="02010509060101010101" pitchFamily="49" charset="-122"/>
                <a:ea typeface="隶书" panose="02010509060101010101" pitchFamily="49" charset="-122"/>
              </a:rPr>
              <a:t>其中正确的为______________________________。</a:t>
            </a:r>
          </a:p>
          <a:p>
            <a:pPr>
              <a:tabLst>
                <a:tab pos="228600" algn="l"/>
              </a:tabLst>
            </a:pPr>
            <a:endParaRPr lang="zh-CN" altLang="en-US" sz="2800" b="0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tabLst>
                <a:tab pos="228600" algn="l"/>
              </a:tabLst>
            </a:pPr>
            <a:r>
              <a:rPr lang="en-US" altLang="zh-CN" sz="2800" b="0" dirty="0">
                <a:latin typeface="隶书" panose="02010509060101010101" pitchFamily="49" charset="-122"/>
                <a:ea typeface="隶书" panose="02010509060101010101" pitchFamily="49" charset="-122"/>
              </a:rPr>
              <a:t>4</a:t>
            </a:r>
            <a:r>
              <a:rPr lang="zh-CN" altLang="en-US" sz="2800" b="0" dirty="0">
                <a:latin typeface="隶书" panose="02010509060101010101" pitchFamily="49" charset="-122"/>
                <a:ea typeface="隶书" panose="02010509060101010101" pitchFamily="49" charset="-122"/>
              </a:rPr>
              <a:t>、一个面积为13cm</a:t>
            </a:r>
            <a:r>
              <a:rPr lang="zh-CN" altLang="en-US" sz="2800" b="0" baseline="30000" dirty="0"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2800" b="0" dirty="0">
                <a:latin typeface="隶书" panose="02010509060101010101" pitchFamily="49" charset="-122"/>
                <a:ea typeface="隶书" panose="02010509060101010101" pitchFamily="49" charset="-122"/>
              </a:rPr>
              <a:t>的正方形，它的边长是________</a:t>
            </a:r>
          </a:p>
          <a:p>
            <a:pPr>
              <a:tabLst>
                <a:tab pos="228600" algn="l"/>
              </a:tabLst>
            </a:pPr>
            <a:endParaRPr lang="zh-CN" altLang="en-US" sz="2800" b="0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tabLst>
                <a:tab pos="228600" algn="l"/>
              </a:tabLst>
            </a:pPr>
            <a:r>
              <a:rPr lang="en-US" altLang="zh-CN" sz="2800" b="0" dirty="0">
                <a:latin typeface="隶书" panose="02010509060101010101" pitchFamily="49" charset="-122"/>
                <a:ea typeface="隶书" panose="02010509060101010101" pitchFamily="49" charset="-122"/>
              </a:rPr>
              <a:t>5</a:t>
            </a:r>
            <a:r>
              <a:rPr lang="zh-CN" altLang="en-US" sz="2800" b="0" dirty="0">
                <a:latin typeface="隶书" panose="02010509060101010101" pitchFamily="49" charset="-122"/>
                <a:ea typeface="隶书" panose="02010509060101010101" pitchFamily="49" charset="-122"/>
              </a:rPr>
              <a:t>、已知正数m满足m</a:t>
            </a:r>
            <a:r>
              <a:rPr lang="zh-CN" altLang="en-US" sz="2800" b="0" baseline="30000" dirty="0"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2800" b="0" dirty="0">
                <a:latin typeface="隶书" panose="02010509060101010101" pitchFamily="49" charset="-122"/>
                <a:ea typeface="隶书" panose="02010509060101010101" pitchFamily="49" charset="-122"/>
              </a:rPr>
              <a:t>=39，则m的整数部分是_________</a:t>
            </a:r>
          </a:p>
          <a:p>
            <a:pPr algn="ctr">
              <a:tabLst>
                <a:tab pos="228600" algn="l"/>
              </a:tabLst>
            </a:pPr>
            <a:endParaRPr lang="zh-CN" altLang="en-US" sz="2800" b="0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628900" y="2924175"/>
            <a:ext cx="1114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FF0000"/>
                </a:solidFill>
              </a:rPr>
              <a:t>(2) (3)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7019925" y="3717925"/>
          <a:ext cx="735013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r:id="rId3" imgW="292100" imgH="228600" progId="Equation.3">
                  <p:embed/>
                </p:oleObj>
              </mc:Choice>
              <mc:Fallback>
                <p:oleObj r:id="rId3" imgW="2921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3717925"/>
                        <a:ext cx="735013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950075" y="4583113"/>
            <a:ext cx="5746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zh-CN" altLang="en-US" sz="3200"/>
              <a:t>6</a:t>
            </a:r>
          </a:p>
        </p:txBody>
      </p:sp>
      <p:sp>
        <p:nvSpPr>
          <p:cNvPr id="16390" name="Oval 17"/>
          <p:cNvSpPr>
            <a:spLocks noChangeArrowheads="1"/>
          </p:cNvSpPr>
          <p:nvPr/>
        </p:nvSpPr>
        <p:spPr bwMode="auto">
          <a:xfrm>
            <a:off x="1785938" y="0"/>
            <a:ext cx="4429125" cy="1008063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bg1"/>
            </a:solidFill>
            <a:round/>
          </a:ln>
        </p:spPr>
        <p:txBody>
          <a:bodyPr wrap="none" anchor="ctr"/>
          <a:lstStyle/>
          <a:p>
            <a:r>
              <a:rPr lang="zh-CN" altLang="en-US" sz="6000">
                <a:solidFill>
                  <a:srgbClr val="0000FF"/>
                </a:solidFill>
              </a:rPr>
              <a:t>课堂展示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ldLvl="0" autoUpdateAnimBg="0"/>
      <p:bldP spid="19459" grpId="0" bldLvl="0" autoUpdateAnimBg="0"/>
      <p:bldP spid="19461" grpId="0" bldLvl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 bwMode="auto">
          <a:xfrm>
            <a:off x="755650" y="476250"/>
            <a:ext cx="5905500" cy="3216275"/>
            <a:chOff x="3072" y="2688"/>
            <a:chExt cx="2400" cy="1296"/>
          </a:xfrm>
        </p:grpSpPr>
        <p:sp>
          <p:nvSpPr>
            <p:cNvPr id="19461" name="AutoShape 5"/>
            <p:cNvSpPr>
              <a:spLocks noChangeArrowheads="1"/>
            </p:cNvSpPr>
            <p:nvPr/>
          </p:nvSpPr>
          <p:spPr bwMode="auto">
            <a:xfrm>
              <a:off x="3072" y="2688"/>
              <a:ext cx="2400" cy="1296"/>
            </a:xfrm>
            <a:prstGeom prst="bevel">
              <a:avLst>
                <a:gd name="adj" fmla="val 12500"/>
              </a:avLst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>
              <a:solidFill>
                <a:srgbClr val="FFFFFF"/>
              </a:solidFill>
              <a:miter lim="800000"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>
              <a:off x="3168" y="2784"/>
              <a:ext cx="2016" cy="480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CN" sz="3600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_GB2312" pitchFamily="1" charset="-122"/>
                  <a:ea typeface="楷体_GB2312" pitchFamily="1" charset="-122"/>
                </a:rPr>
                <a:t>    </a:t>
              </a:r>
              <a:r>
                <a:rPr lang="zh-CN" altLang="en-US" sz="3600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_GB2312" pitchFamily="1" charset="-122"/>
                  <a:ea typeface="楷体_GB2312" pitchFamily="1" charset="-122"/>
                </a:rPr>
                <a:t>判断    在哪两个相邻整数的范围之间。</a:t>
              </a:r>
            </a:p>
          </p:txBody>
        </p:sp>
        <p:graphicFrame>
          <p:nvGraphicFramePr>
            <p:cNvPr id="17413" name="Object 5"/>
            <p:cNvGraphicFramePr>
              <a:graphicFrameLocks noChangeAspect="1"/>
            </p:cNvGraphicFramePr>
            <p:nvPr/>
          </p:nvGraphicFramePr>
          <p:xfrm>
            <a:off x="3723" y="2755"/>
            <a:ext cx="432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9" name="Equation" r:id="rId3" imgW="457200" imgH="355600" progId="Equation.DSMT4">
                    <p:embed/>
                  </p:oleObj>
                </mc:Choice>
                <mc:Fallback>
                  <p:oleObj name="Equation" r:id="rId3" imgW="457200" imgH="3556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3" y="2755"/>
                          <a:ext cx="432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9464" name="Object 2"/>
          <p:cNvGraphicFramePr>
            <a:graphicFrameLocks noChangeAspect="1"/>
          </p:cNvGraphicFramePr>
          <p:nvPr/>
        </p:nvGraphicFramePr>
        <p:xfrm>
          <a:off x="1763713" y="2781300"/>
          <a:ext cx="375602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name="公式" r:id="rId5" imgW="1206500" imgH="304800" progId="Equation.3">
                  <p:embed/>
                </p:oleObj>
              </mc:Choice>
              <mc:Fallback>
                <p:oleObj name="公式" r:id="rId5" imgW="1206500" imgH="304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781300"/>
                        <a:ext cx="3756025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3"/>
          <p:cNvGraphicFramePr>
            <a:graphicFrameLocks noChangeAspect="1"/>
          </p:cNvGraphicFramePr>
          <p:nvPr/>
        </p:nvGraphicFramePr>
        <p:xfrm>
          <a:off x="1763713" y="1916113"/>
          <a:ext cx="3889375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name="公式" r:id="rId7" imgW="1117600" imgH="241300" progId="Equation.3">
                  <p:embed/>
                </p:oleObj>
              </mc:Choice>
              <mc:Fallback>
                <p:oleObj name="公式" r:id="rId7" imgW="11176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1916113"/>
                        <a:ext cx="3889375" cy="823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250825" y="4221163"/>
            <a:ext cx="868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zh-CN" altLang="en-US" sz="4000">
                <a:solidFill>
                  <a:schemeClr val="tx2"/>
                </a:solidFill>
              </a:rPr>
              <a:t>练习：估计出与         最接近的两个整数。</a:t>
            </a:r>
          </a:p>
        </p:txBody>
      </p:sp>
      <p:graphicFrame>
        <p:nvGraphicFramePr>
          <p:cNvPr id="19468" name="Object 4"/>
          <p:cNvGraphicFramePr>
            <a:graphicFrameLocks noChangeAspect="1"/>
          </p:cNvGraphicFramePr>
          <p:nvPr/>
        </p:nvGraphicFramePr>
        <p:xfrm>
          <a:off x="4067175" y="4149725"/>
          <a:ext cx="944563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name="Equation" r:id="rId9" imgW="304800" imgH="228600" progId="Equation.DSMT4">
                  <p:embed/>
                </p:oleObj>
              </mc:Choice>
              <mc:Fallback>
                <p:oleObj name="Equation" r:id="rId9" imgW="3048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4149725"/>
                        <a:ext cx="944563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Text Box 13"/>
          <p:cNvSpPr txBox="1">
            <a:spLocks noChangeArrowheads="1"/>
          </p:cNvSpPr>
          <p:nvPr/>
        </p:nvSpPr>
        <p:spPr bwMode="auto">
          <a:xfrm>
            <a:off x="7640638" y="260350"/>
            <a:ext cx="1108075" cy="37449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66FF33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6000">
                <a:ea typeface="华文新魏" panose="02010800040101010101" pitchFamily="2" charset="-122"/>
              </a:rPr>
              <a:t>拓展应用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07504" y="1340768"/>
            <a:ext cx="876300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3600" b="0" dirty="0">
                <a:latin typeface="Arial Rounded MT Bold" panose="020F0704030504030204" charset="0"/>
                <a:ea typeface="黑体" panose="02010609060101010101" pitchFamily="49" charset="-122"/>
              </a:rPr>
              <a:t>       </a:t>
            </a:r>
            <a:r>
              <a:rPr lang="zh-CN" altLang="en-US" sz="2800" dirty="0">
                <a:latin typeface="隶书" panose="02010509060101010101" pitchFamily="49" charset="-122"/>
                <a:ea typeface="隶书" panose="02010509060101010101" pitchFamily="49" charset="-122"/>
              </a:rPr>
              <a:t>如图是由</a:t>
            </a:r>
            <a:r>
              <a:rPr lang="en-US" altLang="zh-CN" sz="2800" dirty="0">
                <a:latin typeface="隶书" panose="02010509060101010101" pitchFamily="49" charset="-122"/>
                <a:ea typeface="隶书" panose="02010509060101010101" pitchFamily="49" charset="-122"/>
              </a:rPr>
              <a:t>16</a:t>
            </a:r>
            <a:r>
              <a:rPr lang="zh-CN" altLang="en-US" sz="2800" dirty="0">
                <a:latin typeface="隶书" panose="02010509060101010101" pitchFamily="49" charset="-122"/>
                <a:ea typeface="隶书" panose="02010509060101010101" pitchFamily="49" charset="-122"/>
              </a:rPr>
              <a:t>个边长为</a:t>
            </a:r>
            <a:r>
              <a:rPr lang="en-US" altLang="zh-CN" sz="2800" dirty="0"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sz="2800" dirty="0">
                <a:latin typeface="隶书" panose="02010509060101010101" pitchFamily="49" charset="-122"/>
                <a:ea typeface="隶书" panose="02010509060101010101" pitchFamily="49" charset="-122"/>
              </a:rPr>
              <a:t>的小正方形拼成的，任意连接这些小正方形的若干个顶点，可得到一些线段</a:t>
            </a:r>
            <a:r>
              <a:rPr lang="en-US" altLang="zh-CN" sz="2800" dirty="0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graphicFrame>
        <p:nvGraphicFramePr>
          <p:cNvPr id="20483" name="Group 3"/>
          <p:cNvGraphicFramePr>
            <a:graphicFrameLocks noGrp="1"/>
          </p:cNvGraphicFramePr>
          <p:nvPr/>
        </p:nvGraphicFramePr>
        <p:xfrm>
          <a:off x="6660232" y="4509120"/>
          <a:ext cx="2305050" cy="2165476"/>
        </p:xfrm>
        <a:graphic>
          <a:graphicData uri="http://schemas.openxmlformats.org/drawingml/2006/table">
            <a:tbl>
              <a:tblPr/>
              <a:tblGrid>
                <a:gridCol w="576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9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anose="020F0704030504030204" charset="0"/>
                        <a:ea typeface="黑体" panose="02010609060101010101" pitchFamily="49" charset="-122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anose="020F0704030504030204" charset="0"/>
                        <a:ea typeface="黑体" panose="02010609060101010101" pitchFamily="49" charset="-122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anose="020F0704030504030204" charset="0"/>
                        <a:ea typeface="黑体" panose="02010609060101010101" pitchFamily="49" charset="-122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anose="020F0704030504030204" charset="0"/>
                        <a:ea typeface="黑体" panose="02010609060101010101" pitchFamily="49" charset="-122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anose="020F0704030504030204" charset="0"/>
                        <a:ea typeface="黑体" panose="02010609060101010101" pitchFamily="49" charset="-122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anose="020F0704030504030204" charset="0"/>
                        <a:ea typeface="黑体" panose="02010609060101010101" pitchFamily="49" charset="-122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anose="020F0704030504030204" charset="0"/>
                        <a:ea typeface="黑体" panose="02010609060101010101" pitchFamily="49" charset="-122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anose="020F0704030504030204" charset="0"/>
                        <a:ea typeface="黑体" panose="02010609060101010101" pitchFamily="49" charset="-122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anose="020F0704030504030204" charset="0"/>
                        <a:ea typeface="黑体" panose="02010609060101010101" pitchFamily="49" charset="-122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anose="020F0704030504030204" charset="0"/>
                        <a:ea typeface="黑体" panose="02010609060101010101" pitchFamily="49" charset="-122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anose="020F0704030504030204" charset="0"/>
                        <a:ea typeface="黑体" panose="02010609060101010101" pitchFamily="49" charset="-122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anose="020F0704030504030204" charset="0"/>
                        <a:ea typeface="黑体" panose="02010609060101010101" pitchFamily="49" charset="-122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anose="020F0704030504030204" charset="0"/>
                        <a:ea typeface="黑体" panose="02010609060101010101" pitchFamily="49" charset="-122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anose="020F0704030504030204" charset="0"/>
                        <a:ea typeface="黑体" panose="02010609060101010101" pitchFamily="49" charset="-122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anose="020F0704030504030204" charset="0"/>
                        <a:ea typeface="黑体" panose="02010609060101010101" pitchFamily="49" charset="-122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anose="020F0704030504030204" charset="0"/>
                        <a:ea typeface="黑体" panose="02010609060101010101" pitchFamily="49" charset="-122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7678" name="Group 30"/>
          <p:cNvGrpSpPr/>
          <p:nvPr/>
        </p:nvGrpSpPr>
        <p:grpSpPr bwMode="auto">
          <a:xfrm>
            <a:off x="900113" y="333375"/>
            <a:ext cx="2592387" cy="884238"/>
            <a:chOff x="0" y="0"/>
            <a:chExt cx="1392" cy="557"/>
          </a:xfrm>
        </p:grpSpPr>
        <p:sp>
          <p:nvSpPr>
            <p:cNvPr id="27680" name="Rectangle 31"/>
            <p:cNvSpPr>
              <a:spLocks noChangeArrowheads="1"/>
            </p:cNvSpPr>
            <p:nvPr/>
          </p:nvSpPr>
          <p:spPr bwMode="auto">
            <a:xfrm>
              <a:off x="0" y="317"/>
              <a:ext cx="1296" cy="2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8ED0F4"/>
                </a:gs>
              </a:gsLst>
              <a:lin ang="5400000" scaled="1"/>
            </a:gradFill>
            <a:ln w="9525">
              <a:solidFill>
                <a:schemeClr val="accent1"/>
              </a:solidFill>
              <a:miter lim="800000"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0512" name="Text Box 32"/>
            <p:cNvSpPr txBox="1">
              <a:spLocks noChangeArrowheads="1"/>
            </p:cNvSpPr>
            <p:nvPr/>
          </p:nvSpPr>
          <p:spPr bwMode="auto">
            <a:xfrm>
              <a:off x="432" y="0"/>
              <a:ext cx="960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zh-CN" altLang="en-US" sz="3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rPr>
                <a:t>试一试</a:t>
              </a:r>
            </a:p>
          </p:txBody>
        </p:sp>
        <p:sp>
          <p:nvSpPr>
            <p:cNvPr id="27682" name="未知"/>
            <p:cNvSpPr/>
            <p:nvPr/>
          </p:nvSpPr>
          <p:spPr bwMode="auto">
            <a:xfrm>
              <a:off x="48" y="269"/>
              <a:ext cx="384" cy="192"/>
            </a:xfrm>
            <a:custGeom>
              <a:avLst/>
              <a:gdLst>
                <a:gd name="T0" fmla="*/ 0 w 384"/>
                <a:gd name="T1" fmla="*/ 0 h 240"/>
                <a:gd name="T2" fmla="*/ 384 w 384"/>
                <a:gd name="T3" fmla="*/ 0 h 240"/>
                <a:gd name="T4" fmla="*/ 192 w 384"/>
                <a:gd name="T5" fmla="*/ 154 h 240"/>
                <a:gd name="T6" fmla="*/ 0 w 384"/>
                <a:gd name="T7" fmla="*/ 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240"/>
                <a:gd name="T14" fmla="*/ 384 w 384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240">
                  <a:moveTo>
                    <a:pt x="0" y="0"/>
                  </a:moveTo>
                  <a:lnTo>
                    <a:pt x="384" y="0"/>
                  </a:lnTo>
                  <a:lnTo>
                    <a:pt x="192" y="24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777777"/>
                </a:gs>
                <a:gs pos="50000">
                  <a:srgbClr val="FFFFFF"/>
                </a:gs>
                <a:gs pos="100000">
                  <a:srgbClr val="777777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0514" name="未知"/>
            <p:cNvSpPr/>
            <p:nvPr/>
          </p:nvSpPr>
          <p:spPr bwMode="auto">
            <a:xfrm>
              <a:off x="192" y="424"/>
              <a:ext cx="96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0"/>
                </a:cxn>
                <a:cxn ang="0">
                  <a:pos x="48" y="96"/>
                </a:cxn>
                <a:cxn ang="0">
                  <a:pos x="0" y="0"/>
                </a:cxn>
              </a:cxnLst>
              <a:rect l="0" t="0" r="r" b="b"/>
              <a:pathLst>
                <a:path w="96" h="96">
                  <a:moveTo>
                    <a:pt x="0" y="0"/>
                  </a:moveTo>
                  <a:lnTo>
                    <a:pt x="96" y="0"/>
                  </a:lnTo>
                  <a:lnTo>
                    <a:pt x="48" y="96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rgbClr val="969696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solidFill>
                <a:srgbClr val="000000"/>
              </a:solidFill>
              <a:rou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7684" name="未知"/>
            <p:cNvSpPr/>
            <p:nvPr/>
          </p:nvSpPr>
          <p:spPr bwMode="auto">
            <a:xfrm>
              <a:off x="48" y="77"/>
              <a:ext cx="384" cy="240"/>
            </a:xfrm>
            <a:custGeom>
              <a:avLst/>
              <a:gdLst>
                <a:gd name="T0" fmla="*/ 0 w 336"/>
                <a:gd name="T1" fmla="*/ 0 h 240"/>
                <a:gd name="T2" fmla="*/ 439 w 336"/>
                <a:gd name="T3" fmla="*/ 0 h 240"/>
                <a:gd name="T4" fmla="*/ 439 w 336"/>
                <a:gd name="T5" fmla="*/ 192 h 240"/>
                <a:gd name="T6" fmla="*/ 250 w 336"/>
                <a:gd name="T7" fmla="*/ 240 h 240"/>
                <a:gd name="T8" fmla="*/ 126 w 336"/>
                <a:gd name="T9" fmla="*/ 240 h 240"/>
                <a:gd name="T10" fmla="*/ 0 w 336"/>
                <a:gd name="T11" fmla="*/ 192 h 240"/>
                <a:gd name="T12" fmla="*/ 0 w 336"/>
                <a:gd name="T13" fmla="*/ 0 h 2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6"/>
                <a:gd name="T22" fmla="*/ 0 h 240"/>
                <a:gd name="T23" fmla="*/ 336 w 336"/>
                <a:gd name="T24" fmla="*/ 240 h 2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6" h="240">
                  <a:moveTo>
                    <a:pt x="0" y="0"/>
                  </a:moveTo>
                  <a:lnTo>
                    <a:pt x="336" y="0"/>
                  </a:lnTo>
                  <a:lnTo>
                    <a:pt x="336" y="192"/>
                  </a:lnTo>
                  <a:lnTo>
                    <a:pt x="192" y="240"/>
                  </a:lnTo>
                  <a:lnTo>
                    <a:pt x="96" y="240"/>
                  </a:lnTo>
                  <a:lnTo>
                    <a:pt x="0" y="192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9933"/>
                </a:gs>
                <a:gs pos="50000">
                  <a:srgbClr val="FFFF99"/>
                </a:gs>
                <a:gs pos="100000">
                  <a:srgbClr val="FF9933"/>
                </a:gs>
              </a:gsLst>
              <a:lin ang="0" scaled="1"/>
            </a:gradFill>
            <a:ln w="9525">
              <a:solidFill>
                <a:srgbClr val="FF9933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7685" name="Oval 36"/>
            <p:cNvSpPr>
              <a:spLocks noChangeArrowheads="1"/>
            </p:cNvSpPr>
            <p:nvPr/>
          </p:nvSpPr>
          <p:spPr bwMode="auto">
            <a:xfrm>
              <a:off x="48" y="29"/>
              <a:ext cx="383" cy="96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9933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7686" name="Oval 37"/>
            <p:cNvSpPr>
              <a:spLocks noChangeArrowheads="1"/>
            </p:cNvSpPr>
            <p:nvPr/>
          </p:nvSpPr>
          <p:spPr bwMode="auto">
            <a:xfrm>
              <a:off x="192" y="29"/>
              <a:ext cx="96" cy="4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27679" name="Rectangle 38"/>
          <p:cNvSpPr>
            <a:spLocks noChangeArrowheads="1"/>
          </p:cNvSpPr>
          <p:nvPr/>
        </p:nvSpPr>
        <p:spPr bwMode="auto">
          <a:xfrm>
            <a:off x="0" y="2636912"/>
            <a:ext cx="874846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266700"/>
            <a:r>
              <a:rPr lang="zh-CN" altLang="en-US" sz="3200" dirty="0"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3200" dirty="0"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sz="3200" dirty="0">
                <a:latin typeface="隶书" panose="02010509060101010101" pitchFamily="49" charset="-122"/>
                <a:ea typeface="隶书" panose="02010509060101010101" pitchFamily="49" charset="-122"/>
              </a:rPr>
              <a:t>）每人至少找出</a:t>
            </a:r>
            <a:r>
              <a:rPr lang="en-US" altLang="zh-CN" sz="3200" dirty="0"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lang="zh-CN" altLang="en-US" sz="3200" dirty="0">
                <a:latin typeface="隶书" panose="02010509060101010101" pitchFamily="49" charset="-122"/>
                <a:ea typeface="隶书" panose="02010509060101010101" pitchFamily="49" charset="-122"/>
              </a:rPr>
              <a:t>条长度为非有理</a:t>
            </a:r>
            <a:r>
              <a:rPr lang="zh-CN" altLang="en-US" sz="3200" dirty="0" smtClean="0">
                <a:latin typeface="隶书" panose="02010509060101010101" pitchFamily="49" charset="-122"/>
                <a:ea typeface="隶书" panose="02010509060101010101" pitchFamily="49" charset="-122"/>
              </a:rPr>
              <a:t>数的线段；</a:t>
            </a:r>
          </a:p>
          <a:p>
            <a:pPr indent="266700" eaLnBrk="0" hangingPunct="0"/>
            <a:r>
              <a:rPr lang="zh-CN" altLang="en-US" sz="3200" dirty="0" smtClean="0"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3200" dirty="0"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3200" dirty="0">
                <a:latin typeface="隶书" panose="02010509060101010101" pitchFamily="49" charset="-122"/>
                <a:ea typeface="隶书" panose="02010509060101010101" pitchFamily="49" charset="-122"/>
              </a:rPr>
              <a:t>）最长的非有理数线段是哪一条？</a:t>
            </a:r>
          </a:p>
          <a:p>
            <a:pPr indent="266700" eaLnBrk="0" hangingPunct="0"/>
            <a:r>
              <a:rPr lang="zh-CN" altLang="en-US" sz="3200" dirty="0" smtClean="0">
                <a:latin typeface="隶书" panose="02010509060101010101" pitchFamily="49" charset="-122"/>
                <a:ea typeface="隶书" panose="02010509060101010101" pitchFamily="49" charset="-122"/>
              </a:rPr>
              <a:t>最</a:t>
            </a:r>
            <a:r>
              <a:rPr lang="zh-CN" altLang="en-US" sz="3200" dirty="0">
                <a:latin typeface="隶书" panose="02010509060101010101" pitchFamily="49" charset="-122"/>
                <a:ea typeface="隶书" panose="02010509060101010101" pitchFamily="49" charset="-122"/>
              </a:rPr>
              <a:t>短的非有理数线</a:t>
            </a:r>
            <a:r>
              <a:rPr lang="zh-CN" altLang="en-US" sz="3200" dirty="0" smtClean="0">
                <a:latin typeface="隶书" panose="02010509060101010101" pitchFamily="49" charset="-122"/>
                <a:ea typeface="隶书" panose="02010509060101010101" pitchFamily="49" charset="-122"/>
              </a:rPr>
              <a:t>段是</a:t>
            </a:r>
            <a:r>
              <a:rPr lang="zh-CN" altLang="en-US" sz="3200" dirty="0">
                <a:latin typeface="隶书" panose="02010509060101010101" pitchFamily="49" charset="-122"/>
                <a:ea typeface="隶书" panose="02010509060101010101" pitchFamily="49" charset="-122"/>
              </a:rPr>
              <a:t>哪一条？为什么？</a:t>
            </a:r>
          </a:p>
          <a:p>
            <a:pPr indent="266700" eaLnBrk="0" hangingPunct="0"/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/>
          <p:nvPr/>
        </p:nvGrpSpPr>
        <p:grpSpPr bwMode="auto">
          <a:xfrm>
            <a:off x="785813" y="1125847"/>
            <a:ext cx="7674287" cy="4745229"/>
            <a:chOff x="2925" y="2445"/>
            <a:chExt cx="2772" cy="1595"/>
          </a:xfrm>
        </p:grpSpPr>
        <p:sp>
          <p:nvSpPr>
            <p:cNvPr id="44040" name="Text Box 25"/>
            <p:cNvSpPr txBox="1">
              <a:spLocks noChangeArrowheads="1"/>
            </p:cNvSpPr>
            <p:nvPr/>
          </p:nvSpPr>
          <p:spPr bwMode="auto">
            <a:xfrm>
              <a:off x="2925" y="2445"/>
              <a:ext cx="2772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600" dirty="0"/>
                <a:t>几个的常用近似值：</a:t>
              </a:r>
            </a:p>
          </p:txBody>
        </p:sp>
        <p:graphicFrame>
          <p:nvGraphicFramePr>
            <p:cNvPr id="44041" name="Object 2"/>
            <p:cNvGraphicFramePr>
              <a:graphicFrameLocks noChangeAspect="1"/>
            </p:cNvGraphicFramePr>
            <p:nvPr/>
          </p:nvGraphicFramePr>
          <p:xfrm>
            <a:off x="3518" y="2742"/>
            <a:ext cx="1254" cy="1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48" name="Equation" r:id="rId3" imgW="723900" imgH="748665" progId="Equation.DSMT4">
                    <p:embed/>
                  </p:oleObj>
                </mc:Choice>
                <mc:Fallback>
                  <p:oleObj name="Equation" r:id="rId3" imgW="723900" imgH="748665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8" y="2742"/>
                          <a:ext cx="1254" cy="1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ChangeArrowheads="1" noChangeShapeType="1"/>
          </p:cNvSpPr>
          <p:nvPr/>
        </p:nvSpPr>
        <p:spPr bwMode="auto">
          <a:xfrm>
            <a:off x="1371600" y="914400"/>
            <a:ext cx="1676400" cy="833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小结：</a:t>
            </a:r>
          </a:p>
        </p:txBody>
      </p:sp>
      <p:sp>
        <p:nvSpPr>
          <p:cNvPr id="21507" name="WordArt 3"/>
          <p:cNvSpPr>
            <a:spLocks noChangeArrowheads="1" noChangeShapeType="1"/>
          </p:cNvSpPr>
          <p:nvPr/>
        </p:nvSpPr>
        <p:spPr bwMode="auto">
          <a:xfrm>
            <a:off x="827584" y="2348204"/>
            <a:ext cx="6984776" cy="1981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>
              <a:defRPr/>
            </a:pPr>
            <a:r>
              <a:rPr lang="zh-CN" altLang="en-US" sz="360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谈谈你这节课的收获</a:t>
            </a:r>
          </a:p>
        </p:txBody>
      </p:sp>
      <p:sp>
        <p:nvSpPr>
          <p:cNvPr id="28676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086600" y="6019800"/>
            <a:ext cx="304800" cy="381000"/>
          </a:xfrm>
          <a:prstGeom prst="ellipse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8677" name="Picture 5" descr="图片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" y="5229225"/>
            <a:ext cx="908685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156325" y="2228850"/>
            <a:ext cx="2232025" cy="2305050"/>
          </a:xfrm>
          <a:prstGeom prst="rect">
            <a:avLst/>
          </a:prstGeom>
          <a:gradFill rotWithShape="1">
            <a:gsLst>
              <a:gs pos="0">
                <a:srgbClr val="FFCD9C"/>
              </a:gs>
              <a:gs pos="100000">
                <a:srgbClr val="FF9933"/>
              </a:gs>
            </a:gsLst>
            <a:lin ang="5400000" scaled="1"/>
          </a:gradFill>
          <a:ln w="9525">
            <a:solidFill>
              <a:srgbClr val="FF9933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3200">
                <a:solidFill>
                  <a:srgbClr val="FFFF99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8196" name="AutoShape 4"/>
          <p:cNvSpPr/>
          <p:nvPr/>
        </p:nvSpPr>
        <p:spPr bwMode="auto">
          <a:xfrm rot="5400000" flipV="1">
            <a:off x="7197725" y="1042988"/>
            <a:ext cx="144463" cy="2230437"/>
          </a:xfrm>
          <a:prstGeom prst="leftBrace">
            <a:avLst>
              <a:gd name="adj1" fmla="val 128663"/>
              <a:gd name="adj2" fmla="val 50000"/>
            </a:avLst>
          </a:prstGeom>
          <a:noFill/>
          <a:ln w="9525">
            <a:solidFill>
              <a:srgbClr val="3333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097713" y="1700213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FF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8443" name="Text Box 6"/>
          <p:cNvSpPr txBox="1">
            <a:spLocks noChangeArrowheads="1"/>
          </p:cNvSpPr>
          <p:nvPr/>
        </p:nvSpPr>
        <p:spPr bwMode="auto">
          <a:xfrm>
            <a:off x="1023938" y="769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/>
            <a:endParaRPr lang="zh-CN" altLang="en-US" b="0">
              <a:latin typeface="Arial" panose="020B0604020202020204" pitchFamily="34" charset="0"/>
            </a:endParaRPr>
          </a:p>
        </p:txBody>
      </p:sp>
      <p:sp>
        <p:nvSpPr>
          <p:cNvPr id="1844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2" name="Group 8"/>
          <p:cNvGrpSpPr/>
          <p:nvPr/>
        </p:nvGrpSpPr>
        <p:grpSpPr bwMode="auto">
          <a:xfrm>
            <a:off x="785813" y="714375"/>
            <a:ext cx="1728787" cy="1150938"/>
            <a:chOff x="0" y="0"/>
            <a:chExt cx="1089" cy="725"/>
          </a:xfrm>
        </p:grpSpPr>
        <p:graphicFrame>
          <p:nvGraphicFramePr>
            <p:cNvPr id="18438" name="Object 9"/>
            <p:cNvGraphicFramePr>
              <a:graphicFrameLocks noChangeAspect="1"/>
            </p:cNvGraphicFramePr>
            <p:nvPr/>
          </p:nvGraphicFramePr>
          <p:xfrm>
            <a:off x="0" y="181"/>
            <a:ext cx="396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83" r:id="rId3" imgW="635000" imgH="495300" progId="Equation.3">
                    <p:embed/>
                  </p:oleObj>
                </mc:Choice>
                <mc:Fallback>
                  <p:oleObj r:id="rId3" imgW="635000" imgH="4953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181"/>
                          <a:ext cx="396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58" name="Text Box 10"/>
            <p:cNvSpPr txBox="1">
              <a:spLocks noChangeArrowheads="1"/>
            </p:cNvSpPr>
            <p:nvPr/>
          </p:nvSpPr>
          <p:spPr bwMode="auto">
            <a:xfrm>
              <a:off x="408" y="149"/>
              <a:ext cx="24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en-US" altLang="zh-CN" sz="2800" b="0">
                  <a:latin typeface="Arial" panose="020B0604020202020204" pitchFamily="34" charset="0"/>
                </a:rPr>
                <a:t>=</a:t>
              </a:r>
            </a:p>
          </p:txBody>
        </p:sp>
        <p:pic>
          <p:nvPicPr>
            <p:cNvPr id="18459" name="Picture 11" descr="问号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80" y="0"/>
              <a:ext cx="409" cy="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39750" y="1844675"/>
            <a:ext cx="1800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996633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分析</a:t>
            </a:r>
            <a:r>
              <a:rPr lang="en-US" altLang="zh-CN" sz="3200" dirty="0">
                <a:solidFill>
                  <a:srgbClr val="996633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:  1)</a:t>
            </a:r>
          </a:p>
        </p:txBody>
      </p:sp>
      <p:grpSp>
        <p:nvGrpSpPr>
          <p:cNvPr id="3" name="Group 13"/>
          <p:cNvGrpSpPr/>
          <p:nvPr/>
        </p:nvGrpSpPr>
        <p:grpSpPr bwMode="auto">
          <a:xfrm>
            <a:off x="2763466" y="919162"/>
            <a:ext cx="6223000" cy="844550"/>
            <a:chOff x="0" y="-9"/>
            <a:chExt cx="3920" cy="532"/>
          </a:xfrm>
        </p:grpSpPr>
        <p:sp>
          <p:nvSpPr>
            <p:cNvPr id="18457" name="Text Box 14"/>
            <p:cNvSpPr txBox="1">
              <a:spLocks noChangeArrowheads="1"/>
            </p:cNvSpPr>
            <p:nvPr/>
          </p:nvSpPr>
          <p:spPr bwMode="auto">
            <a:xfrm>
              <a:off x="0" y="0"/>
              <a:ext cx="392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zh-CN" altLang="en-US" sz="2400" dirty="0">
                  <a:solidFill>
                    <a:srgbClr val="0000FF"/>
                  </a:solidFill>
                  <a:latin typeface="楷体_GB2312" pitchFamily="1" charset="-122"/>
                  <a:ea typeface="楷体_GB2312" pitchFamily="1" charset="-122"/>
                </a:rPr>
                <a:t>    我们不知道   </a:t>
              </a:r>
              <a:r>
                <a:rPr lang="zh-CN" altLang="en-US" sz="2400" dirty="0" smtClean="0">
                  <a:solidFill>
                    <a:srgbClr val="0000FF"/>
                  </a:solidFill>
                  <a:latin typeface="楷体_GB2312" pitchFamily="1" charset="-122"/>
                  <a:ea typeface="楷体_GB2312" pitchFamily="1" charset="-122"/>
                </a:rPr>
                <a:t>的</a:t>
              </a:r>
              <a:r>
                <a:rPr lang="zh-CN" altLang="en-US" sz="2400" dirty="0">
                  <a:solidFill>
                    <a:srgbClr val="0000FF"/>
                  </a:solidFill>
                  <a:latin typeface="楷体_GB2312" pitchFamily="1" charset="-122"/>
                  <a:ea typeface="楷体_GB2312" pitchFamily="1" charset="-122"/>
                </a:rPr>
                <a:t>具体值，那么它的大小</a:t>
              </a:r>
            </a:p>
            <a:p>
              <a:pPr eaLnBrk="1" hangingPunct="1"/>
              <a:r>
                <a:rPr lang="zh-CN" altLang="en-US" sz="2400" dirty="0">
                  <a:solidFill>
                    <a:srgbClr val="0000FF"/>
                  </a:solidFill>
                  <a:latin typeface="楷体_GB2312" pitchFamily="1" charset="-122"/>
                  <a:ea typeface="楷体_GB2312" pitchFamily="1" charset="-122"/>
                </a:rPr>
                <a:t>在什么范围内呢？</a:t>
              </a:r>
            </a:p>
          </p:txBody>
        </p:sp>
        <p:graphicFrame>
          <p:nvGraphicFramePr>
            <p:cNvPr id="18437" name="Object 15"/>
            <p:cNvGraphicFramePr>
              <a:graphicFrameLocks noChangeAspect="1"/>
            </p:cNvGraphicFramePr>
            <p:nvPr/>
          </p:nvGraphicFramePr>
          <p:xfrm>
            <a:off x="1411" y="-9"/>
            <a:ext cx="270" cy="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84" r:id="rId6" imgW="355600" imgH="292100" progId="Equation.3">
                    <p:embed/>
                  </p:oleObj>
                </mc:Choice>
                <mc:Fallback>
                  <p:oleObj r:id="rId6" imgW="355600" imgH="2921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1" y="-9"/>
                          <a:ext cx="270" cy="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971550" y="3311525"/>
            <a:ext cx="1152525" cy="1150938"/>
          </a:xfrm>
          <a:prstGeom prst="rect">
            <a:avLst/>
          </a:prstGeom>
          <a:gradFill rotWithShape="1">
            <a:gsLst>
              <a:gs pos="0">
                <a:srgbClr val="A24F51"/>
              </a:gs>
              <a:gs pos="100000">
                <a:srgbClr val="FF7C80"/>
              </a:gs>
            </a:gsLst>
            <a:lin ang="5400000" scaled="1"/>
          </a:gradFill>
          <a:ln w="9525">
            <a:solidFill>
              <a:srgbClr val="FF7C80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3200">
                <a:solidFill>
                  <a:srgbClr val="FFFF99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8209" name="AutoShape 17"/>
          <p:cNvSpPr/>
          <p:nvPr/>
        </p:nvSpPr>
        <p:spPr bwMode="auto">
          <a:xfrm rot="-5400000" flipH="1" flipV="1">
            <a:off x="1474787" y="2662238"/>
            <a:ext cx="144463" cy="1150938"/>
          </a:xfrm>
          <a:prstGeom prst="leftBrace">
            <a:avLst>
              <a:gd name="adj1" fmla="val 66392"/>
              <a:gd name="adj2" fmla="val 50000"/>
            </a:avLst>
          </a:prstGeom>
          <a:noFill/>
          <a:ln w="9525">
            <a:solidFill>
              <a:srgbClr val="3333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338263" y="2733675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FF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3203575" y="2805113"/>
            <a:ext cx="1727200" cy="1728787"/>
          </a:xfrm>
          <a:prstGeom prst="rect">
            <a:avLst/>
          </a:prstGeom>
          <a:gradFill rotWithShape="1">
            <a:gsLst>
              <a:gs pos="0">
                <a:srgbClr val="2F7617"/>
              </a:gs>
              <a:gs pos="100000">
                <a:srgbClr val="66FF33"/>
              </a:gs>
            </a:gsLst>
            <a:lin ang="5400000" scaled="1"/>
          </a:gradFill>
          <a:ln w="9525">
            <a:solidFill>
              <a:schemeClr val="folHlink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3200">
                <a:solidFill>
                  <a:srgbClr val="FFFF99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8213" name="AutoShape 21"/>
          <p:cNvSpPr/>
          <p:nvPr/>
        </p:nvSpPr>
        <p:spPr bwMode="auto">
          <a:xfrm rot="5400000" flipV="1">
            <a:off x="3994944" y="1870869"/>
            <a:ext cx="144462" cy="1727200"/>
          </a:xfrm>
          <a:prstGeom prst="leftBrace">
            <a:avLst>
              <a:gd name="adj1" fmla="val 99634"/>
              <a:gd name="adj2" fmla="val 50000"/>
            </a:avLst>
          </a:prstGeom>
          <a:noFill/>
          <a:ln w="9525">
            <a:solidFill>
              <a:srgbClr val="3333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8214" name="Object 22"/>
          <p:cNvGraphicFramePr>
            <a:graphicFrameLocks noChangeAspect="1"/>
          </p:cNvGraphicFramePr>
          <p:nvPr/>
        </p:nvGraphicFramePr>
        <p:xfrm>
          <a:off x="3779838" y="2230438"/>
          <a:ext cx="431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5" r:id="rId8" imgW="635000" imgH="495300" progId="Equation.3">
                  <p:embed/>
                </p:oleObj>
              </mc:Choice>
              <mc:Fallback>
                <p:oleObj r:id="rId8" imgW="635000" imgH="4953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2230438"/>
                        <a:ext cx="431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431006" y="4724400"/>
            <a:ext cx="82819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3333FF"/>
                </a:solidFill>
                <a:latin typeface="楷体_GB2312" pitchFamily="1" charset="-122"/>
                <a:ea typeface="楷体_GB2312" pitchFamily="1" charset="-122"/>
              </a:rPr>
              <a:t>    通过画图我们发现，面积为</a:t>
            </a:r>
            <a:r>
              <a:rPr lang="en-US" altLang="zh-CN" sz="2400" dirty="0">
                <a:solidFill>
                  <a:srgbClr val="3333FF"/>
                </a:solidFill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400" dirty="0">
                <a:solidFill>
                  <a:srgbClr val="3333FF"/>
                </a:solidFill>
                <a:latin typeface="楷体_GB2312" pitchFamily="1" charset="-122"/>
                <a:ea typeface="楷体_GB2312" pitchFamily="1" charset="-122"/>
              </a:rPr>
              <a:t>的正方形的边长是</a:t>
            </a:r>
            <a:r>
              <a:rPr lang="en-US" altLang="zh-CN" sz="2400" dirty="0">
                <a:solidFill>
                  <a:srgbClr val="3333FF"/>
                </a:solidFill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400" dirty="0">
                <a:solidFill>
                  <a:srgbClr val="3333FF"/>
                </a:solidFill>
                <a:latin typeface="楷体_GB2312" pitchFamily="1" charset="-122"/>
                <a:ea typeface="楷体_GB2312" pitchFamily="1" charset="-122"/>
              </a:rPr>
              <a:t>，面积为</a:t>
            </a:r>
            <a:r>
              <a:rPr lang="en-US" altLang="zh-CN" sz="2400" dirty="0">
                <a:solidFill>
                  <a:srgbClr val="3333FF"/>
                </a:solidFill>
                <a:latin typeface="楷体_GB2312" pitchFamily="1" charset="-122"/>
                <a:ea typeface="楷体_GB2312" pitchFamily="1" charset="-122"/>
              </a:rPr>
              <a:t>4</a:t>
            </a:r>
            <a:r>
              <a:rPr lang="zh-CN" altLang="en-US" sz="2400" dirty="0">
                <a:solidFill>
                  <a:srgbClr val="3333FF"/>
                </a:solidFill>
                <a:latin typeface="楷体_GB2312" pitchFamily="1" charset="-122"/>
                <a:ea typeface="楷体_GB2312" pitchFamily="1" charset="-122"/>
              </a:rPr>
              <a:t>的正方形的边长为</a:t>
            </a:r>
            <a:r>
              <a:rPr lang="en-US" altLang="zh-CN" sz="2400" dirty="0">
                <a:solidFill>
                  <a:srgbClr val="3333FF"/>
                </a:solidFill>
                <a:latin typeface="楷体_GB2312" pitchFamily="1" charset="-122"/>
                <a:ea typeface="楷体_GB2312" pitchFamily="1" charset="-122"/>
              </a:rPr>
              <a:t>2 </a:t>
            </a:r>
            <a:r>
              <a:rPr lang="zh-CN" altLang="en-US" sz="2400" dirty="0">
                <a:solidFill>
                  <a:srgbClr val="3333FF"/>
                </a:solidFill>
                <a:latin typeface="楷体_GB2312" pitchFamily="1" charset="-122"/>
                <a:ea typeface="楷体_GB2312" pitchFamily="1" charset="-122"/>
              </a:rPr>
              <a:t>，而面积为</a:t>
            </a:r>
            <a:r>
              <a:rPr lang="en-US" altLang="zh-CN" sz="2400" dirty="0">
                <a:solidFill>
                  <a:srgbClr val="3333FF"/>
                </a:solidFill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2400" dirty="0">
                <a:solidFill>
                  <a:srgbClr val="3333FF"/>
                </a:solidFill>
                <a:latin typeface="楷体_GB2312" pitchFamily="1" charset="-122"/>
                <a:ea typeface="楷体_GB2312" pitchFamily="1" charset="-122"/>
              </a:rPr>
              <a:t>的正方形边长为  </a:t>
            </a:r>
            <a:r>
              <a:rPr lang="en-US" altLang="zh-CN" sz="2400" dirty="0">
                <a:solidFill>
                  <a:srgbClr val="3333FF"/>
                </a:solidFill>
                <a:latin typeface="楷体_GB2312" pitchFamily="1" charset="-122"/>
                <a:ea typeface="楷体_GB2312" pitchFamily="1" charset="-122"/>
              </a:rPr>
              <a:t>,</a:t>
            </a:r>
            <a:r>
              <a:rPr lang="zh-CN" altLang="en-US" sz="2400" dirty="0">
                <a:solidFill>
                  <a:srgbClr val="3333FF"/>
                </a:solidFill>
                <a:latin typeface="楷体_GB2312" pitchFamily="1" charset="-122"/>
                <a:ea typeface="楷体_GB2312" pitchFamily="1" charset="-122"/>
              </a:rPr>
              <a:t>即比</a:t>
            </a:r>
            <a:r>
              <a:rPr lang="en-US" altLang="zh-CN" sz="2400" dirty="0">
                <a:solidFill>
                  <a:srgbClr val="3333FF"/>
                </a:solidFill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400" dirty="0">
                <a:solidFill>
                  <a:srgbClr val="3333FF"/>
                </a:solidFill>
                <a:latin typeface="楷体_GB2312" pitchFamily="1" charset="-122"/>
                <a:ea typeface="楷体_GB2312" pitchFamily="1" charset="-122"/>
              </a:rPr>
              <a:t>大比</a:t>
            </a:r>
            <a:r>
              <a:rPr lang="en-US" altLang="zh-CN" sz="2400" dirty="0">
                <a:solidFill>
                  <a:srgbClr val="3333FF"/>
                </a:solidFill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2400" dirty="0">
                <a:solidFill>
                  <a:srgbClr val="3333FF"/>
                </a:solidFill>
                <a:latin typeface="楷体_GB2312" pitchFamily="1" charset="-122"/>
                <a:ea typeface="楷体_GB2312" pitchFamily="1" charset="-122"/>
              </a:rPr>
              <a:t>小</a:t>
            </a:r>
            <a:r>
              <a:rPr lang="en-US" altLang="zh-CN" sz="2400" dirty="0">
                <a:solidFill>
                  <a:srgbClr val="3333FF"/>
                </a:solidFill>
                <a:latin typeface="楷体_GB2312" pitchFamily="1" charset="-122"/>
                <a:ea typeface="楷体_GB2312" pitchFamily="1" charset="-122"/>
              </a:rPr>
              <a:t>,</a:t>
            </a:r>
            <a:r>
              <a:rPr lang="zh-CN" altLang="en-US" sz="2400" dirty="0">
                <a:solidFill>
                  <a:srgbClr val="3333FF"/>
                </a:solidFill>
                <a:latin typeface="楷体_GB2312" pitchFamily="1" charset="-122"/>
                <a:ea typeface="楷体_GB2312" pitchFamily="1" charset="-122"/>
              </a:rPr>
              <a:t>所以它的边长  </a:t>
            </a:r>
            <a:r>
              <a:rPr lang="zh-CN" altLang="en-US" sz="2400" dirty="0">
                <a:solidFill>
                  <a:srgbClr val="FF00FF"/>
                </a:solidFill>
                <a:latin typeface="楷体_GB2312" pitchFamily="1" charset="-122"/>
                <a:ea typeface="楷体_GB2312" pitchFamily="1" charset="-122"/>
              </a:rPr>
              <a:t>应该在</a:t>
            </a:r>
            <a:r>
              <a:rPr lang="en-US" altLang="zh-CN" sz="2400" dirty="0">
                <a:solidFill>
                  <a:srgbClr val="FF00FF"/>
                </a:solidFill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400" dirty="0">
                <a:solidFill>
                  <a:srgbClr val="FF00FF"/>
                </a:solidFill>
                <a:latin typeface="楷体_GB2312" pitchFamily="1" charset="-122"/>
                <a:ea typeface="楷体_GB2312" pitchFamily="1" charset="-122"/>
              </a:rPr>
              <a:t>和</a:t>
            </a:r>
            <a:r>
              <a:rPr lang="en-US" altLang="zh-CN" sz="2400" dirty="0">
                <a:solidFill>
                  <a:srgbClr val="FF00FF"/>
                </a:solidFill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2400" dirty="0">
                <a:solidFill>
                  <a:srgbClr val="FF00FF"/>
                </a:solidFill>
                <a:latin typeface="楷体_GB2312" pitchFamily="1" charset="-122"/>
                <a:ea typeface="楷体_GB2312" pitchFamily="1" charset="-122"/>
              </a:rPr>
              <a:t>之间</a:t>
            </a:r>
            <a:r>
              <a:rPr lang="zh-CN" altLang="en-US" sz="2400" dirty="0" smtClean="0">
                <a:solidFill>
                  <a:srgbClr val="3333FF"/>
                </a:solidFill>
                <a:latin typeface="楷体_GB2312" pitchFamily="1" charset="-122"/>
                <a:ea typeface="楷体_GB2312" pitchFamily="1" charset="-122"/>
              </a:rPr>
              <a:t>．  </a:t>
            </a:r>
            <a:endParaRPr lang="zh-CN" altLang="en-US" sz="2400" dirty="0">
              <a:solidFill>
                <a:srgbClr val="3333FF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graphicFrame>
        <p:nvGraphicFramePr>
          <p:cNvPr id="8216" name="Object 2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298700" y="2287588"/>
          <a:ext cx="355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6" r:id="rId10" imgW="355600" imgH="292100" progId="Equation.3">
                  <p:embed/>
                </p:oleObj>
              </mc:Choice>
              <mc:Fallback>
                <p:oleObj r:id="rId10" imgW="355600" imgH="2921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700" y="2287588"/>
                        <a:ext cx="3556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55" name="Picture 25" descr="18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243888" y="6381750"/>
            <a:ext cx="5715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6" name="Picture 26" descr="180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328613" y="6381750"/>
            <a:ext cx="5715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219" name="Object 27"/>
          <p:cNvGraphicFramePr>
            <a:graphicFrameLocks noChangeAspect="1"/>
          </p:cNvGraphicFramePr>
          <p:nvPr/>
        </p:nvGraphicFramePr>
        <p:xfrm>
          <a:off x="4067175" y="5516563"/>
          <a:ext cx="355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7" r:id="rId12" imgW="355600" imgH="292100" progId="Equation.3">
                  <p:embed/>
                </p:oleObj>
              </mc:Choice>
              <mc:Fallback>
                <p:oleObj r:id="rId12" imgW="355600" imgH="2921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5516563"/>
                        <a:ext cx="3556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100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100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00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ldLvl="0" animBg="1" autoUpdateAnimBg="0"/>
      <p:bldP spid="8196" grpId="0" animBg="1"/>
      <p:bldP spid="8197" grpId="0" bldLvl="0" autoUpdateAnimBg="0"/>
      <p:bldP spid="8204" grpId="0" autoUpdateAnimBg="0"/>
      <p:bldP spid="8208" grpId="0" bldLvl="0" animBg="1" autoUpdateAnimBg="0"/>
      <p:bldP spid="8209" grpId="0" animBg="1"/>
      <p:bldP spid="8210" grpId="0" bldLvl="0" autoUpdateAnimBg="0"/>
      <p:bldP spid="8212" grpId="0" bldLvl="0" animBg="1" autoUpdateAnimBg="0"/>
      <p:bldP spid="8213" grpId="0" animBg="1"/>
      <p:bldP spid="8215" grpId="0" bldLvl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lum bright="-12000" contrast="18000"/>
          </a:blip>
          <a:srcRect/>
          <a:stretch>
            <a:fillRect/>
          </a:stretch>
        </p:blipFill>
        <p:spPr bwMode="auto">
          <a:xfrm>
            <a:off x="0" y="404664"/>
            <a:ext cx="9144000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 descr="图片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" y="5495925"/>
            <a:ext cx="908685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924300" y="3213100"/>
            <a:ext cx="9953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zh-CN" altLang="en-US"/>
              <a:t>不正确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908175" y="549275"/>
            <a:ext cx="554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介于哪两数之间？你是根据什么考虑的？</a:t>
            </a:r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1404938" y="549275"/>
          <a:ext cx="5048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7" r:id="rId3" imgW="241300" imgH="215900" progId="Equation.3">
                  <p:embed/>
                </p:oleObj>
              </mc:Choice>
              <mc:Fallback>
                <p:oleObj r:id="rId3" imgW="2413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549275"/>
                        <a:ext cx="504825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305550" y="1677988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 rot="2700000">
            <a:off x="6037263" y="1479550"/>
            <a:ext cx="755650" cy="755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720850" y="1533525"/>
            <a:ext cx="539750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873750" y="1317625"/>
            <a:ext cx="1079500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792288" y="1606550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792288" y="2181225"/>
            <a:ext cx="43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>
                <a:solidFill>
                  <a:srgbClr val="FF33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6232525" y="2470150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>
                <a:solidFill>
                  <a:srgbClr val="FF33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5883275" y="185896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6419850" y="1317625"/>
            <a:ext cx="0" cy="10810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6232525" y="1030288"/>
            <a:ext cx="43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>
                <a:solidFill>
                  <a:schemeClr val="accent2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6232525" y="2325688"/>
            <a:ext cx="43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>
                <a:solidFill>
                  <a:schemeClr val="accent2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6881813" y="1677988"/>
            <a:ext cx="43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>
                <a:solidFill>
                  <a:schemeClr val="accent2"/>
                </a:solidFill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584825" y="1677988"/>
            <a:ext cx="43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0">
                <a:solidFill>
                  <a:schemeClr val="accent2"/>
                </a:solidFill>
                <a:latin typeface="Arial" panose="020B0604020202020204" pitchFamily="34" charset="0"/>
              </a:rPr>
              <a:t>B</a:t>
            </a:r>
          </a:p>
        </p:txBody>
      </p:sp>
      <p:graphicFrame>
        <p:nvGraphicFramePr>
          <p:cNvPr id="27666" name="Object 18"/>
          <p:cNvGraphicFramePr>
            <a:graphicFrameLocks noChangeAspect="1"/>
          </p:cNvGraphicFramePr>
          <p:nvPr/>
        </p:nvGraphicFramePr>
        <p:xfrm>
          <a:off x="4318000" y="2079625"/>
          <a:ext cx="31750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8" r:id="rId5" imgW="241300" imgH="215900" progId="Equation.3">
                  <p:embed/>
                </p:oleObj>
              </mc:Choice>
              <mc:Fallback>
                <p:oleObj r:id="rId5" imgW="241300" imgH="2159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2079625"/>
                        <a:ext cx="317500" cy="280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3924300" y="1628775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179388" y="2924175"/>
            <a:ext cx="8686800" cy="40386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27669" name="Object 21"/>
          <p:cNvGraphicFramePr>
            <a:graphicFrameLocks noChangeAspect="1"/>
          </p:cNvGraphicFramePr>
          <p:nvPr/>
        </p:nvGraphicFramePr>
        <p:xfrm>
          <a:off x="993775" y="3076575"/>
          <a:ext cx="307181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9" r:id="rId6" imgW="1587500" imgH="241300" progId="Equation.3">
                  <p:embed/>
                </p:oleObj>
              </mc:Choice>
              <mc:Fallback>
                <p:oleObj r:id="rId6" imgW="1587500" imgH="2413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076575"/>
                        <a:ext cx="3071813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0" name="Object 22"/>
          <p:cNvGraphicFramePr>
            <a:graphicFrameLocks noChangeAspect="1"/>
          </p:cNvGraphicFramePr>
          <p:nvPr/>
        </p:nvGraphicFramePr>
        <p:xfrm>
          <a:off x="5622925" y="3079750"/>
          <a:ext cx="25146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0" r:id="rId8" imgW="1295400" imgH="241300" progId="Equation.3">
                  <p:embed/>
                </p:oleObj>
              </mc:Choice>
              <mc:Fallback>
                <p:oleObj r:id="rId8" imgW="1295400" imgH="2413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2925" y="3079750"/>
                        <a:ext cx="2514600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1" name="Object 23"/>
          <p:cNvGraphicFramePr>
            <a:graphicFrameLocks noChangeAspect="1"/>
          </p:cNvGraphicFramePr>
          <p:nvPr/>
        </p:nvGraphicFramePr>
        <p:xfrm>
          <a:off x="1000125" y="3762375"/>
          <a:ext cx="317500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1" r:id="rId10" imgW="1727200" imgH="241300" progId="Equation.3">
                  <p:embed/>
                </p:oleObj>
              </mc:Choice>
              <mc:Fallback>
                <p:oleObj r:id="rId10" imgW="1727200" imgH="2413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3762375"/>
                        <a:ext cx="3175000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2" name="Object 24"/>
          <p:cNvGraphicFramePr>
            <a:graphicFrameLocks noChangeAspect="1"/>
          </p:cNvGraphicFramePr>
          <p:nvPr/>
        </p:nvGraphicFramePr>
        <p:xfrm>
          <a:off x="5568950" y="3744913"/>
          <a:ext cx="26638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2" r:id="rId12" imgW="1447800" imgH="241300" progId="Equation.3">
                  <p:embed/>
                </p:oleObj>
              </mc:Choice>
              <mc:Fallback>
                <p:oleObj r:id="rId12" imgW="1447800" imgH="2413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8950" y="3744913"/>
                        <a:ext cx="2663825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3" name="Object 25"/>
          <p:cNvGraphicFramePr>
            <a:graphicFrameLocks noChangeAspect="1"/>
          </p:cNvGraphicFramePr>
          <p:nvPr/>
        </p:nvGraphicFramePr>
        <p:xfrm>
          <a:off x="750888" y="4402138"/>
          <a:ext cx="368141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3" r:id="rId14" imgW="1892300" imgH="241300" progId="Equation.3">
                  <p:embed/>
                </p:oleObj>
              </mc:Choice>
              <mc:Fallback>
                <p:oleObj r:id="rId14" imgW="1892300" imgH="2413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4402138"/>
                        <a:ext cx="3681412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4" name="Object 26"/>
          <p:cNvGraphicFramePr>
            <a:graphicFrameLocks noChangeAspect="1"/>
          </p:cNvGraphicFramePr>
          <p:nvPr/>
        </p:nvGraphicFramePr>
        <p:xfrm>
          <a:off x="5378450" y="4402138"/>
          <a:ext cx="29972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4" r:id="rId16" imgW="1600200" imgH="241300" progId="Equation.3">
                  <p:embed/>
                </p:oleObj>
              </mc:Choice>
              <mc:Fallback>
                <p:oleObj r:id="rId16" imgW="1600200" imgH="2413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8450" y="4402138"/>
                        <a:ext cx="2997200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5" name="Object 27"/>
          <p:cNvGraphicFramePr>
            <a:graphicFrameLocks noChangeAspect="1"/>
          </p:cNvGraphicFramePr>
          <p:nvPr/>
        </p:nvGraphicFramePr>
        <p:xfrm>
          <a:off x="588963" y="5087938"/>
          <a:ext cx="398621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5" r:id="rId18" imgW="2044700" imgH="241300" progId="Equation.3">
                  <p:embed/>
                </p:oleObj>
              </mc:Choice>
              <mc:Fallback>
                <p:oleObj r:id="rId18" imgW="2044700" imgH="2413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3" y="5087938"/>
                        <a:ext cx="3986212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6" name="Object 28"/>
          <p:cNvGraphicFramePr>
            <a:graphicFrameLocks noChangeAspect="1"/>
          </p:cNvGraphicFramePr>
          <p:nvPr/>
        </p:nvGraphicFramePr>
        <p:xfrm>
          <a:off x="5260975" y="5116513"/>
          <a:ext cx="3224213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6" r:id="rId20" imgW="1752600" imgH="241300" progId="Equation.3">
                  <p:embed/>
                </p:oleObj>
              </mc:Choice>
              <mc:Fallback>
                <p:oleObj r:id="rId20" imgW="1752600" imgH="2413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0975" y="5116513"/>
                        <a:ext cx="3224213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7" name="Object 29"/>
          <p:cNvGraphicFramePr>
            <a:graphicFrameLocks noChangeAspect="1"/>
          </p:cNvGraphicFramePr>
          <p:nvPr/>
        </p:nvGraphicFramePr>
        <p:xfrm>
          <a:off x="465138" y="5773738"/>
          <a:ext cx="4237037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7" r:id="rId22" imgW="2184400" imgH="241300" progId="Equation.3">
                  <p:embed/>
                </p:oleObj>
              </mc:Choice>
              <mc:Fallback>
                <p:oleObj r:id="rId22" imgW="2184400" imgH="2413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8" y="5773738"/>
                        <a:ext cx="4237037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8" name="Object 30"/>
          <p:cNvGraphicFramePr>
            <a:graphicFrameLocks noChangeAspect="1"/>
          </p:cNvGraphicFramePr>
          <p:nvPr/>
        </p:nvGraphicFramePr>
        <p:xfrm>
          <a:off x="5008563" y="5773738"/>
          <a:ext cx="373062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8" r:id="rId24" imgW="1905000" imgH="241300" progId="Equation.3">
                  <p:embed/>
                </p:oleObj>
              </mc:Choice>
              <mc:Fallback>
                <p:oleObj r:id="rId24" imgW="1905000" imgH="2413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8563" y="5773738"/>
                        <a:ext cx="3730625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9" name="Rectangle 31"/>
          <p:cNvSpPr>
            <a:spLocks noChangeArrowheads="1" noTextEdit="1"/>
          </p:cNvSpPr>
          <p:nvPr/>
        </p:nvSpPr>
        <p:spPr bwMode="auto">
          <a:xfrm>
            <a:off x="1776413" y="3313113"/>
            <a:ext cx="2836862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7680" name="Rectangle 32"/>
          <p:cNvSpPr>
            <a:spLocks noChangeArrowheads="1" noTextEdit="1"/>
          </p:cNvSpPr>
          <p:nvPr/>
        </p:nvSpPr>
        <p:spPr bwMode="auto">
          <a:xfrm>
            <a:off x="1703388" y="5283200"/>
            <a:ext cx="2836862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7681" name="Rectangle 33"/>
          <p:cNvSpPr>
            <a:spLocks noChangeArrowheads="1" noTextEdit="1"/>
          </p:cNvSpPr>
          <p:nvPr/>
        </p:nvSpPr>
        <p:spPr bwMode="auto">
          <a:xfrm>
            <a:off x="1550988" y="3149600"/>
            <a:ext cx="2614612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7682" name="Rectangle 34"/>
          <p:cNvSpPr>
            <a:spLocks noChangeArrowheads="1" noTextEdit="1"/>
          </p:cNvSpPr>
          <p:nvPr/>
        </p:nvSpPr>
        <p:spPr bwMode="auto">
          <a:xfrm>
            <a:off x="1550988" y="5816600"/>
            <a:ext cx="2836862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7683" name="Rectangle 35"/>
          <p:cNvSpPr>
            <a:spLocks noChangeArrowheads="1" noTextEdit="1"/>
          </p:cNvSpPr>
          <p:nvPr/>
        </p:nvSpPr>
        <p:spPr bwMode="auto">
          <a:xfrm>
            <a:off x="1474788" y="4826000"/>
            <a:ext cx="2614612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27684" name="Group 36"/>
          <p:cNvGraphicFramePr>
            <a:graphicFrameLocks noGrp="1"/>
          </p:cNvGraphicFramePr>
          <p:nvPr/>
        </p:nvGraphicFramePr>
        <p:xfrm>
          <a:off x="179388" y="2924175"/>
          <a:ext cx="8686800" cy="4038600"/>
        </p:xfrm>
        <a:graphic>
          <a:graphicData uri="http://schemas.openxmlformats.org/drawingml/2006/table">
            <a:tbl>
              <a:tblPr/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anose="020F0704030504030204" charset="0"/>
                          <a:ea typeface="黑体" panose="02010609060101010101" pitchFamily="49" charset="-122"/>
                        </a:rPr>
                        <a:t>               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anose="020F0704030504030204" charset="0"/>
                          <a:ea typeface="黑体" panose="02010609060101010101" pitchFamily="49" charset="-122"/>
                        </a:rPr>
                        <a:t>&lt;            &lt;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anose="020F0704030504030204" charset="0"/>
                          <a:ea typeface="黑体" panose="02010609060101010101" pitchFamily="49" charset="-122"/>
                        </a:rPr>
                        <a:t>               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anose="020F0704030504030204" charset="0"/>
                          <a:ea typeface="黑体" panose="02010609060101010101" pitchFamily="49" charset="-122"/>
                        </a:rPr>
                        <a:t>&lt;        &lt;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anose="020F0704030504030204" charset="0"/>
                          <a:ea typeface="黑体" panose="02010609060101010101" pitchFamily="49" charset="-122"/>
                        </a:rPr>
                        <a:t>               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anose="020F0704030504030204" charset="0"/>
                          <a:ea typeface="黑体" panose="02010609060101010101" pitchFamily="49" charset="-122"/>
                        </a:rPr>
                        <a:t>&lt;            &lt;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anose="020F0704030504030204" charset="0"/>
                          <a:ea typeface="黑体" panose="02010609060101010101" pitchFamily="49" charset="-122"/>
                        </a:rPr>
                        <a:t>               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anose="020F0704030504030204" charset="0"/>
                          <a:ea typeface="黑体" panose="02010609060101010101" pitchFamily="49" charset="-122"/>
                        </a:rPr>
                        <a:t>&lt;        &lt;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anose="020F0704030504030204" charset="0"/>
                          <a:ea typeface="黑体" panose="02010609060101010101" pitchFamily="49" charset="-122"/>
                        </a:rPr>
                        <a:t>               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anose="020F0704030504030204" charset="0"/>
                          <a:ea typeface="黑体" panose="02010609060101010101" pitchFamily="49" charset="-122"/>
                        </a:rPr>
                        <a:t>&lt;            &lt;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anose="020F0704030504030204" charset="0"/>
                          <a:ea typeface="黑体" panose="02010609060101010101" pitchFamily="49" charset="-122"/>
                        </a:rPr>
                        <a:t>               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anose="020F0704030504030204" charset="0"/>
                          <a:ea typeface="黑体" panose="02010609060101010101" pitchFamily="49" charset="-122"/>
                        </a:rPr>
                        <a:t>&lt;        &lt;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anose="020F0704030504030204" charset="0"/>
                          <a:ea typeface="黑体" panose="02010609060101010101" pitchFamily="49" charset="-122"/>
                        </a:rPr>
                        <a:t>               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anose="020F0704030504030204" charset="0"/>
                          <a:ea typeface="黑体" panose="02010609060101010101" pitchFamily="49" charset="-122"/>
                        </a:rPr>
                        <a:t>&lt;            &lt;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anose="020F0704030504030204" charset="0"/>
                          <a:ea typeface="黑体" panose="02010609060101010101" pitchFamily="49" charset="-122"/>
                        </a:rPr>
                        <a:t>               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anose="020F0704030504030204" charset="0"/>
                          <a:ea typeface="黑体" panose="02010609060101010101" pitchFamily="49" charset="-122"/>
                        </a:rPr>
                        <a:t>&lt;        &lt;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anose="020F0704030504030204" charset="0"/>
                          <a:ea typeface="黑体" panose="02010609060101010101" pitchFamily="49" charset="-122"/>
                        </a:rPr>
                        <a:t>               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anose="020F0704030504030204" charset="0"/>
                          <a:ea typeface="黑体" panose="02010609060101010101" pitchFamily="49" charset="-122"/>
                        </a:rPr>
                        <a:t>&lt;            &lt;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anose="020F0704030504030204" charset="0"/>
                          <a:ea typeface="黑体" panose="02010609060101010101" pitchFamily="49" charset="-122"/>
                        </a:rPr>
                        <a:t>               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anose="020F0704030504030204" charset="0"/>
                          <a:ea typeface="黑体" panose="02010609060101010101" pitchFamily="49" charset="-122"/>
                        </a:rPr>
                        <a:t>&lt;        &lt;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黑体" panose="02010609060101010101" pitchFamily="49" charset="-122"/>
                        </a:rPr>
                        <a:t>……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anose="020F070403050403020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  <a:ea typeface="黑体" panose="02010609060101010101" pitchFamily="49" charset="-122"/>
                        </a:rPr>
                        <a:t>……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anose="020F070403050403020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2" name="Group 59"/>
          <p:cNvGrpSpPr/>
          <p:nvPr/>
        </p:nvGrpSpPr>
        <p:grpSpPr bwMode="auto">
          <a:xfrm>
            <a:off x="0" y="0"/>
            <a:ext cx="1403350" cy="1079500"/>
            <a:chOff x="0" y="0"/>
            <a:chExt cx="1089" cy="725"/>
          </a:xfrm>
        </p:grpSpPr>
        <p:graphicFrame>
          <p:nvGraphicFramePr>
            <p:cNvPr id="19470" name="Object 60"/>
            <p:cNvGraphicFramePr>
              <a:graphicFrameLocks noChangeAspect="1"/>
            </p:cNvGraphicFramePr>
            <p:nvPr/>
          </p:nvGraphicFramePr>
          <p:xfrm>
            <a:off x="0" y="181"/>
            <a:ext cx="396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89" r:id="rId26" imgW="635000" imgH="495300" progId="Equation.3">
                    <p:embed/>
                  </p:oleObj>
                </mc:Choice>
                <mc:Fallback>
                  <p:oleObj r:id="rId26" imgW="635000" imgH="495300" progId="Equation.3">
                    <p:embed/>
                    <p:pic>
                      <p:nvPicPr>
                        <p:cNvPr id="0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181"/>
                          <a:ext cx="396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519" name="Text Box 61"/>
            <p:cNvSpPr txBox="1">
              <a:spLocks noChangeArrowheads="1"/>
            </p:cNvSpPr>
            <p:nvPr/>
          </p:nvSpPr>
          <p:spPr bwMode="auto">
            <a:xfrm>
              <a:off x="408" y="149"/>
              <a:ext cx="30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9pPr>
            </a:lstStyle>
            <a:p>
              <a:pPr eaLnBrk="1" hangingPunct="1"/>
              <a:r>
                <a:rPr lang="en-US" altLang="zh-CN" sz="2800" b="0">
                  <a:latin typeface="Arial" panose="020B0604020202020204" pitchFamily="34" charset="0"/>
                </a:rPr>
                <a:t>=</a:t>
              </a:r>
            </a:p>
          </p:txBody>
        </p:sp>
        <p:pic>
          <p:nvPicPr>
            <p:cNvPr id="19520" name="Picture 62" descr="问号"/>
            <p:cNvPicPr>
              <a:picLocks noChangeAspect="1" noChangeArrowheads="1"/>
            </p:cNvPicPr>
            <p:nvPr/>
          </p:nvPicPr>
          <p:blipFill>
            <a:blip r:embed="rId28"/>
            <a:srcRect/>
            <a:stretch>
              <a:fillRect/>
            </a:stretch>
          </p:blipFill>
          <p:spPr bwMode="auto">
            <a:xfrm>
              <a:off x="680" y="0"/>
              <a:ext cx="409" cy="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2"/>
          <p:cNvGrpSpPr/>
          <p:nvPr/>
        </p:nvGrpSpPr>
        <p:grpSpPr bwMode="auto">
          <a:xfrm>
            <a:off x="304800" y="533400"/>
            <a:ext cx="2590800" cy="1447800"/>
            <a:chOff x="192" y="288"/>
            <a:chExt cx="1632" cy="912"/>
          </a:xfrm>
        </p:grpSpPr>
        <p:sp>
          <p:nvSpPr>
            <p:cNvPr id="19517" name="Oval 3"/>
            <p:cNvSpPr>
              <a:spLocks noChangeArrowheads="1"/>
            </p:cNvSpPr>
            <p:nvPr/>
          </p:nvSpPr>
          <p:spPr bwMode="auto">
            <a:xfrm>
              <a:off x="192" y="288"/>
              <a:ext cx="1632" cy="912"/>
            </a:xfrm>
            <a:prstGeom prst="ellipse">
              <a:avLst/>
            </a:prstGeom>
            <a:blipFill dpi="0" rotWithShape="1">
              <a:blip r:embed="rId29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9518" name="WordArt 4"/>
            <p:cNvSpPr>
              <a:spLocks noChangeArrowheads="1" noChangeShapeType="1" noTextEdit="1"/>
            </p:cNvSpPr>
            <p:nvPr/>
          </p:nvSpPr>
          <p:spPr bwMode="auto">
            <a:xfrm>
              <a:off x="288" y="480"/>
              <a:ext cx="1440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3597"/>
                </a:avLst>
              </a:prstTxWarp>
            </a:bodyPr>
            <a:lstStyle/>
            <a:p>
              <a:pPr algn="ctr"/>
              <a:r>
                <a:rPr lang="zh-CN" altLang="en-US" sz="3600" kern="10">
                  <a:ln w="15875">
                    <a:solidFill>
                      <a:srgbClr val="CC99FF"/>
                    </a:solidFill>
                    <a:rou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r="100000" b="100000"/>
                    </a:path>
                  </a:gra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探究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2" dur="2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4" dur="2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6" dur="2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8" dur="2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0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3" grpId="0"/>
      <p:bldP spid="27654" grpId="0" animBg="1"/>
      <p:bldP spid="27654" grpId="1" animBg="1"/>
      <p:bldP spid="27655" grpId="0" animBg="1"/>
      <p:bldP spid="27656" grpId="0" animBg="1"/>
      <p:bldP spid="27657" grpId="0"/>
      <p:bldP spid="27658" grpId="0"/>
      <p:bldP spid="27659" grpId="0"/>
      <p:bldP spid="27660" grpId="0" animBg="1"/>
      <p:bldP spid="27661" grpId="0" animBg="1"/>
      <p:bldP spid="27662" grpId="0"/>
      <p:bldP spid="27662" grpId="1"/>
      <p:bldP spid="27663" grpId="0"/>
      <p:bldP spid="27663" grpId="1"/>
      <p:bldP spid="27664" grpId="0"/>
      <p:bldP spid="27664" grpId="1"/>
      <p:bldP spid="27665" grpId="0"/>
      <p:bldP spid="27665" grpId="1"/>
      <p:bldP spid="27667" grpId="0"/>
      <p:bldP spid="27668" grpId="0" animBg="1"/>
      <p:bldP spid="27679" grpId="0" animBg="1"/>
      <p:bldP spid="27680" grpId="0" animBg="1"/>
      <p:bldP spid="27681" grpId="0" animBg="1"/>
      <p:bldP spid="27682" grpId="0" animBg="1"/>
      <p:bldP spid="276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6" name="Group 1045"/>
          <p:cNvGrpSpPr/>
          <p:nvPr/>
        </p:nvGrpSpPr>
        <p:grpSpPr bwMode="auto">
          <a:xfrm>
            <a:off x="2428875" y="1428750"/>
            <a:ext cx="3143250" cy="3000375"/>
            <a:chOff x="4128" y="720"/>
            <a:chExt cx="1200" cy="1200"/>
          </a:xfrm>
        </p:grpSpPr>
        <p:sp>
          <p:nvSpPr>
            <p:cNvPr id="3" name="Rectangle 1037"/>
            <p:cNvSpPr>
              <a:spLocks noChangeArrowheads="1"/>
            </p:cNvSpPr>
            <p:nvPr/>
          </p:nvSpPr>
          <p:spPr bwMode="auto">
            <a:xfrm>
              <a:off x="4320" y="720"/>
              <a:ext cx="1008" cy="9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" name="Line 1038"/>
            <p:cNvSpPr>
              <a:spLocks noChangeShapeType="1"/>
            </p:cNvSpPr>
            <p:nvPr/>
          </p:nvSpPr>
          <p:spPr bwMode="auto">
            <a:xfrm>
              <a:off x="4320" y="720"/>
              <a:ext cx="1008" cy="9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graphicFrame>
          <p:nvGraphicFramePr>
            <p:cNvPr id="5123" name="Object 1039"/>
            <p:cNvGraphicFramePr>
              <a:graphicFrameLocks noChangeAspect="1"/>
            </p:cNvGraphicFramePr>
            <p:nvPr/>
          </p:nvGraphicFramePr>
          <p:xfrm>
            <a:off x="4752" y="1728"/>
            <a:ext cx="144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0" name="Equation" r:id="rId3" imgW="114300" imgH="152400" progId="Equation.3">
                    <p:embed/>
                  </p:oleObj>
                </mc:Choice>
                <mc:Fallback>
                  <p:oleObj name="Equation" r:id="rId3" imgW="114300" imgH="152400" progId="Equation.3">
                    <p:embed/>
                    <p:pic>
                      <p:nvPicPr>
                        <p:cNvPr id="0" name="Object 10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2" y="1728"/>
                          <a:ext cx="144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4" name="Object 1040"/>
            <p:cNvGraphicFramePr>
              <a:graphicFrameLocks noChangeAspect="1"/>
            </p:cNvGraphicFramePr>
            <p:nvPr/>
          </p:nvGraphicFramePr>
          <p:xfrm>
            <a:off x="4128" y="1104"/>
            <a:ext cx="144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1" name="Equation" r:id="rId5" imgW="114300" imgH="152400" progId="Equation.3">
                    <p:embed/>
                  </p:oleObj>
                </mc:Choice>
                <mc:Fallback>
                  <p:oleObj name="Equation" r:id="rId5" imgW="114300" imgH="152400" progId="Equation.3">
                    <p:embed/>
                    <p:pic>
                      <p:nvPicPr>
                        <p:cNvPr id="0" name="Object 10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8" y="1104"/>
                          <a:ext cx="144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5" name="Object 1041"/>
            <p:cNvGraphicFramePr>
              <a:graphicFrameLocks noChangeAspect="1"/>
            </p:cNvGraphicFramePr>
            <p:nvPr/>
          </p:nvGraphicFramePr>
          <p:xfrm>
            <a:off x="4752" y="912"/>
            <a:ext cx="209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2" name="Equation" r:id="rId6" imgW="101600" imgH="165100" progId="Equation.3">
                    <p:embed/>
                  </p:oleObj>
                </mc:Choice>
                <mc:Fallback>
                  <p:oleObj name="Equation" r:id="rId6" imgW="101600" imgH="165100" progId="Equation.3">
                    <p:embed/>
                    <p:pic>
                      <p:nvPicPr>
                        <p:cNvPr id="0" name="Object 10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2" y="912"/>
                          <a:ext cx="209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267" name="Object 27"/>
          <p:cNvGraphicFramePr>
            <a:graphicFrameLocks noChangeAspect="1"/>
          </p:cNvGraphicFramePr>
          <p:nvPr/>
        </p:nvGraphicFramePr>
        <p:xfrm>
          <a:off x="3500438" y="4429125"/>
          <a:ext cx="1285875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r:id="rId8" imgW="241300" imgH="215900" progId="Equation.3">
                  <p:embed/>
                </p:oleObj>
              </mc:Choice>
              <mc:Fallback>
                <p:oleObj r:id="rId8" imgW="241300" imgH="2159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4429125"/>
                        <a:ext cx="1285875" cy="1163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/>
        </p:nvSpPr>
        <p:spPr>
          <a:xfrm>
            <a:off x="1714480" y="285728"/>
            <a:ext cx="505459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5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它是有理数吗？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 Box 2050"/>
          <p:cNvSpPr txBox="1">
            <a:spLocks noChangeArrowheads="1"/>
          </p:cNvSpPr>
          <p:nvPr/>
        </p:nvSpPr>
        <p:spPr bwMode="auto">
          <a:xfrm>
            <a:off x="395288" y="908050"/>
            <a:ext cx="81359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kumimoji="1" lang="en-US" altLang="zh-CN" sz="2800"/>
              <a:t>   </a:t>
            </a:r>
          </a:p>
        </p:txBody>
      </p:sp>
      <p:graphicFrame>
        <p:nvGraphicFramePr>
          <p:cNvPr id="115712" name="Object 3072"/>
          <p:cNvGraphicFramePr>
            <a:graphicFrameLocks noChangeAspect="1"/>
          </p:cNvGraphicFramePr>
          <p:nvPr/>
        </p:nvGraphicFramePr>
        <p:xfrm>
          <a:off x="1835150" y="1947863"/>
          <a:ext cx="1568450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3" imgW="405765" imgH="215900" progId="Equation.3">
                  <p:embed/>
                </p:oleObj>
              </mc:Choice>
              <mc:Fallback>
                <p:oleObj name="Equation" r:id="rId3" imgW="405765" imgH="215900" progId="Equation.3">
                  <p:embed/>
                  <p:pic>
                    <p:nvPicPr>
                      <p:cNvPr id="0" name="Object 30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947863"/>
                        <a:ext cx="1568450" cy="83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108" name="Text Box 2068"/>
          <p:cNvSpPr txBox="1">
            <a:spLocks noChangeArrowheads="1"/>
          </p:cNvSpPr>
          <p:nvPr/>
        </p:nvSpPr>
        <p:spPr bwMode="auto">
          <a:xfrm>
            <a:off x="4713288" y="3244850"/>
            <a:ext cx="39624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0">
                <a:latin typeface="Arial" panose="020B0604020202020204" pitchFamily="34" charset="0"/>
                <a:ea typeface="华文中宋" panose="02010600040101010101" pitchFamily="2" charset="-122"/>
              </a:rPr>
              <a:t>越来越大，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0">
                <a:latin typeface="Arial" panose="020B0604020202020204" pitchFamily="34" charset="0"/>
                <a:ea typeface="华文中宋" panose="02010600040101010101" pitchFamily="2" charset="-122"/>
              </a:rPr>
              <a:t>所以</a:t>
            </a:r>
            <a:r>
              <a:rPr lang="en-US" altLang="zh-CN" sz="3200" u="sng">
                <a:solidFill>
                  <a:srgbClr val="CC3300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a</a:t>
            </a:r>
            <a:r>
              <a:rPr lang="zh-CN" altLang="en-US" sz="3200" u="sng">
                <a:solidFill>
                  <a:srgbClr val="CC3300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不可能是整数</a:t>
            </a:r>
          </a:p>
        </p:txBody>
      </p:sp>
      <p:sp>
        <p:nvSpPr>
          <p:cNvPr id="5128" name="Rectangle 2069"/>
          <p:cNvSpPr>
            <a:spLocks noChangeArrowheads="1"/>
          </p:cNvSpPr>
          <p:nvPr/>
        </p:nvSpPr>
        <p:spPr bwMode="auto">
          <a:xfrm>
            <a:off x="928688" y="571500"/>
            <a:ext cx="6429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3600" b="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3600" b="0" dirty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显然不是整数，那它是分数吗</a:t>
            </a:r>
            <a:r>
              <a:rPr lang="en-US" altLang="zh-CN" sz="3600" b="0" dirty="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graphicFrame>
        <p:nvGraphicFramePr>
          <p:cNvPr id="115713" name="Object 3073"/>
          <p:cNvGraphicFramePr>
            <a:graphicFrameLocks noChangeAspect="1"/>
          </p:cNvGraphicFramePr>
          <p:nvPr/>
        </p:nvGraphicFramePr>
        <p:xfrm>
          <a:off x="1752600" y="2779713"/>
          <a:ext cx="1600200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5" imgW="457200" imgH="215900" progId="Equation.3">
                  <p:embed/>
                </p:oleObj>
              </mc:Choice>
              <mc:Fallback>
                <p:oleObj name="Equation" r:id="rId5" imgW="457200" imgH="215900" progId="Equation.3">
                  <p:embed/>
                  <p:pic>
                    <p:nvPicPr>
                      <p:cNvPr id="0" name="Object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779713"/>
                        <a:ext cx="1600200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15" name="Object 3075"/>
          <p:cNvGraphicFramePr>
            <a:graphicFrameLocks noChangeAspect="1"/>
          </p:cNvGraphicFramePr>
          <p:nvPr/>
        </p:nvGraphicFramePr>
        <p:xfrm>
          <a:off x="1712913" y="3716338"/>
          <a:ext cx="25717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公式" r:id="rId7" imgW="736600" imgH="203200" progId="Equation.3">
                  <p:embed/>
                </p:oleObj>
              </mc:Choice>
              <mc:Fallback>
                <p:oleObj name="公式" r:id="rId7" imgW="736600" imgH="203200" progId="Equation.3">
                  <p:embed/>
                  <p:pic>
                    <p:nvPicPr>
                      <p:cNvPr id="0" name="Object 30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3" y="3716338"/>
                        <a:ext cx="257175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7" name="Object 27"/>
          <p:cNvGraphicFramePr>
            <a:graphicFrameLocks noChangeAspect="1"/>
          </p:cNvGraphicFramePr>
          <p:nvPr/>
        </p:nvGraphicFramePr>
        <p:xfrm>
          <a:off x="1071563" y="642938"/>
          <a:ext cx="788987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r:id="rId9" imgW="241300" imgH="215900" progId="Equation.3">
                  <p:embed/>
                </p:oleObj>
              </mc:Choice>
              <mc:Fallback>
                <p:oleObj r:id="rId9" imgW="241300" imgH="2159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642938"/>
                        <a:ext cx="788987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5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9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9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8" grpId="0" autoUpdateAnimBg="0"/>
      <p:bldP spid="51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736" name="Object 1024"/>
          <p:cNvGraphicFramePr>
            <a:graphicFrameLocks noChangeAspect="1"/>
          </p:cNvGraphicFramePr>
          <p:nvPr/>
        </p:nvGraphicFramePr>
        <p:xfrm>
          <a:off x="1828800" y="1371600"/>
          <a:ext cx="1979613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4" imgW="647700" imgH="393700" progId="Equation.3">
                  <p:embed/>
                </p:oleObj>
              </mc:Choice>
              <mc:Fallback>
                <p:oleObj name="Equation" r:id="rId4" imgW="647700" imgH="3937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371600"/>
                        <a:ext cx="1979613" cy="1201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Rectangle 9"/>
          <p:cNvSpPr>
            <a:spLocks noChangeArrowheads="1"/>
          </p:cNvSpPr>
          <p:nvPr/>
        </p:nvSpPr>
        <p:spPr bwMode="auto">
          <a:xfrm>
            <a:off x="1277938" y="530225"/>
            <a:ext cx="63420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3600" b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可能是以</a:t>
            </a:r>
            <a:r>
              <a:rPr lang="en-US" altLang="zh-CN" sz="3600" b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600" b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为分母的分数吗</a:t>
            </a:r>
            <a:r>
              <a:rPr lang="en-US" altLang="zh-CN" sz="3600" b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graphicFrame>
        <p:nvGraphicFramePr>
          <p:cNvPr id="116737" name="Object 1025"/>
          <p:cNvGraphicFramePr>
            <a:graphicFrameLocks noChangeAspect="1"/>
          </p:cNvGraphicFramePr>
          <p:nvPr/>
        </p:nvGraphicFramePr>
        <p:xfrm>
          <a:off x="1774825" y="2706688"/>
          <a:ext cx="2549525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公式" r:id="rId6" imgW="889000" imgH="419100" progId="Equation.3">
                  <p:embed/>
                </p:oleObj>
              </mc:Choice>
              <mc:Fallback>
                <p:oleObj name="公式" r:id="rId6" imgW="889000" imgH="41910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2706688"/>
                        <a:ext cx="2549525" cy="1204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27"/>
          <p:cNvGraphicFramePr>
            <a:graphicFrameLocks noChangeAspect="1"/>
          </p:cNvGraphicFramePr>
          <p:nvPr/>
        </p:nvGraphicFramePr>
        <p:xfrm>
          <a:off x="900113" y="404813"/>
          <a:ext cx="788987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r:id="rId8" imgW="241300" imgH="215900" progId="Equation.3">
                  <p:embed/>
                </p:oleObj>
              </mc:Choice>
              <mc:Fallback>
                <p:oleObj r:id="rId8" imgW="241300" imgH="2159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04813"/>
                        <a:ext cx="788987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77" name="Group 9"/>
          <p:cNvGrpSpPr/>
          <p:nvPr/>
        </p:nvGrpSpPr>
        <p:grpSpPr bwMode="auto">
          <a:xfrm>
            <a:off x="1371600" y="4149725"/>
            <a:ext cx="6248400" cy="1184275"/>
            <a:chOff x="864" y="2614"/>
            <a:chExt cx="3936" cy="746"/>
          </a:xfrm>
        </p:grpSpPr>
        <p:sp>
          <p:nvSpPr>
            <p:cNvPr id="96269" name="Text Box 13"/>
            <p:cNvSpPr txBox="1">
              <a:spLocks noChangeArrowheads="1"/>
            </p:cNvSpPr>
            <p:nvPr/>
          </p:nvSpPr>
          <p:spPr bwMode="auto">
            <a:xfrm>
              <a:off x="864" y="2688"/>
              <a:ext cx="3936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 b="0" dirty="0">
                  <a:latin typeface="Arial" panose="020B0604020202020204" pitchFamily="34" charset="0"/>
                  <a:ea typeface="华文中宋" panose="02010600040101010101" pitchFamily="2" charset="-122"/>
                </a:rPr>
                <a:t>结果都为分数，所以       </a:t>
              </a:r>
              <a:r>
                <a:rPr lang="zh-CN" altLang="en-US" sz="3200" b="0" u="sng" dirty="0">
                  <a:solidFill>
                    <a:srgbClr val="CC3300"/>
                  </a:solidFill>
                  <a:latin typeface="Arial" panose="020B0604020202020204" pitchFamily="34" charset="0"/>
                  <a:ea typeface="华文中宋" panose="02010600040101010101" pitchFamily="2" charset="-122"/>
                </a:rPr>
                <a:t>不可能是以</a:t>
              </a:r>
              <a:r>
                <a:rPr lang="en-US" altLang="zh-CN" sz="3200" b="0" u="sng" dirty="0">
                  <a:solidFill>
                    <a:srgbClr val="CC3300"/>
                  </a:solidFill>
                  <a:latin typeface="Arial" panose="020B0604020202020204" pitchFamily="34" charset="0"/>
                  <a:ea typeface="华文中宋" panose="02010600040101010101" pitchFamily="2" charset="-122"/>
                </a:rPr>
                <a:t>2</a:t>
              </a:r>
              <a:r>
                <a:rPr lang="zh-CN" altLang="en-US" sz="3200" b="0" u="sng" dirty="0">
                  <a:solidFill>
                    <a:srgbClr val="CC3300"/>
                  </a:solidFill>
                  <a:latin typeface="Arial" panose="020B0604020202020204" pitchFamily="34" charset="0"/>
                  <a:ea typeface="华文中宋" panose="02010600040101010101" pitchFamily="2" charset="-122"/>
                </a:rPr>
                <a:t>为分母的分数</a:t>
              </a:r>
              <a:r>
                <a:rPr lang="zh-CN" altLang="en-US" sz="3200" b="0" dirty="0">
                  <a:solidFill>
                    <a:srgbClr val="CC3300"/>
                  </a:solidFill>
                  <a:latin typeface="Arial" panose="020B0604020202020204" pitchFamily="34" charset="0"/>
                  <a:ea typeface="华文中宋" panose="02010600040101010101" pitchFamily="2" charset="-122"/>
                </a:rPr>
                <a:t>。</a:t>
              </a:r>
            </a:p>
          </p:txBody>
        </p:sp>
        <p:graphicFrame>
          <p:nvGraphicFramePr>
            <p:cNvPr id="10267" name="Object 27"/>
            <p:cNvGraphicFramePr>
              <a:graphicFrameLocks noChangeAspect="1"/>
            </p:cNvGraphicFramePr>
            <p:nvPr/>
          </p:nvGraphicFramePr>
          <p:xfrm>
            <a:off x="2880" y="2614"/>
            <a:ext cx="500" cy="4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9" r:id="rId10" imgW="241300" imgH="215900" progId="Equation.3">
                    <p:embed/>
                  </p:oleObj>
                </mc:Choice>
                <mc:Fallback>
                  <p:oleObj r:id="rId10" imgW="241300" imgH="21590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2614"/>
                          <a:ext cx="500" cy="4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1024"/>
          <p:cNvGraphicFramePr>
            <a:graphicFrameLocks noChangeAspect="1"/>
          </p:cNvGraphicFramePr>
          <p:nvPr/>
        </p:nvGraphicFramePr>
        <p:xfrm>
          <a:off x="4514850" y="3327400"/>
          <a:ext cx="114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Equation" r:id="rId3" imgW="114300" imgH="203200" progId="Equation.3">
                  <p:embed/>
                </p:oleObj>
              </mc:Choice>
              <mc:Fallback>
                <p:oleObj name="Equation" r:id="rId3" imgW="114300" imgH="2032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7400"/>
                        <a:ext cx="1143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028"/>
          <p:cNvSpPr>
            <a:spLocks noChangeArrowheads="1"/>
          </p:cNvSpPr>
          <p:nvPr/>
        </p:nvSpPr>
        <p:spPr bwMode="auto">
          <a:xfrm>
            <a:off x="1317625" y="452438"/>
            <a:ext cx="6210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360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可能是以</a:t>
            </a:r>
            <a:r>
              <a:rPr lang="en-US" altLang="zh-CN" sz="360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60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为分母的分数吗</a:t>
            </a:r>
            <a:r>
              <a:rPr lang="en-US" altLang="zh-CN" sz="360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graphicFrame>
        <p:nvGraphicFramePr>
          <p:cNvPr id="117761" name="Object 1025"/>
          <p:cNvGraphicFramePr>
            <a:graphicFrameLocks noChangeAspect="1"/>
          </p:cNvGraphicFramePr>
          <p:nvPr/>
        </p:nvGraphicFramePr>
        <p:xfrm>
          <a:off x="1752600" y="2027238"/>
          <a:ext cx="16764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Equation" r:id="rId5" imgW="622300" imgH="393700" progId="Equation.3">
                  <p:embed/>
                </p:oleObj>
              </mc:Choice>
              <mc:Fallback>
                <p:oleObj name="Equation" r:id="rId5" imgW="622300" imgH="39370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027238"/>
                        <a:ext cx="1676400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2" name="Object 1026"/>
          <p:cNvGraphicFramePr>
            <a:graphicFrameLocks noChangeAspect="1"/>
          </p:cNvGraphicFramePr>
          <p:nvPr/>
        </p:nvGraphicFramePr>
        <p:xfrm>
          <a:off x="4598988" y="2085975"/>
          <a:ext cx="1649412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Equation" r:id="rId7" imgW="647700" imgH="393700" progId="Equation.3">
                  <p:embed/>
                </p:oleObj>
              </mc:Choice>
              <mc:Fallback>
                <p:oleObj name="Equation" r:id="rId7" imgW="647700" imgH="393700" progId="Equation.3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8988" y="2085975"/>
                        <a:ext cx="1649412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3" name="Object 1027"/>
          <p:cNvGraphicFramePr>
            <a:graphicFrameLocks noChangeAspect="1"/>
          </p:cNvGraphicFramePr>
          <p:nvPr/>
        </p:nvGraphicFramePr>
        <p:xfrm>
          <a:off x="1704975" y="3322638"/>
          <a:ext cx="17240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9" imgW="673100" imgH="393700" progId="Equation.3">
                  <p:embed/>
                </p:oleObj>
              </mc:Choice>
              <mc:Fallback>
                <p:oleObj name="Equation" r:id="rId9" imgW="673100" imgH="393700" progId="Equation.3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4975" y="3322638"/>
                        <a:ext cx="172402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4" name="Object 1028"/>
          <p:cNvGraphicFramePr>
            <a:graphicFrameLocks noChangeAspect="1"/>
          </p:cNvGraphicFramePr>
          <p:nvPr/>
        </p:nvGraphicFramePr>
        <p:xfrm>
          <a:off x="4629150" y="3335338"/>
          <a:ext cx="2228850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Equation" r:id="rId11" imgW="888365" imgH="393700" progId="Equation.3">
                  <p:embed/>
                </p:oleObj>
              </mc:Choice>
              <mc:Fallback>
                <p:oleObj name="Equation" r:id="rId11" imgW="888365" imgH="393700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9150" y="3335338"/>
                        <a:ext cx="2228850" cy="98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7" name="Object 27"/>
          <p:cNvGraphicFramePr>
            <a:graphicFrameLocks noChangeAspect="1"/>
          </p:cNvGraphicFramePr>
          <p:nvPr/>
        </p:nvGraphicFramePr>
        <p:xfrm>
          <a:off x="1116013" y="476250"/>
          <a:ext cx="71437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r:id="rId13" imgW="241300" imgH="215900" progId="Equation.3">
                  <p:embed/>
                </p:oleObj>
              </mc:Choice>
              <mc:Fallback>
                <p:oleObj r:id="rId13" imgW="241300" imgH="2159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76250"/>
                        <a:ext cx="714375" cy="64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04" name="Group 12"/>
          <p:cNvGrpSpPr/>
          <p:nvPr/>
        </p:nvGrpSpPr>
        <p:grpSpPr bwMode="auto">
          <a:xfrm>
            <a:off x="1524000" y="4652963"/>
            <a:ext cx="6248400" cy="1138237"/>
            <a:chOff x="960" y="2931"/>
            <a:chExt cx="3936" cy="717"/>
          </a:xfrm>
        </p:grpSpPr>
        <p:sp>
          <p:nvSpPr>
            <p:cNvPr id="109576" name="Text Box 1032"/>
            <p:cNvSpPr txBox="1">
              <a:spLocks noChangeArrowheads="1"/>
            </p:cNvSpPr>
            <p:nvPr/>
          </p:nvSpPr>
          <p:spPr bwMode="auto">
            <a:xfrm>
              <a:off x="960" y="2976"/>
              <a:ext cx="3936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 dirty="0">
                  <a:latin typeface="Arial" panose="020B0604020202020204" pitchFamily="34" charset="0"/>
                  <a:ea typeface="华文中宋" panose="02010600040101010101" pitchFamily="2" charset="-122"/>
                </a:rPr>
                <a:t>结果都为分数，所以</a:t>
              </a:r>
              <a:r>
                <a:rPr lang="en-US" altLang="zh-CN" sz="3200" u="sng" dirty="0">
                  <a:solidFill>
                    <a:srgbClr val="CC3300"/>
                  </a:solidFill>
                  <a:latin typeface="Arial" panose="020B0604020202020204" pitchFamily="34" charset="0"/>
                  <a:ea typeface="华文中宋" panose="02010600040101010101" pitchFamily="2" charset="-122"/>
                </a:rPr>
                <a:t>      </a:t>
              </a:r>
              <a:r>
                <a:rPr lang="zh-CN" altLang="en-US" sz="3200" u="sng" dirty="0">
                  <a:solidFill>
                    <a:srgbClr val="CC3300"/>
                  </a:solidFill>
                  <a:latin typeface="Arial" panose="020B0604020202020204" pitchFamily="34" charset="0"/>
                  <a:ea typeface="华文中宋" panose="02010600040101010101" pitchFamily="2" charset="-122"/>
                </a:rPr>
                <a:t>不可能是以</a:t>
              </a:r>
              <a:r>
                <a:rPr lang="en-US" altLang="zh-CN" sz="3200" u="sng" dirty="0">
                  <a:solidFill>
                    <a:srgbClr val="CC3300"/>
                  </a:solidFill>
                  <a:latin typeface="Arial" panose="020B0604020202020204" pitchFamily="34" charset="0"/>
                  <a:ea typeface="华文中宋" panose="02010600040101010101" pitchFamily="2" charset="-122"/>
                </a:rPr>
                <a:t>3</a:t>
              </a:r>
              <a:r>
                <a:rPr lang="zh-CN" altLang="en-US" sz="3200" u="sng" dirty="0">
                  <a:solidFill>
                    <a:srgbClr val="CC3300"/>
                  </a:solidFill>
                  <a:latin typeface="Arial" panose="020B0604020202020204" pitchFamily="34" charset="0"/>
                  <a:ea typeface="华文中宋" panose="02010600040101010101" pitchFamily="2" charset="-122"/>
                </a:rPr>
                <a:t>为分母的分数</a:t>
              </a:r>
              <a:r>
                <a:rPr lang="zh-CN" altLang="en-US" sz="3200" dirty="0">
                  <a:solidFill>
                    <a:srgbClr val="CC3300"/>
                  </a:solidFill>
                  <a:latin typeface="Arial" panose="020B0604020202020204" pitchFamily="34" charset="0"/>
                  <a:ea typeface="华文中宋" panose="02010600040101010101" pitchFamily="2" charset="-122"/>
                </a:rPr>
                <a:t>。</a:t>
              </a:r>
            </a:p>
          </p:txBody>
        </p:sp>
        <p:graphicFrame>
          <p:nvGraphicFramePr>
            <p:cNvPr id="2" name="Object 27"/>
            <p:cNvGraphicFramePr>
              <a:graphicFrameLocks noChangeAspect="1"/>
            </p:cNvGraphicFramePr>
            <p:nvPr/>
          </p:nvGraphicFramePr>
          <p:xfrm>
            <a:off x="3061" y="2931"/>
            <a:ext cx="450" cy="4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1" r:id="rId15" imgW="241300" imgH="215900" progId="Equation.3">
                    <p:embed/>
                  </p:oleObj>
                </mc:Choice>
                <mc:Fallback>
                  <p:oleObj r:id="rId15" imgW="241300" imgH="21590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1" y="2931"/>
                          <a:ext cx="450" cy="4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7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048"/>
          <p:cNvGraphicFramePr>
            <a:graphicFrameLocks noChangeAspect="1"/>
          </p:cNvGraphicFramePr>
          <p:nvPr/>
        </p:nvGraphicFramePr>
        <p:xfrm>
          <a:off x="4514850" y="3327400"/>
          <a:ext cx="114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3" imgW="114300" imgH="203200" progId="Equation.3">
                  <p:embed/>
                </p:oleObj>
              </mc:Choice>
              <mc:Fallback>
                <p:oleObj name="Equation" r:id="rId3" imgW="114300" imgH="203200" progId="Equation.3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7400"/>
                        <a:ext cx="1143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Rectangle 11"/>
          <p:cNvSpPr>
            <a:spLocks noChangeArrowheads="1"/>
          </p:cNvSpPr>
          <p:nvPr/>
        </p:nvSpPr>
        <p:spPr bwMode="auto">
          <a:xfrm>
            <a:off x="2214563" y="928688"/>
            <a:ext cx="4038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可能是分数吗</a:t>
            </a:r>
            <a:r>
              <a:rPr lang="en-US" altLang="zh-CN" sz="360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  <a:p>
            <a:r>
              <a:rPr lang="zh-CN" altLang="en-US" sz="360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试说出原因。</a:t>
            </a:r>
          </a:p>
        </p:txBody>
      </p:sp>
      <p:graphicFrame>
        <p:nvGraphicFramePr>
          <p:cNvPr id="10267" name="Object 27"/>
          <p:cNvGraphicFramePr>
            <a:graphicFrameLocks noChangeAspect="1"/>
          </p:cNvGraphicFramePr>
          <p:nvPr/>
        </p:nvGraphicFramePr>
        <p:xfrm>
          <a:off x="1214438" y="642938"/>
          <a:ext cx="1285875" cy="116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r:id="rId5" imgW="241300" imgH="215900" progId="Equation.3">
                  <p:embed/>
                </p:oleObj>
              </mc:Choice>
              <mc:Fallback>
                <p:oleObj r:id="rId5" imgW="241300" imgH="2159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642938"/>
                        <a:ext cx="1285875" cy="1163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24" name="Group 8"/>
          <p:cNvGrpSpPr/>
          <p:nvPr/>
        </p:nvGrpSpPr>
        <p:grpSpPr bwMode="auto">
          <a:xfrm>
            <a:off x="1219200" y="2971800"/>
            <a:ext cx="6858000" cy="1066800"/>
            <a:chOff x="768" y="1872"/>
            <a:chExt cx="4320" cy="672"/>
          </a:xfrm>
        </p:grpSpPr>
        <p:sp>
          <p:nvSpPr>
            <p:cNvPr id="97292" name="Text Box 12"/>
            <p:cNvSpPr txBox="1">
              <a:spLocks noChangeArrowheads="1"/>
            </p:cNvSpPr>
            <p:nvPr/>
          </p:nvSpPr>
          <p:spPr bwMode="auto">
            <a:xfrm>
              <a:off x="768" y="1872"/>
              <a:ext cx="4320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Wingdings" panose="05000000000000000000" pitchFamily="2" charset="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200">
                  <a:latin typeface="Arial" panose="020B0604020202020204" pitchFamily="34" charset="0"/>
                  <a:ea typeface="华文中宋" panose="02010600040101010101" pitchFamily="2" charset="-122"/>
                </a:rPr>
                <a:t>两个</a:t>
              </a:r>
              <a:r>
                <a:rPr lang="zh-CN" altLang="en-US" sz="3200">
                  <a:solidFill>
                    <a:srgbClr val="FF3300"/>
                  </a:solidFill>
                  <a:latin typeface="Arial" panose="020B0604020202020204" pitchFamily="34" charset="0"/>
                  <a:ea typeface="华文中宋" panose="02010600040101010101" pitchFamily="2" charset="-122"/>
                </a:rPr>
                <a:t>相同</a:t>
              </a:r>
              <a:r>
                <a:rPr lang="zh-CN" altLang="en-US" sz="3200">
                  <a:latin typeface="Arial" panose="020B0604020202020204" pitchFamily="34" charset="0"/>
                  <a:ea typeface="华文中宋" panose="02010600040101010101" pitchFamily="2" charset="-122"/>
                </a:rPr>
                <a:t>的最简分数的乘积仍然是分数，所以</a:t>
              </a:r>
              <a:r>
                <a:rPr lang="en-US" altLang="zh-CN" sz="3200" u="sng">
                  <a:solidFill>
                    <a:srgbClr val="CC3300"/>
                  </a:solidFill>
                  <a:latin typeface="Arial" panose="020B0604020202020204" pitchFamily="34" charset="0"/>
                  <a:ea typeface="华文中宋" panose="02010600040101010101" pitchFamily="2" charset="-122"/>
                </a:rPr>
                <a:t>       </a:t>
              </a:r>
              <a:r>
                <a:rPr lang="zh-CN" altLang="en-US" sz="3200" u="sng">
                  <a:solidFill>
                    <a:srgbClr val="CC3300"/>
                  </a:solidFill>
                  <a:latin typeface="Arial" panose="020B0604020202020204" pitchFamily="34" charset="0"/>
                  <a:ea typeface="华文中宋" panose="02010600040101010101" pitchFamily="2" charset="-122"/>
                </a:rPr>
                <a:t>不可能是分数</a:t>
              </a:r>
              <a:r>
                <a:rPr lang="zh-CN" altLang="en-US" sz="3200">
                  <a:solidFill>
                    <a:srgbClr val="CC3300"/>
                  </a:solidFill>
                  <a:latin typeface="Arial" panose="020B0604020202020204" pitchFamily="34" charset="0"/>
                  <a:ea typeface="华文中宋" panose="02010600040101010101" pitchFamily="2" charset="-122"/>
                </a:rPr>
                <a:t>。</a:t>
              </a:r>
            </a:p>
          </p:txBody>
        </p:sp>
        <p:graphicFrame>
          <p:nvGraphicFramePr>
            <p:cNvPr id="2" name="Object 27"/>
            <p:cNvGraphicFramePr>
              <a:graphicFrameLocks noChangeAspect="1"/>
            </p:cNvGraphicFramePr>
            <p:nvPr/>
          </p:nvGraphicFramePr>
          <p:xfrm>
            <a:off x="1882" y="2205"/>
            <a:ext cx="495" cy="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1" r:id="rId7" imgW="241300" imgH="215900" progId="Equation.3">
                    <p:embed/>
                  </p:oleObj>
                </mc:Choice>
                <mc:Fallback>
                  <p:oleObj r:id="rId7" imgW="241300" imgH="21590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2" y="2205"/>
                          <a:ext cx="495" cy="3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WordArt 2"/>
          <p:cNvSpPr>
            <a:spLocks noChangeArrowheads="1" noChangeShapeType="1"/>
          </p:cNvSpPr>
          <p:nvPr/>
        </p:nvSpPr>
        <p:spPr bwMode="auto">
          <a:xfrm>
            <a:off x="2700338" y="260350"/>
            <a:ext cx="2211387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议一议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33400" y="5668963"/>
            <a:ext cx="8305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3200"/>
          </a:p>
        </p:txBody>
      </p:sp>
      <p:pic>
        <p:nvPicPr>
          <p:cNvPr id="1024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775" y="1123950"/>
            <a:ext cx="63373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Rectangle 17"/>
          <p:cNvSpPr>
            <a:spLocks noChangeArrowheads="1"/>
          </p:cNvSpPr>
          <p:nvPr/>
        </p:nvSpPr>
        <p:spPr bwMode="auto">
          <a:xfrm>
            <a:off x="1751013" y="3043238"/>
            <a:ext cx="641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0">
                <a:solidFill>
                  <a:srgbClr val="000099"/>
                </a:solidFill>
              </a:rPr>
              <a:t>是分</a:t>
            </a:r>
          </a:p>
        </p:txBody>
      </p:sp>
      <p:sp>
        <p:nvSpPr>
          <p:cNvPr id="10250" name="Rectangle 18"/>
          <p:cNvSpPr>
            <a:spLocks noChangeArrowheads="1"/>
          </p:cNvSpPr>
          <p:nvPr/>
        </p:nvSpPr>
        <p:spPr bwMode="auto">
          <a:xfrm>
            <a:off x="1293813" y="284797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0">
                <a:solidFill>
                  <a:srgbClr val="000099"/>
                </a:solidFill>
              </a:rPr>
              <a:t>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285750" y="285750"/>
            <a:ext cx="2500313" cy="1143000"/>
            <a:chOff x="192" y="288"/>
            <a:chExt cx="1632" cy="912"/>
          </a:xfrm>
        </p:grpSpPr>
        <p:sp>
          <p:nvSpPr>
            <p:cNvPr id="11279" name="Oval 3"/>
            <p:cNvSpPr>
              <a:spLocks noChangeArrowheads="1"/>
            </p:cNvSpPr>
            <p:nvPr/>
          </p:nvSpPr>
          <p:spPr bwMode="auto">
            <a:xfrm>
              <a:off x="192" y="288"/>
              <a:ext cx="1632" cy="912"/>
            </a:xfrm>
            <a:prstGeom prst="ellips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1280" name="WordArt 4"/>
            <p:cNvSpPr>
              <a:spLocks noChangeArrowheads="1" noChangeShapeType="1" noTextEdit="1"/>
            </p:cNvSpPr>
            <p:nvPr/>
          </p:nvSpPr>
          <p:spPr bwMode="auto">
            <a:xfrm>
              <a:off x="288" y="480"/>
              <a:ext cx="1440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3597"/>
                </a:avLst>
              </a:prstTxWarp>
            </a:bodyPr>
            <a:lstStyle/>
            <a:p>
              <a:pPr algn="ctr"/>
              <a:r>
                <a:rPr lang="zh-CN" altLang="en-US" sz="3600" kern="10">
                  <a:ln w="15875">
                    <a:solidFill>
                      <a:srgbClr val="CC99FF"/>
                    </a:solidFill>
                    <a:rou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r="100000" b="100000"/>
                    </a:path>
                  </a:gra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探究</a:t>
              </a:r>
            </a:p>
          </p:txBody>
        </p:sp>
      </p:grpSp>
      <p:grpSp>
        <p:nvGrpSpPr>
          <p:cNvPr id="3" name="Group 5"/>
          <p:cNvGrpSpPr/>
          <p:nvPr/>
        </p:nvGrpSpPr>
        <p:grpSpPr bwMode="auto">
          <a:xfrm>
            <a:off x="3857625" y="428625"/>
            <a:ext cx="2884488" cy="620713"/>
            <a:chOff x="2791" y="662"/>
            <a:chExt cx="1817" cy="391"/>
          </a:xfrm>
        </p:grpSpPr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3168" y="662"/>
              <a:ext cx="1440" cy="346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CN" altLang="en-US" sz="3000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楷体_GB2312" pitchFamily="1" charset="-122"/>
                </a:rPr>
                <a:t>有多大呢？</a:t>
              </a:r>
            </a:p>
          </p:txBody>
        </p:sp>
        <p:graphicFrame>
          <p:nvGraphicFramePr>
            <p:cNvPr id="11274" name="Object 12"/>
            <p:cNvGraphicFramePr>
              <a:graphicFrameLocks noChangeAspect="1"/>
            </p:cNvGraphicFramePr>
            <p:nvPr/>
          </p:nvGraphicFramePr>
          <p:xfrm>
            <a:off x="2791" y="672"/>
            <a:ext cx="425" cy="3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1" name="公式" r:id="rId4" imgW="317500" imgH="292100" progId="Equation.3">
                    <p:embed/>
                  </p:oleObj>
                </mc:Choice>
                <mc:Fallback>
                  <p:oleObj name="公式" r:id="rId4" imgW="317500" imgH="2921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91" y="672"/>
                          <a:ext cx="425" cy="3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440" name="Object 2"/>
          <p:cNvGraphicFramePr>
            <a:graphicFrameLocks noChangeAspect="1"/>
          </p:cNvGraphicFramePr>
          <p:nvPr/>
        </p:nvGraphicFramePr>
        <p:xfrm>
          <a:off x="2857500" y="1143000"/>
          <a:ext cx="237648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2" name="公式" r:id="rId6" imgW="812165" imgH="190500" progId="Equation.3">
                  <p:embed/>
                </p:oleObj>
              </mc:Choice>
              <mc:Fallback>
                <p:oleObj name="公式" r:id="rId6" imgW="812165" imgH="190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1143000"/>
                        <a:ext cx="2376488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3"/>
          <p:cNvGraphicFramePr>
            <a:graphicFrameLocks noChangeAspect="1"/>
          </p:cNvGraphicFramePr>
          <p:nvPr/>
        </p:nvGraphicFramePr>
        <p:xfrm>
          <a:off x="2857500" y="1714500"/>
          <a:ext cx="20399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" name="公式" r:id="rId8" imgW="1104900" imgH="292100" progId="Equation.3">
                  <p:embed/>
                </p:oleObj>
              </mc:Choice>
              <mc:Fallback>
                <p:oleObj name="公式" r:id="rId8" imgW="1104900" imgH="292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1714500"/>
                        <a:ext cx="203993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2" name="Object 4"/>
          <p:cNvGraphicFramePr>
            <a:graphicFrameLocks noChangeAspect="1"/>
          </p:cNvGraphicFramePr>
          <p:nvPr/>
        </p:nvGraphicFramePr>
        <p:xfrm>
          <a:off x="2786063" y="2428875"/>
          <a:ext cx="316388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4" name="公式" r:id="rId10" imgW="1028065" imgH="203200" progId="Equation.3">
                  <p:embed/>
                </p:oleObj>
              </mc:Choice>
              <mc:Fallback>
                <p:oleObj name="公式" r:id="rId10" imgW="1028065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2428875"/>
                        <a:ext cx="3163887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3" name="Object 5"/>
          <p:cNvGraphicFramePr>
            <a:graphicFrameLocks noChangeAspect="1"/>
          </p:cNvGraphicFramePr>
          <p:nvPr/>
        </p:nvGraphicFramePr>
        <p:xfrm>
          <a:off x="2786063" y="3071813"/>
          <a:ext cx="29559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5" name="公式" r:id="rId12" imgW="1384300" imgH="292100" progId="Equation.3">
                  <p:embed/>
                </p:oleObj>
              </mc:Choice>
              <mc:Fallback>
                <p:oleObj name="公式" r:id="rId12" imgW="1384300" imgH="292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3071813"/>
                        <a:ext cx="29559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4" name="Object 6"/>
          <p:cNvGraphicFramePr>
            <a:graphicFrameLocks noChangeAspect="1"/>
          </p:cNvGraphicFramePr>
          <p:nvPr/>
        </p:nvGraphicFramePr>
        <p:xfrm>
          <a:off x="2714625" y="3714750"/>
          <a:ext cx="32004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6" name="公式" r:id="rId14" imgW="1180465" imgH="203200" progId="Equation.3">
                  <p:embed/>
                </p:oleObj>
              </mc:Choice>
              <mc:Fallback>
                <p:oleObj name="公式" r:id="rId14" imgW="1180465" imgH="203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3714750"/>
                        <a:ext cx="320040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5" name="Object 7"/>
          <p:cNvGraphicFramePr>
            <a:graphicFrameLocks noChangeAspect="1"/>
          </p:cNvGraphicFramePr>
          <p:nvPr/>
        </p:nvGraphicFramePr>
        <p:xfrm>
          <a:off x="2571750" y="4286250"/>
          <a:ext cx="3055938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7" name="公式" r:id="rId16" imgW="1587500" imgH="292100" progId="Equation.3">
                  <p:embed/>
                </p:oleObj>
              </mc:Choice>
              <mc:Fallback>
                <p:oleObj name="公式" r:id="rId16" imgW="1587500" imgH="292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4286250"/>
                        <a:ext cx="3055938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6" name="Object 8"/>
          <p:cNvGraphicFramePr>
            <a:graphicFrameLocks noChangeAspect="1"/>
          </p:cNvGraphicFramePr>
          <p:nvPr/>
        </p:nvGraphicFramePr>
        <p:xfrm>
          <a:off x="2357438" y="4857750"/>
          <a:ext cx="34290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8" name="公式" r:id="rId18" imgW="1333500" imgH="203200" progId="Equation.3">
                  <p:embed/>
                </p:oleObj>
              </mc:Choice>
              <mc:Fallback>
                <p:oleObj name="公式" r:id="rId18" imgW="1333500" imgH="203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38" y="4857750"/>
                        <a:ext cx="342900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7" name="Object 9"/>
          <p:cNvGraphicFramePr>
            <a:graphicFrameLocks noChangeAspect="1"/>
          </p:cNvGraphicFramePr>
          <p:nvPr/>
        </p:nvGraphicFramePr>
        <p:xfrm>
          <a:off x="2500313" y="5500688"/>
          <a:ext cx="3379787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9" name="公式" r:id="rId20" imgW="1790700" imgH="292100" progId="Equation.3">
                  <p:embed/>
                </p:oleObj>
              </mc:Choice>
              <mc:Fallback>
                <p:oleObj name="公式" r:id="rId20" imgW="1790700" imgH="292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5500688"/>
                        <a:ext cx="3379787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2571750" y="5857875"/>
            <a:ext cx="41767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/>
              <a:t>…………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6" grpId="0"/>
    </p:bldLst>
  </p:timing>
</p:sld>
</file>

<file path=ppt/theme/theme1.xml><?xml version="1.0" encoding="utf-8"?>
<a:theme xmlns:a="http://schemas.openxmlformats.org/drawingml/2006/main" name="WWW.2PPT.COM">
  <a:themeElements>
    <a:clrScheme name="鱼水之情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鱼水之情">
      <a:majorFont>
        <a:latin typeface="Arial Black"/>
        <a:ea typeface="黑体"/>
        <a:cs typeface=""/>
      </a:majorFont>
      <a:minorFont>
        <a:latin typeface="Arial Rounded MT Bold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  <a:sym typeface="Wingdings" panose="05000000000000000000" pitchFamily="2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  <a:sym typeface="Wingdings" panose="05000000000000000000" pitchFamily="2" charset="2"/>
          </a:defRPr>
        </a:defPPr>
      </a:lstStyle>
    </a:lnDef>
  </a:objectDefaults>
  <a:extraClrSchemeLst>
    <a:extraClrScheme>
      <a:clrScheme name="鱼水之情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鱼水之情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鱼水之情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鱼水之情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鱼水之情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鱼水之情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鱼水之情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鱼水之情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鱼水之情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鱼水之情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鱼水之情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鱼水之情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1075</Words>
  <Application>Microsoft Office PowerPoint</Application>
  <PresentationFormat>全屏显示(4:3)</PresentationFormat>
  <Paragraphs>185</Paragraphs>
  <Slides>27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5</vt:i4>
      </vt:variant>
      <vt:variant>
        <vt:lpstr>幻灯片标题</vt:lpstr>
      </vt:variant>
      <vt:variant>
        <vt:i4>27</vt:i4>
      </vt:variant>
    </vt:vector>
  </HeadingPairs>
  <TitlesOfParts>
    <vt:vector size="50" baseType="lpstr">
      <vt:lpstr>BatangChe</vt:lpstr>
      <vt:lpstr>汉仪大宋简</vt:lpstr>
      <vt:lpstr>黑体</vt:lpstr>
      <vt:lpstr>华文琥珀</vt:lpstr>
      <vt:lpstr>华文楷体</vt:lpstr>
      <vt:lpstr>华文新魏</vt:lpstr>
      <vt:lpstr>华文中宋</vt:lpstr>
      <vt:lpstr>楷体_GB2312</vt:lpstr>
      <vt:lpstr>隶书</vt:lpstr>
      <vt:lpstr>宋体</vt:lpstr>
      <vt:lpstr>微软雅黑</vt:lpstr>
      <vt:lpstr>Arial</vt:lpstr>
      <vt:lpstr>Arial Black</vt:lpstr>
      <vt:lpstr>Arial Rounded MT Bold</vt:lpstr>
      <vt:lpstr>MS Outlook</vt:lpstr>
      <vt:lpstr>Times New Roman</vt:lpstr>
      <vt:lpstr>Wingdings</vt:lpstr>
      <vt:lpstr>WWW.2PPT.COM</vt:lpstr>
      <vt:lpstr>Equation.DSMT4</vt:lpstr>
      <vt:lpstr>剪辑</vt:lpstr>
      <vt:lpstr>公式</vt:lpstr>
      <vt:lpstr>Equation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课堂练习:下列各数哪些是无理数？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2022-01-05T01:22:08Z</dcterms:created>
  <dcterms:modified xsi:type="dcterms:W3CDTF">2023-01-17T02:51:50Z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3006F5EAFEDE4F898DB8F8B0A88558B1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