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5" r:id="rId2"/>
    <p:sldId id="273" r:id="rId3"/>
    <p:sldId id="274" r:id="rId4"/>
    <p:sldId id="284" r:id="rId5"/>
    <p:sldId id="286" r:id="rId6"/>
    <p:sldId id="287" r:id="rId7"/>
    <p:sldId id="275" r:id="rId8"/>
    <p:sldId id="282" r:id="rId9"/>
    <p:sldId id="278" r:id="rId10"/>
    <p:sldId id="276" r:id="rId11"/>
    <p:sldId id="288" r:id="rId12"/>
    <p:sldId id="279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0000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94" y="-264"/>
      </p:cViewPr>
      <p:guideLst>
        <p:guide orient="horz" pos="2160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1999" cy="7199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1-BC6F-4EEB-8E98-BF5065BC74F4}"/>
              </c:ext>
            </c:extLst>
          </c:dPt>
          <c:dPt>
            <c:idx val="1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C6F-4EEB-8E98-BF5065BC74F4}"/>
              </c:ext>
            </c:extLst>
          </c:dPt>
          <c:dPt>
            <c:idx val="2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5-BC6F-4EEB-8E98-BF5065BC74F4}"/>
              </c:ext>
            </c:extLst>
          </c:dPt>
          <c:dPt>
            <c:idx val="3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BC6F-4EEB-8E98-BF5065BC74F4}"/>
              </c:ext>
            </c:extLst>
          </c:dPt>
          <c:dPt>
            <c:idx val="4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09-BC6F-4EEB-8E98-BF5065BC74F4}"/>
              </c:ext>
            </c:extLst>
          </c:dPt>
          <c:dPt>
            <c:idx val="5"/>
            <c:bubble3D val="0"/>
            <c:spPr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B-BC6F-4EEB-8E98-BF5065BC74F4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BC6F-4EEB-8E98-BF5065BC74F4}"/>
              </c:ext>
            </c:extLst>
          </c:dPt>
          <c:dPt>
            <c:idx val="7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F-BC6F-4EEB-8E98-BF5065BC74F4}"/>
              </c:ext>
            </c:extLst>
          </c:dPt>
          <c:dPt>
            <c:idx val="8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11-BC6F-4EEB-8E98-BF5065BC74F4}"/>
              </c:ext>
            </c:extLst>
          </c:dPt>
          <c:dPt>
            <c:idx val="9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3-BC6F-4EEB-8E98-BF5065BC74F4}"/>
              </c:ext>
            </c:extLst>
          </c:dPt>
          <c:dPt>
            <c:idx val="10"/>
            <c:bubble3D val="0"/>
            <c:spPr>
              <a:solidFill>
                <a:srgbClr val="00CC00"/>
              </a:solidFill>
            </c:spPr>
            <c:extLst>
              <c:ext xmlns:c16="http://schemas.microsoft.com/office/drawing/2014/chart" uri="{C3380CC4-5D6E-409C-BE32-E72D297353CC}">
                <c16:uniqueId val="{00000015-BC6F-4EEB-8E98-BF5065BC74F4}"/>
              </c:ext>
            </c:extLst>
          </c:dPt>
          <c:dPt>
            <c:idx val="11"/>
            <c:bubble3D val="0"/>
            <c:spPr>
              <a:solidFill>
                <a:schemeClr val="bg2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17-BC6F-4EEB-8E98-BF5065BC74F4}"/>
              </c:ext>
            </c:extLst>
          </c:dPt>
          <c:dPt>
            <c:idx val="12"/>
            <c:bubble3D val="0"/>
            <c:extLst>
              <c:ext xmlns:c16="http://schemas.microsoft.com/office/drawing/2014/chart" uri="{C3380CC4-5D6E-409C-BE32-E72D297353CC}">
                <c16:uniqueId val="{00000018-BC6F-4EEB-8E98-BF5065BC74F4}"/>
              </c:ext>
            </c:extLst>
          </c:dPt>
          <c:cat>
            <c:strRef>
              <c:f>Sheet1!$A$2:$A$14</c:f>
              <c:strCache>
                <c:ptCount val="12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  <c:pt idx="4">
                  <c:v>第一季度</c:v>
                </c:pt>
                <c:pt idx="5">
                  <c:v>第二季度</c:v>
                </c:pt>
                <c:pt idx="6">
                  <c:v>第三季度</c:v>
                </c:pt>
                <c:pt idx="7">
                  <c:v>第四季度</c:v>
                </c:pt>
                <c:pt idx="8">
                  <c:v>第一季度</c:v>
                </c:pt>
                <c:pt idx="9">
                  <c:v>第二季度</c:v>
                </c:pt>
                <c:pt idx="10">
                  <c:v>第三季度</c:v>
                </c:pt>
                <c:pt idx="11">
                  <c:v>第三季度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25</c:v>
                </c:pt>
                <c:pt idx="5">
                  <c:v>25</c:v>
                </c:pt>
                <c:pt idx="6">
                  <c:v>25</c:v>
                </c:pt>
                <c:pt idx="7">
                  <c:v>25</c:v>
                </c:pt>
                <c:pt idx="8">
                  <c:v>25</c:v>
                </c:pt>
                <c:pt idx="9">
                  <c:v>25</c:v>
                </c:pt>
                <c:pt idx="10">
                  <c:v>25</c:v>
                </c:pt>
                <c:pt idx="1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BC6F-4EEB-8E98-BF5065BC7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lang="zh-CN" sz="1800"/>
      </a:pPr>
      <a:endParaRPr lang="zh-CN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DDADE-1219-4ACB-A230-BB8AA4FE93D0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84FEA8-DED1-471A-B274-3E99D6E5EF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84FEA8-DED1-471A-B274-3E99D6E5EFD9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30521E-5D41-479C-BFED-5FC9A629A7F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245032-B130-49F3-A4A6-10DDE20889A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FBCE16-6D8E-4ADE-90EF-02911511230E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7C08B-B732-4598-B770-EFE03AB440B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B17C9A-18BD-4FC0-B143-FA47A82E3EE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F231E-8666-4483-A84C-AE9628F2377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A81A35-DEF2-45F9-B637-40370BEBDA56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B7CC2A-B073-4322-A265-5EB887B67782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F282E-81C2-4B6C-837F-0604838B072A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5BAED-8D4C-48A6-8ED4-27D7A7B39E5C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DA7DD59E-CE36-4EE7-996A-1F2A2C7EFDE1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9.wmf"/><Relationship Id="rId17" Type="http://schemas.openxmlformats.org/officeDocument/2006/relationships/image" Target="../media/image2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chart" Target="../charts/chart1.xml"/><Relationship Id="rId7" Type="http://schemas.openxmlformats.org/officeDocument/2006/relationships/image" Target="../media/image9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11.emf"/><Relationship Id="rId5" Type="http://schemas.openxmlformats.org/officeDocument/2006/relationships/image" Target="../media/image8.e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236117" y="1205329"/>
            <a:ext cx="45384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000" b="1" kern="10" dirty="0" smtClean="0">
                <a:ln w="9525">
                  <a:noFill/>
                  <a:rou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第六章  事件的概率</a:t>
            </a:r>
            <a:endParaRPr lang="zh-CN" altLang="en-US" sz="4000" b="1" kern="10" dirty="0">
              <a:ln w="9525">
                <a:noFill/>
                <a:round/>
              </a:ln>
              <a:solidFill>
                <a:srgbClr val="0066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1181341" y="2497693"/>
            <a:ext cx="664797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7200" b="1" kern="10" dirty="0" smtClean="0">
                <a:ln w="9525">
                  <a:noFill/>
                  <a:round/>
                </a:ln>
                <a:solidFill>
                  <a:srgbClr val="0066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</a:rPr>
              <a:t>简单的概率计算</a:t>
            </a:r>
            <a:endParaRPr lang="zh-CN" altLang="en-US" sz="7200" b="1" kern="10" dirty="0">
              <a:ln w="9525">
                <a:noFill/>
                <a:round/>
              </a:ln>
              <a:solidFill>
                <a:srgbClr val="00660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02162" y="5244236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66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pic.baike.soso.com/p/20140505/20140505095301-151697882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888" y="209550"/>
            <a:ext cx="2592387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358774" y="412750"/>
            <a:ext cx="58340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情境引入：</a:t>
            </a:r>
          </a:p>
          <a:p>
            <a:pPr eaLnBrk="0" hangingPunct="0">
              <a:buFontTx/>
              <a:buNone/>
            </a:pPr>
            <a:endParaRPr lang="zh-CN" altLang="en-US" sz="3600" b="1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buFontTx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你玩过剪子、石头、布的游戏吗？</a:t>
            </a:r>
          </a:p>
        </p:txBody>
      </p:sp>
      <p:sp>
        <p:nvSpPr>
          <p:cNvPr id="23556" name="TextBox 2"/>
          <p:cNvSpPr txBox="1">
            <a:spLocks noChangeArrowheads="1"/>
          </p:cNvSpPr>
          <p:nvPr/>
        </p:nvSpPr>
        <p:spPr bwMode="auto">
          <a:xfrm>
            <a:off x="358774" y="2165350"/>
            <a:ext cx="611981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小亮和小颖玩这个游戏，游戏规则是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:</a:t>
            </a:r>
          </a:p>
          <a:p>
            <a:pPr eaLnBrk="0" hangingPunct="0">
              <a:buFontTx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“剪刀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胜“布”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eaLnBrk="0" hangingPunct="0">
              <a:buFontTx/>
              <a:buNone/>
            </a:pP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布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  </a:t>
            </a: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胜“石头</a:t>
            </a:r>
            <a:r>
              <a:rPr lang="en-US" altLang="zh-CN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”</a:t>
            </a:r>
          </a:p>
          <a:p>
            <a:pPr eaLnBrk="0" hangingPunct="0">
              <a:buFontTx/>
              <a:buNone/>
            </a:pPr>
            <a:r>
              <a:rPr lang="zh-CN" altLang="en-US" sz="2400" b="1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“石头”胜“剪刀”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3557" name="TextBox 3"/>
          <p:cNvSpPr txBox="1">
            <a:spLocks noChangeArrowheads="1"/>
          </p:cNvSpPr>
          <p:nvPr/>
        </p:nvSpPr>
        <p:spPr bwMode="auto">
          <a:xfrm>
            <a:off x="358774" y="3844925"/>
            <a:ext cx="640873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（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）如果二人都随机出一个手势，那么在第一次“出手”时，小亮获胜的概率有多大？小颖获胜的概率呢？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Line 4"/>
          <p:cNvSpPr>
            <a:spLocks noChangeShapeType="1"/>
          </p:cNvSpPr>
          <p:nvPr/>
        </p:nvSpPr>
        <p:spPr bwMode="auto">
          <a:xfrm flipV="1">
            <a:off x="852488" y="1384300"/>
            <a:ext cx="1247775" cy="1100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852488" y="2484438"/>
            <a:ext cx="1247775" cy="132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852488" y="2484438"/>
            <a:ext cx="1247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0" y="0"/>
            <a:ext cx="17954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/>
              <a:t>剪子、石头、布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112713" y="354013"/>
            <a:ext cx="1682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         S        B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2100263" y="120015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2100263" y="23002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100263" y="36210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1909763" y="366713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FF0000"/>
                </a:solidFill>
              </a:rPr>
              <a:t>小亮</a:t>
            </a:r>
          </a:p>
        </p:txBody>
      </p:sp>
      <p:grpSp>
        <p:nvGrpSpPr>
          <p:cNvPr id="42000" name="Group 16"/>
          <p:cNvGrpSpPr/>
          <p:nvPr/>
        </p:nvGrpSpPr>
        <p:grpSpPr bwMode="auto">
          <a:xfrm>
            <a:off x="2554288" y="877888"/>
            <a:ext cx="690562" cy="833437"/>
            <a:chOff x="1744" y="462"/>
            <a:chExt cx="435" cy="525"/>
          </a:xfrm>
        </p:grpSpPr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 flipV="1">
              <a:off x="1744" y="462"/>
              <a:ext cx="435" cy="29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1744" y="756"/>
              <a:ext cx="43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1744" y="756"/>
              <a:ext cx="435" cy="23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3070225" y="354013"/>
            <a:ext cx="644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0000FF"/>
                </a:solidFill>
              </a:rPr>
              <a:t>小莹</a:t>
            </a:r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3416300" y="6937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J</a:t>
            </a:r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416300" y="11477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3416300" y="155416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B</a:t>
            </a:r>
          </a:p>
        </p:txBody>
      </p:sp>
      <p:grpSp>
        <p:nvGrpSpPr>
          <p:cNvPr id="42012" name="Group 28"/>
          <p:cNvGrpSpPr/>
          <p:nvPr/>
        </p:nvGrpSpPr>
        <p:grpSpPr bwMode="auto">
          <a:xfrm>
            <a:off x="2741613" y="1895475"/>
            <a:ext cx="1027112" cy="1200150"/>
            <a:chOff x="2152" y="1333"/>
            <a:chExt cx="647" cy="756"/>
          </a:xfrm>
        </p:grpSpPr>
        <p:grpSp>
          <p:nvGrpSpPr>
            <p:cNvPr id="42005" name="Group 21"/>
            <p:cNvGrpSpPr/>
            <p:nvPr/>
          </p:nvGrpSpPr>
          <p:grpSpPr bwMode="auto">
            <a:xfrm>
              <a:off x="2152" y="1449"/>
              <a:ext cx="435" cy="525"/>
              <a:chOff x="1744" y="462"/>
              <a:chExt cx="435" cy="525"/>
            </a:xfrm>
          </p:grpSpPr>
          <p:sp>
            <p:nvSpPr>
              <p:cNvPr id="42006" name="Line 22"/>
              <p:cNvSpPr>
                <a:spLocks noChangeShapeType="1"/>
              </p:cNvSpPr>
              <p:nvPr/>
            </p:nvSpPr>
            <p:spPr bwMode="auto">
              <a:xfrm flipV="1">
                <a:off x="1744" y="462"/>
                <a:ext cx="435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07" name="Line 23"/>
              <p:cNvSpPr>
                <a:spLocks noChangeShapeType="1"/>
              </p:cNvSpPr>
              <p:nvPr/>
            </p:nvSpPr>
            <p:spPr bwMode="auto">
              <a:xfrm>
                <a:off x="1744" y="756"/>
                <a:ext cx="4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08" name="Line 24"/>
              <p:cNvSpPr>
                <a:spLocks noChangeShapeType="1"/>
              </p:cNvSpPr>
              <p:nvPr/>
            </p:nvSpPr>
            <p:spPr bwMode="auto">
              <a:xfrm>
                <a:off x="1744" y="756"/>
                <a:ext cx="435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2009" name="Text Box 25"/>
            <p:cNvSpPr txBox="1">
              <a:spLocks noChangeArrowheads="1"/>
            </p:cNvSpPr>
            <p:nvPr/>
          </p:nvSpPr>
          <p:spPr bwMode="auto">
            <a:xfrm>
              <a:off x="2587" y="133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00FF"/>
                  </a:solidFill>
                </a:rPr>
                <a:t>J</a:t>
              </a:r>
            </a:p>
          </p:txBody>
        </p:sp>
        <p:sp>
          <p:nvSpPr>
            <p:cNvPr id="42010" name="Text Box 26"/>
            <p:cNvSpPr txBox="1">
              <a:spLocks noChangeArrowheads="1"/>
            </p:cNvSpPr>
            <p:nvPr/>
          </p:nvSpPr>
          <p:spPr bwMode="auto">
            <a:xfrm>
              <a:off x="2587" y="162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42011" name="Text Box 27"/>
            <p:cNvSpPr txBox="1">
              <a:spLocks noChangeArrowheads="1"/>
            </p:cNvSpPr>
            <p:nvPr/>
          </p:nvSpPr>
          <p:spPr bwMode="auto">
            <a:xfrm>
              <a:off x="2587" y="185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00FF"/>
                  </a:solidFill>
                </a:rPr>
                <a:t>B</a:t>
              </a:r>
            </a:p>
          </p:txBody>
        </p:sp>
      </p:grpSp>
      <p:grpSp>
        <p:nvGrpSpPr>
          <p:cNvPr id="42013" name="Group 29"/>
          <p:cNvGrpSpPr/>
          <p:nvPr/>
        </p:nvGrpSpPr>
        <p:grpSpPr bwMode="auto">
          <a:xfrm>
            <a:off x="2751138" y="3182938"/>
            <a:ext cx="1027112" cy="1200150"/>
            <a:chOff x="2152" y="1333"/>
            <a:chExt cx="647" cy="756"/>
          </a:xfrm>
        </p:grpSpPr>
        <p:grpSp>
          <p:nvGrpSpPr>
            <p:cNvPr id="42014" name="Group 30"/>
            <p:cNvGrpSpPr/>
            <p:nvPr/>
          </p:nvGrpSpPr>
          <p:grpSpPr bwMode="auto">
            <a:xfrm>
              <a:off x="2152" y="1449"/>
              <a:ext cx="435" cy="525"/>
              <a:chOff x="1744" y="462"/>
              <a:chExt cx="435" cy="525"/>
            </a:xfrm>
          </p:grpSpPr>
          <p:sp>
            <p:nvSpPr>
              <p:cNvPr id="42015" name="Line 31"/>
              <p:cNvSpPr>
                <a:spLocks noChangeShapeType="1"/>
              </p:cNvSpPr>
              <p:nvPr/>
            </p:nvSpPr>
            <p:spPr bwMode="auto">
              <a:xfrm flipV="1">
                <a:off x="1744" y="462"/>
                <a:ext cx="435" cy="29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16" name="Line 32"/>
              <p:cNvSpPr>
                <a:spLocks noChangeShapeType="1"/>
              </p:cNvSpPr>
              <p:nvPr/>
            </p:nvSpPr>
            <p:spPr bwMode="auto">
              <a:xfrm>
                <a:off x="1744" y="756"/>
                <a:ext cx="435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42017" name="Line 33"/>
              <p:cNvSpPr>
                <a:spLocks noChangeShapeType="1"/>
              </p:cNvSpPr>
              <p:nvPr/>
            </p:nvSpPr>
            <p:spPr bwMode="auto">
              <a:xfrm>
                <a:off x="1744" y="756"/>
                <a:ext cx="435" cy="23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42018" name="Text Box 34"/>
            <p:cNvSpPr txBox="1">
              <a:spLocks noChangeArrowheads="1"/>
            </p:cNvSpPr>
            <p:nvPr/>
          </p:nvSpPr>
          <p:spPr bwMode="auto">
            <a:xfrm>
              <a:off x="2587" y="1333"/>
              <a:ext cx="1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00FF"/>
                  </a:solidFill>
                </a:rPr>
                <a:t>J</a:t>
              </a:r>
            </a:p>
          </p:txBody>
        </p:sp>
        <p:sp>
          <p:nvSpPr>
            <p:cNvPr id="42019" name="Text Box 35"/>
            <p:cNvSpPr txBox="1">
              <a:spLocks noChangeArrowheads="1"/>
            </p:cNvSpPr>
            <p:nvPr/>
          </p:nvSpPr>
          <p:spPr bwMode="auto">
            <a:xfrm>
              <a:off x="2587" y="1627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42020" name="Text Box 36"/>
            <p:cNvSpPr txBox="1">
              <a:spLocks noChangeArrowheads="1"/>
            </p:cNvSpPr>
            <p:nvPr/>
          </p:nvSpPr>
          <p:spPr bwMode="auto">
            <a:xfrm>
              <a:off x="2587" y="1858"/>
              <a:ext cx="21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>
                  <a:solidFill>
                    <a:srgbClr val="0000FF"/>
                  </a:solidFill>
                </a:rPr>
                <a:t>B</a:t>
              </a:r>
            </a:p>
          </p:txBody>
        </p:sp>
      </p:grpSp>
      <p:sp>
        <p:nvSpPr>
          <p:cNvPr id="42021" name="Text Box 37"/>
          <p:cNvSpPr txBox="1">
            <a:spLocks noChangeArrowheads="1"/>
          </p:cNvSpPr>
          <p:nvPr/>
        </p:nvSpPr>
        <p:spPr bwMode="auto">
          <a:xfrm>
            <a:off x="3778250" y="6810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 </a:t>
            </a:r>
            <a:r>
              <a:rPr lang="en-US" altLang="zh-CN">
                <a:solidFill>
                  <a:srgbClr val="0000FF"/>
                </a:solidFill>
              </a:rPr>
              <a:t>J</a:t>
            </a:r>
          </a:p>
        </p:txBody>
      </p:sp>
      <p:sp>
        <p:nvSpPr>
          <p:cNvPr id="42022" name="Text Box 38"/>
          <p:cNvSpPr txBox="1">
            <a:spLocks noChangeArrowheads="1"/>
          </p:cNvSpPr>
          <p:nvPr/>
        </p:nvSpPr>
        <p:spPr bwMode="auto">
          <a:xfrm>
            <a:off x="3778250" y="112395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 </a:t>
            </a:r>
            <a:r>
              <a:rPr lang="en-US" altLang="zh-CN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2023" name="Text Box 39"/>
          <p:cNvSpPr txBox="1">
            <a:spLocks noChangeArrowheads="1"/>
          </p:cNvSpPr>
          <p:nvPr/>
        </p:nvSpPr>
        <p:spPr bwMode="auto">
          <a:xfrm>
            <a:off x="3778250" y="1516063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 </a:t>
            </a:r>
            <a:r>
              <a:rPr lang="en-US" altLang="zh-CN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3778250" y="1895475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 </a:t>
            </a:r>
            <a:r>
              <a:rPr lang="en-US" altLang="zh-CN">
                <a:solidFill>
                  <a:srgbClr val="0000FF"/>
                </a:solidFill>
              </a:rPr>
              <a:t>J</a:t>
            </a: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3778250" y="23368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 </a:t>
            </a:r>
            <a:r>
              <a:rPr lang="en-US" altLang="zh-CN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2026" name="Text Box 42"/>
          <p:cNvSpPr txBox="1">
            <a:spLocks noChangeArrowheads="1"/>
          </p:cNvSpPr>
          <p:nvPr/>
        </p:nvSpPr>
        <p:spPr bwMode="auto">
          <a:xfrm>
            <a:off x="3778250" y="27289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 </a:t>
            </a:r>
            <a:r>
              <a:rPr lang="en-US" altLang="zh-CN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2027" name="Text Box 43"/>
          <p:cNvSpPr txBox="1">
            <a:spLocks noChangeArrowheads="1"/>
          </p:cNvSpPr>
          <p:nvPr/>
        </p:nvSpPr>
        <p:spPr bwMode="auto">
          <a:xfrm>
            <a:off x="3816350" y="31829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 </a:t>
            </a:r>
            <a:r>
              <a:rPr lang="en-US" altLang="zh-CN">
                <a:solidFill>
                  <a:srgbClr val="0000FF"/>
                </a:solidFill>
              </a:rPr>
              <a:t>J</a:t>
            </a:r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3816350" y="364966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 </a:t>
            </a:r>
            <a:r>
              <a:rPr lang="en-US" altLang="zh-CN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2029" name="Text Box 45"/>
          <p:cNvSpPr txBox="1">
            <a:spLocks noChangeArrowheads="1"/>
          </p:cNvSpPr>
          <p:nvPr/>
        </p:nvSpPr>
        <p:spPr bwMode="auto">
          <a:xfrm>
            <a:off x="3816350" y="403860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 </a:t>
            </a:r>
            <a:r>
              <a:rPr lang="en-US" altLang="zh-CN">
                <a:solidFill>
                  <a:srgbClr val="0000FF"/>
                </a:solidFill>
              </a:rPr>
              <a:t>B</a:t>
            </a:r>
          </a:p>
        </p:txBody>
      </p:sp>
      <p:graphicFrame>
        <p:nvGraphicFramePr>
          <p:cNvPr id="42030" name="Object 46"/>
          <p:cNvGraphicFramePr>
            <a:graphicFrameLocks noChangeAspect="1"/>
          </p:cNvGraphicFramePr>
          <p:nvPr/>
        </p:nvGraphicFramePr>
        <p:xfrm>
          <a:off x="160338" y="4687888"/>
          <a:ext cx="2514600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5" name="公式" r:id="rId3" imgW="1143000" imgH="215900" progId="Equation.3">
                  <p:embed/>
                </p:oleObj>
              </mc:Choice>
              <mc:Fallback>
                <p:oleObj name="公式" r:id="rId3" imgW="1143000" imgH="215900" progId="Equation.3">
                  <p:embed/>
                  <p:pic>
                    <p:nvPicPr>
                      <p:cNvPr id="0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4687888"/>
                        <a:ext cx="2514600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1" name="Object 47"/>
          <p:cNvGraphicFramePr>
            <a:graphicFrameLocks noChangeAspect="1"/>
          </p:cNvGraphicFramePr>
          <p:nvPr/>
        </p:nvGraphicFramePr>
        <p:xfrm>
          <a:off x="3816350" y="4687888"/>
          <a:ext cx="2252663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6" name="公式" r:id="rId5" imgW="977265" imgH="215900" progId="Equation.3">
                  <p:embed/>
                </p:oleObj>
              </mc:Choice>
              <mc:Fallback>
                <p:oleObj name="公式" r:id="rId5" imgW="977265" imgH="21590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6350" y="4687888"/>
                        <a:ext cx="2252663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2" name="Object 48"/>
          <p:cNvGraphicFramePr>
            <a:graphicFrameLocks noChangeAspect="1"/>
          </p:cNvGraphicFramePr>
          <p:nvPr/>
        </p:nvGraphicFramePr>
        <p:xfrm>
          <a:off x="160338" y="5459413"/>
          <a:ext cx="2727325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7" name="公式" r:id="rId7" imgW="1218565" imgH="215900" progId="Equation.3">
                  <p:embed/>
                </p:oleObj>
              </mc:Choice>
              <mc:Fallback>
                <p:oleObj name="公式" r:id="rId7" imgW="1218565" imgH="215900" progId="Equation.3">
                  <p:embed/>
                  <p:pic>
                    <p:nvPicPr>
                      <p:cNvPr id="0" name="Object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5459413"/>
                        <a:ext cx="2727325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33" name="Object 49"/>
          <p:cNvGraphicFramePr>
            <a:graphicFrameLocks noChangeAspect="1"/>
          </p:cNvGraphicFramePr>
          <p:nvPr/>
        </p:nvGraphicFramePr>
        <p:xfrm>
          <a:off x="227013" y="6110288"/>
          <a:ext cx="40528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8" name="公式" r:id="rId9" imgW="1943100" imgH="215900" progId="Equation.3">
                  <p:embed/>
                </p:oleObj>
              </mc:Choice>
              <mc:Fallback>
                <p:oleObj name="公式" r:id="rId9" imgW="1943100" imgH="2159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013" y="6110288"/>
                        <a:ext cx="40528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35" name="Line 51"/>
          <p:cNvSpPr>
            <a:spLocks noChangeShapeType="1"/>
          </p:cNvSpPr>
          <p:nvPr/>
        </p:nvSpPr>
        <p:spPr bwMode="auto">
          <a:xfrm>
            <a:off x="3867150" y="1857375"/>
            <a:ext cx="3460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36" name="Line 52"/>
          <p:cNvSpPr>
            <a:spLocks noChangeShapeType="1"/>
          </p:cNvSpPr>
          <p:nvPr/>
        </p:nvSpPr>
        <p:spPr bwMode="auto">
          <a:xfrm>
            <a:off x="3879850" y="2236788"/>
            <a:ext cx="3460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37" name="Line 53"/>
          <p:cNvSpPr>
            <a:spLocks noChangeShapeType="1"/>
          </p:cNvSpPr>
          <p:nvPr/>
        </p:nvSpPr>
        <p:spPr bwMode="auto">
          <a:xfrm>
            <a:off x="3946525" y="3987800"/>
            <a:ext cx="34607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2038" name="Object 54"/>
          <p:cNvGraphicFramePr>
            <a:graphicFrameLocks noChangeAspect="1"/>
          </p:cNvGraphicFramePr>
          <p:nvPr/>
        </p:nvGraphicFramePr>
        <p:xfrm>
          <a:off x="2679700" y="4557713"/>
          <a:ext cx="7810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19" name="公式" r:id="rId11" imgW="393700" imgH="393700" progId="Equation.3">
                  <p:embed/>
                </p:oleObj>
              </mc:Choice>
              <mc:Fallback>
                <p:oleObj name="公式" r:id="rId11" imgW="393700" imgH="393700" progId="Equation.3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4557713"/>
                        <a:ext cx="7810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39" name="Line 55"/>
          <p:cNvSpPr>
            <a:spLocks noChangeShapeType="1"/>
          </p:cNvSpPr>
          <p:nvPr/>
        </p:nvSpPr>
        <p:spPr bwMode="auto">
          <a:xfrm>
            <a:off x="3867150" y="1490663"/>
            <a:ext cx="3460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40" name="Line 56"/>
          <p:cNvSpPr>
            <a:spLocks noChangeShapeType="1"/>
          </p:cNvSpPr>
          <p:nvPr/>
        </p:nvSpPr>
        <p:spPr bwMode="auto">
          <a:xfrm>
            <a:off x="3890963" y="3057525"/>
            <a:ext cx="3460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41" name="Line 57"/>
          <p:cNvSpPr>
            <a:spLocks noChangeShapeType="1"/>
          </p:cNvSpPr>
          <p:nvPr/>
        </p:nvSpPr>
        <p:spPr bwMode="auto">
          <a:xfrm>
            <a:off x="3933825" y="3532188"/>
            <a:ext cx="346075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42042" name="Object 58"/>
          <p:cNvGraphicFramePr>
            <a:graphicFrameLocks noChangeAspect="1"/>
          </p:cNvGraphicFramePr>
          <p:nvPr/>
        </p:nvGraphicFramePr>
        <p:xfrm>
          <a:off x="6069013" y="4532313"/>
          <a:ext cx="7810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0" name="公式" r:id="rId13" imgW="393700" imgH="393700" progId="Equation.3">
                  <p:embed/>
                </p:oleObj>
              </mc:Choice>
              <mc:Fallback>
                <p:oleObj name="公式" r:id="rId13" imgW="393700" imgH="393700" progId="Equation.3">
                  <p:embed/>
                  <p:pic>
                    <p:nvPicPr>
                      <p:cNvPr id="0" name="Object 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9013" y="4532313"/>
                        <a:ext cx="7810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43" name="Object 59"/>
          <p:cNvGraphicFramePr>
            <a:graphicFrameLocks noChangeAspect="1"/>
          </p:cNvGraphicFramePr>
          <p:nvPr/>
        </p:nvGraphicFramePr>
        <p:xfrm>
          <a:off x="2933700" y="5311775"/>
          <a:ext cx="781050" cy="779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1" name="公式" r:id="rId15" imgW="393700" imgH="393700" progId="Equation.3">
                  <p:embed/>
                </p:oleObj>
              </mc:Choice>
              <mc:Fallback>
                <p:oleObj name="公式" r:id="rId15" imgW="393700" imgH="393700" progId="Equation.3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3700" y="5311775"/>
                        <a:ext cx="781050" cy="779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044" name="Object 60"/>
          <p:cNvGraphicFramePr>
            <a:graphicFrameLocks noChangeAspect="1"/>
          </p:cNvGraphicFramePr>
          <p:nvPr/>
        </p:nvGraphicFramePr>
        <p:xfrm>
          <a:off x="4368800" y="5935663"/>
          <a:ext cx="806450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22" name="公式" r:id="rId16" imgW="405765" imgH="393065" progId="Equation.3">
                  <p:embed/>
                </p:oleObj>
              </mc:Choice>
              <mc:Fallback>
                <p:oleObj name="公式" r:id="rId16" imgW="405765" imgH="393065" progId="Equation.3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68800" y="5935663"/>
                        <a:ext cx="806450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045" name="Line 61"/>
          <p:cNvSpPr>
            <a:spLocks noChangeShapeType="1"/>
          </p:cNvSpPr>
          <p:nvPr/>
        </p:nvSpPr>
        <p:spPr bwMode="auto">
          <a:xfrm>
            <a:off x="4848225" y="1214438"/>
            <a:ext cx="314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46" name="Line 62"/>
          <p:cNvSpPr>
            <a:spLocks noChangeShapeType="1"/>
          </p:cNvSpPr>
          <p:nvPr/>
        </p:nvSpPr>
        <p:spPr bwMode="auto">
          <a:xfrm>
            <a:off x="5499100" y="657225"/>
            <a:ext cx="0" cy="2525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47" name="Line 63"/>
          <p:cNvSpPr>
            <a:spLocks noChangeShapeType="1"/>
          </p:cNvSpPr>
          <p:nvPr/>
        </p:nvSpPr>
        <p:spPr bwMode="auto">
          <a:xfrm flipH="1" flipV="1">
            <a:off x="4848225" y="733425"/>
            <a:ext cx="650875" cy="4810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48" name="Text Box 64"/>
          <p:cNvSpPr txBox="1">
            <a:spLocks noChangeArrowheads="1"/>
          </p:cNvSpPr>
          <p:nvPr/>
        </p:nvSpPr>
        <p:spPr bwMode="auto">
          <a:xfrm>
            <a:off x="4708525" y="892175"/>
            <a:ext cx="593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600" b="1">
                <a:solidFill>
                  <a:srgbClr val="FF0000"/>
                </a:solidFill>
              </a:rPr>
              <a:t>小亮</a:t>
            </a:r>
          </a:p>
        </p:txBody>
      </p:sp>
      <p:sp>
        <p:nvSpPr>
          <p:cNvPr id="42049" name="Text Box 65"/>
          <p:cNvSpPr txBox="1">
            <a:spLocks noChangeArrowheads="1"/>
          </p:cNvSpPr>
          <p:nvPr/>
        </p:nvSpPr>
        <p:spPr bwMode="auto">
          <a:xfrm>
            <a:off x="5006975" y="6794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1400" b="1">
                <a:solidFill>
                  <a:srgbClr val="0000FF"/>
                </a:solidFill>
              </a:rPr>
              <a:t>小莹</a:t>
            </a:r>
          </a:p>
        </p:txBody>
      </p:sp>
      <p:sp>
        <p:nvSpPr>
          <p:cNvPr id="42050" name="Text Box 66"/>
          <p:cNvSpPr txBox="1">
            <a:spLocks noChangeArrowheads="1"/>
          </p:cNvSpPr>
          <p:nvPr/>
        </p:nvSpPr>
        <p:spPr bwMode="auto">
          <a:xfrm>
            <a:off x="4876800" y="1370013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</a:t>
            </a:r>
          </a:p>
        </p:txBody>
      </p:sp>
      <p:sp>
        <p:nvSpPr>
          <p:cNvPr id="42051" name="Text Box 67"/>
          <p:cNvSpPr txBox="1">
            <a:spLocks noChangeArrowheads="1"/>
          </p:cNvSpPr>
          <p:nvPr/>
        </p:nvSpPr>
        <p:spPr bwMode="auto">
          <a:xfrm>
            <a:off x="4876800" y="1995488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42052" name="Text Box 68"/>
          <p:cNvSpPr txBox="1">
            <a:spLocks noChangeArrowheads="1"/>
          </p:cNvSpPr>
          <p:nvPr/>
        </p:nvSpPr>
        <p:spPr bwMode="auto">
          <a:xfrm>
            <a:off x="4876800" y="2728913"/>
            <a:ext cx="336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2053" name="Text Box 69"/>
          <p:cNvSpPr txBox="1">
            <a:spLocks noChangeArrowheads="1"/>
          </p:cNvSpPr>
          <p:nvPr/>
        </p:nvSpPr>
        <p:spPr bwMode="auto">
          <a:xfrm>
            <a:off x="5770563" y="800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J</a:t>
            </a:r>
          </a:p>
        </p:txBody>
      </p:sp>
      <p:sp>
        <p:nvSpPr>
          <p:cNvPr id="42054" name="Text Box 70"/>
          <p:cNvSpPr txBox="1">
            <a:spLocks noChangeArrowheads="1"/>
          </p:cNvSpPr>
          <p:nvPr/>
        </p:nvSpPr>
        <p:spPr bwMode="auto">
          <a:xfrm>
            <a:off x="6513513" y="80010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2055" name="Text Box 71"/>
          <p:cNvSpPr txBox="1">
            <a:spLocks noChangeArrowheads="1"/>
          </p:cNvSpPr>
          <p:nvPr/>
        </p:nvSpPr>
        <p:spPr bwMode="auto">
          <a:xfrm>
            <a:off x="7278688" y="781050"/>
            <a:ext cx="33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2056" name="Line 72"/>
          <p:cNvSpPr>
            <a:spLocks noChangeShapeType="1"/>
          </p:cNvSpPr>
          <p:nvPr/>
        </p:nvSpPr>
        <p:spPr bwMode="auto">
          <a:xfrm>
            <a:off x="4876800" y="1857375"/>
            <a:ext cx="314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57" name="Line 73"/>
          <p:cNvSpPr>
            <a:spLocks noChangeShapeType="1"/>
          </p:cNvSpPr>
          <p:nvPr/>
        </p:nvSpPr>
        <p:spPr bwMode="auto">
          <a:xfrm>
            <a:off x="4876800" y="2546350"/>
            <a:ext cx="314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58" name="Line 74"/>
          <p:cNvSpPr>
            <a:spLocks noChangeShapeType="1"/>
          </p:cNvSpPr>
          <p:nvPr/>
        </p:nvSpPr>
        <p:spPr bwMode="auto">
          <a:xfrm>
            <a:off x="4940300" y="3179763"/>
            <a:ext cx="31464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59" name="Line 75"/>
          <p:cNvSpPr>
            <a:spLocks noChangeShapeType="1"/>
          </p:cNvSpPr>
          <p:nvPr/>
        </p:nvSpPr>
        <p:spPr bwMode="auto">
          <a:xfrm>
            <a:off x="6296025" y="661988"/>
            <a:ext cx="0" cy="25257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60" name="Line 76"/>
          <p:cNvSpPr>
            <a:spLocks noChangeShapeType="1"/>
          </p:cNvSpPr>
          <p:nvPr/>
        </p:nvSpPr>
        <p:spPr bwMode="auto">
          <a:xfrm>
            <a:off x="7119938" y="631825"/>
            <a:ext cx="0" cy="2525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61" name="Line 77"/>
          <p:cNvSpPr>
            <a:spLocks noChangeShapeType="1"/>
          </p:cNvSpPr>
          <p:nvPr/>
        </p:nvSpPr>
        <p:spPr bwMode="auto">
          <a:xfrm>
            <a:off x="7988300" y="733425"/>
            <a:ext cx="0" cy="25257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2062" name="Text Box 78"/>
          <p:cNvSpPr txBox="1">
            <a:spLocks noChangeArrowheads="1"/>
          </p:cNvSpPr>
          <p:nvPr/>
        </p:nvSpPr>
        <p:spPr bwMode="auto">
          <a:xfrm>
            <a:off x="5618163" y="13446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 </a:t>
            </a:r>
            <a:r>
              <a:rPr lang="en-US" altLang="zh-CN">
                <a:solidFill>
                  <a:srgbClr val="0000FF"/>
                </a:solidFill>
              </a:rPr>
              <a:t>J</a:t>
            </a:r>
          </a:p>
        </p:txBody>
      </p:sp>
      <p:sp>
        <p:nvSpPr>
          <p:cNvPr id="42063" name="Text Box 79"/>
          <p:cNvSpPr txBox="1">
            <a:spLocks noChangeArrowheads="1"/>
          </p:cNvSpPr>
          <p:nvPr/>
        </p:nvSpPr>
        <p:spPr bwMode="auto">
          <a:xfrm>
            <a:off x="6513513" y="133985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 </a:t>
            </a:r>
            <a:r>
              <a:rPr lang="en-US" altLang="zh-CN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2064" name="Text Box 80"/>
          <p:cNvSpPr txBox="1">
            <a:spLocks noChangeArrowheads="1"/>
          </p:cNvSpPr>
          <p:nvPr/>
        </p:nvSpPr>
        <p:spPr bwMode="auto">
          <a:xfrm>
            <a:off x="7278688" y="13843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J </a:t>
            </a:r>
            <a:r>
              <a:rPr lang="en-US" altLang="zh-CN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2065" name="Text Box 81"/>
          <p:cNvSpPr txBox="1">
            <a:spLocks noChangeArrowheads="1"/>
          </p:cNvSpPr>
          <p:nvPr/>
        </p:nvSpPr>
        <p:spPr bwMode="auto">
          <a:xfrm>
            <a:off x="5618163" y="199548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 </a:t>
            </a:r>
            <a:r>
              <a:rPr lang="en-US" altLang="zh-CN">
                <a:solidFill>
                  <a:srgbClr val="0000FF"/>
                </a:solidFill>
              </a:rPr>
              <a:t>J</a:t>
            </a:r>
          </a:p>
        </p:txBody>
      </p:sp>
      <p:sp>
        <p:nvSpPr>
          <p:cNvPr id="42068" name="Text Box 84"/>
          <p:cNvSpPr txBox="1">
            <a:spLocks noChangeArrowheads="1"/>
          </p:cNvSpPr>
          <p:nvPr/>
        </p:nvSpPr>
        <p:spPr bwMode="auto">
          <a:xfrm>
            <a:off x="7240588" y="19954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 </a:t>
            </a:r>
            <a:r>
              <a:rPr lang="en-US" altLang="zh-CN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2069" name="Text Box 85"/>
          <p:cNvSpPr txBox="1">
            <a:spLocks noChangeArrowheads="1"/>
          </p:cNvSpPr>
          <p:nvPr/>
        </p:nvSpPr>
        <p:spPr bwMode="auto">
          <a:xfrm>
            <a:off x="5618163" y="2667000"/>
            <a:ext cx="51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 </a:t>
            </a:r>
            <a:r>
              <a:rPr lang="en-US" altLang="zh-CN">
                <a:solidFill>
                  <a:srgbClr val="0000FF"/>
                </a:solidFill>
              </a:rPr>
              <a:t>J</a:t>
            </a:r>
          </a:p>
        </p:txBody>
      </p:sp>
      <p:sp>
        <p:nvSpPr>
          <p:cNvPr id="42070" name="Text Box 86"/>
          <p:cNvSpPr txBox="1">
            <a:spLocks noChangeArrowheads="1"/>
          </p:cNvSpPr>
          <p:nvPr/>
        </p:nvSpPr>
        <p:spPr bwMode="auto">
          <a:xfrm>
            <a:off x="6475413" y="26908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 </a:t>
            </a:r>
            <a:r>
              <a:rPr lang="en-US" altLang="zh-CN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2071" name="Text Box 87"/>
          <p:cNvSpPr txBox="1">
            <a:spLocks noChangeArrowheads="1"/>
          </p:cNvSpPr>
          <p:nvPr/>
        </p:nvSpPr>
        <p:spPr bwMode="auto">
          <a:xfrm>
            <a:off x="7278688" y="2703513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B </a:t>
            </a:r>
            <a:r>
              <a:rPr lang="en-US" altLang="zh-CN">
                <a:solidFill>
                  <a:srgbClr val="0000FF"/>
                </a:solidFill>
              </a:rPr>
              <a:t>B</a:t>
            </a:r>
          </a:p>
        </p:txBody>
      </p:sp>
      <p:sp>
        <p:nvSpPr>
          <p:cNvPr id="42072" name="TextBox 1"/>
          <p:cNvSpPr txBox="1">
            <a:spLocks noChangeArrowheads="1"/>
          </p:cNvSpPr>
          <p:nvPr/>
        </p:nvSpPr>
        <p:spPr bwMode="auto">
          <a:xfrm>
            <a:off x="0" y="5459413"/>
            <a:ext cx="8353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</a:pP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 （</a:t>
            </a:r>
            <a:r>
              <a:rPr lang="en-US" altLang="zh-CN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800" b="1" dirty="0">
                <a:latin typeface="黑体" panose="02010609060101010101" pitchFamily="49" charset="-122"/>
                <a:ea typeface="黑体" panose="02010609060101010101" pitchFamily="49" charset="-122"/>
              </a:rPr>
              <a:t>）两人同时出手后，出现平局的概率有多大？</a:t>
            </a:r>
          </a:p>
        </p:txBody>
      </p:sp>
      <p:sp>
        <p:nvSpPr>
          <p:cNvPr id="42073" name="TextBox 2"/>
          <p:cNvSpPr txBox="1">
            <a:spLocks noChangeArrowheads="1"/>
          </p:cNvSpPr>
          <p:nvPr/>
        </p:nvSpPr>
        <p:spPr bwMode="auto">
          <a:xfrm>
            <a:off x="0" y="5935663"/>
            <a:ext cx="94027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</a:pP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3.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假设两人 经过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n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此出手，皆为平局，直到第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n+1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次出手实验才决出胜负，那么在第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n+1</a:t>
            </a: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次出手时，甲、乙两人获胜的概率分别为多大？</a:t>
            </a:r>
          </a:p>
        </p:txBody>
      </p:sp>
      <p:sp>
        <p:nvSpPr>
          <p:cNvPr id="42074" name="Text Box 90"/>
          <p:cNvSpPr txBox="1">
            <a:spLocks noChangeArrowheads="1"/>
          </p:cNvSpPr>
          <p:nvPr/>
        </p:nvSpPr>
        <p:spPr bwMode="auto">
          <a:xfrm>
            <a:off x="6475413" y="1995488"/>
            <a:ext cx="552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S </a:t>
            </a:r>
            <a:r>
              <a:rPr lang="en-US" altLang="zh-CN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42075" name="Oval 91"/>
          <p:cNvSpPr>
            <a:spLocks noChangeArrowheads="1"/>
          </p:cNvSpPr>
          <p:nvPr/>
        </p:nvSpPr>
        <p:spPr bwMode="auto">
          <a:xfrm>
            <a:off x="7196138" y="1344613"/>
            <a:ext cx="596900" cy="4556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2076" name="Oval 92"/>
          <p:cNvSpPr>
            <a:spLocks noChangeArrowheads="1"/>
          </p:cNvSpPr>
          <p:nvPr/>
        </p:nvSpPr>
        <p:spPr bwMode="auto">
          <a:xfrm>
            <a:off x="5546725" y="1995488"/>
            <a:ext cx="596900" cy="45561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2077" name="Oval 93"/>
          <p:cNvSpPr>
            <a:spLocks noChangeArrowheads="1"/>
          </p:cNvSpPr>
          <p:nvPr/>
        </p:nvSpPr>
        <p:spPr bwMode="auto">
          <a:xfrm>
            <a:off x="6430963" y="2667000"/>
            <a:ext cx="596900" cy="45561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2078" name="Oval 94"/>
          <p:cNvSpPr>
            <a:spLocks noChangeArrowheads="1"/>
          </p:cNvSpPr>
          <p:nvPr/>
        </p:nvSpPr>
        <p:spPr bwMode="auto">
          <a:xfrm>
            <a:off x="6475413" y="1295400"/>
            <a:ext cx="596900" cy="455613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2079" name="Oval 95"/>
          <p:cNvSpPr>
            <a:spLocks noChangeArrowheads="1"/>
          </p:cNvSpPr>
          <p:nvPr/>
        </p:nvSpPr>
        <p:spPr bwMode="auto">
          <a:xfrm>
            <a:off x="7234238" y="1920875"/>
            <a:ext cx="596900" cy="455613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42080" name="Oval 96"/>
          <p:cNvSpPr>
            <a:spLocks noChangeArrowheads="1"/>
          </p:cNvSpPr>
          <p:nvPr/>
        </p:nvSpPr>
        <p:spPr bwMode="auto">
          <a:xfrm>
            <a:off x="5618163" y="2640013"/>
            <a:ext cx="596900" cy="455612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en-US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2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2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2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2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2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2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2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42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42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42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42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0" dur="500"/>
                                        <p:tgtEl>
                                          <p:spTgt spid="42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5" dur="500"/>
                                        <p:tgtEl>
                                          <p:spTgt spid="42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0" dur="500"/>
                                        <p:tgtEl>
                                          <p:spTgt spid="42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5" dur="500"/>
                                        <p:tgtEl>
                                          <p:spTgt spid="42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0" dur="500"/>
                                        <p:tgtEl>
                                          <p:spTgt spid="4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74" dur="500"/>
                                        <p:tgtEl>
                                          <p:spTgt spid="420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0" dur="500"/>
                                        <p:tgtEl>
                                          <p:spTgt spid="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5" dur="500"/>
                                        <p:tgtEl>
                                          <p:spTgt spid="42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0" dur="500"/>
                                        <p:tgtEl>
                                          <p:spTgt spid="4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94" dur="500"/>
                                        <p:tgtEl>
                                          <p:spTgt spid="420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0" dur="500"/>
                                        <p:tgtEl>
                                          <p:spTgt spid="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5" dur="500"/>
                                        <p:tgtEl>
                                          <p:spTgt spid="42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0" dur="500"/>
                                        <p:tgtEl>
                                          <p:spTgt spid="42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5" dur="500"/>
                                        <p:tgtEl>
                                          <p:spTgt spid="42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0" dur="500"/>
                                        <p:tgtEl>
                                          <p:spTgt spid="42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7" dur="500"/>
                                        <p:tgtEl>
                                          <p:spTgt spid="4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2" dur="500"/>
                                        <p:tgtEl>
                                          <p:spTgt spid="4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7" dur="500"/>
                                        <p:tgtEl>
                                          <p:spTgt spid="4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2" dur="500"/>
                                        <p:tgtEl>
                                          <p:spTgt spid="4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7" dur="500"/>
                                        <p:tgtEl>
                                          <p:spTgt spid="4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2" dur="500"/>
                                        <p:tgtEl>
                                          <p:spTgt spid="4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7" dur="500"/>
                                        <p:tgtEl>
                                          <p:spTgt spid="4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2" dur="500"/>
                                        <p:tgtEl>
                                          <p:spTgt spid="4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7" dur="500"/>
                                        <p:tgtEl>
                                          <p:spTgt spid="4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2" dur="500"/>
                                        <p:tgtEl>
                                          <p:spTgt spid="4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7" dur="500"/>
                                        <p:tgtEl>
                                          <p:spTgt spid="4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2" dur="500"/>
                                        <p:tgtEl>
                                          <p:spTgt spid="42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>
                      <p:stCondLst>
                        <p:cond delay="indefinite"/>
                      </p:stCondLst>
                      <p:childTnLst>
                        <p:par>
                          <p:cTn id="314" fill="hold">
                            <p:stCondLst>
                              <p:cond delay="0"/>
                            </p:stCondLst>
                            <p:childTnLst>
                              <p:par>
                                <p:cTn id="3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7" dur="500"/>
                                        <p:tgtEl>
                                          <p:spTgt spid="4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2" dur="500"/>
                                        <p:tgtEl>
                                          <p:spTgt spid="4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7" dur="500"/>
                                        <p:tgtEl>
                                          <p:spTgt spid="4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>
                      <p:stCondLst>
                        <p:cond delay="indefinite"/>
                      </p:stCondLst>
                      <p:childTnLst>
                        <p:par>
                          <p:cTn id="339" fill="hold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89" grpId="0" animBg="1"/>
      <p:bldP spid="41990" grpId="0" animBg="1"/>
      <p:bldP spid="41991" grpId="0"/>
      <p:bldP spid="41992" grpId="0"/>
      <p:bldP spid="41993" grpId="0"/>
      <p:bldP spid="41994" grpId="0"/>
      <p:bldP spid="41995" grpId="0"/>
      <p:bldP spid="41996" grpId="0"/>
      <p:bldP spid="42001" grpId="0"/>
      <p:bldP spid="42002" grpId="0"/>
      <p:bldP spid="42003" grpId="0"/>
      <p:bldP spid="42004" grpId="0"/>
      <p:bldP spid="42021" grpId="0"/>
      <p:bldP spid="42022" grpId="0"/>
      <p:bldP spid="42023" grpId="0"/>
      <p:bldP spid="42024" grpId="0"/>
      <p:bldP spid="42025" grpId="0"/>
      <p:bldP spid="42026" grpId="0"/>
      <p:bldP spid="42027" grpId="0"/>
      <p:bldP spid="42028" grpId="0"/>
      <p:bldP spid="42029" grpId="0"/>
      <p:bldP spid="42035" grpId="0" animBg="1"/>
      <p:bldP spid="42036" grpId="0" animBg="1"/>
      <p:bldP spid="42037" grpId="0" animBg="1"/>
      <p:bldP spid="42039" grpId="0" animBg="1"/>
      <p:bldP spid="42040" grpId="0" animBg="1"/>
      <p:bldP spid="42041" grpId="0" animBg="1"/>
      <p:bldP spid="42045" grpId="0" animBg="1"/>
      <p:bldP spid="42046" grpId="0" animBg="1"/>
      <p:bldP spid="42047" grpId="0" animBg="1"/>
      <p:bldP spid="42048" grpId="0"/>
      <p:bldP spid="42049" grpId="0"/>
      <p:bldP spid="42050" grpId="0"/>
      <p:bldP spid="42051" grpId="0"/>
      <p:bldP spid="42052" grpId="0"/>
      <p:bldP spid="42053" grpId="0"/>
      <p:bldP spid="42054" grpId="0"/>
      <p:bldP spid="42055" grpId="0"/>
      <p:bldP spid="42056" grpId="0" animBg="1"/>
      <p:bldP spid="42057" grpId="0" animBg="1"/>
      <p:bldP spid="42058" grpId="0" animBg="1"/>
      <p:bldP spid="42059" grpId="0" animBg="1"/>
      <p:bldP spid="42060" grpId="0" animBg="1"/>
      <p:bldP spid="42061" grpId="0" animBg="1"/>
      <p:bldP spid="42062" grpId="0"/>
      <p:bldP spid="42063" grpId="0"/>
      <p:bldP spid="42064" grpId="0"/>
      <p:bldP spid="42065" grpId="0"/>
      <p:bldP spid="42068" grpId="0"/>
      <p:bldP spid="42069" grpId="0"/>
      <p:bldP spid="42070" grpId="0"/>
      <p:bldP spid="42071" grpId="0"/>
      <p:bldP spid="42072" grpId="0"/>
      <p:bldP spid="42072" grpId="1"/>
      <p:bldP spid="42073" grpId="0"/>
      <p:bldP spid="42073" grpId="1"/>
      <p:bldP spid="42074" grpId="0"/>
      <p:bldP spid="42075" grpId="0" animBg="1"/>
      <p:bldP spid="42076" grpId="0" animBg="1"/>
      <p:bldP spid="42077" grpId="0" animBg="1"/>
      <p:bldP spid="42078" grpId="0" animBg="1"/>
      <p:bldP spid="42079" grpId="0" animBg="1"/>
      <p:bldP spid="420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11188" y="2194198"/>
            <a:ext cx="7920037" cy="2077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71396" bIns="0" anchor="ctr">
            <a:spAutoFit/>
          </a:bodyPr>
          <a:lstStyle/>
          <a:p>
            <a:pPr>
              <a:buFontTx/>
              <a:buNone/>
            </a:pPr>
            <a:r>
              <a:rPr lang="zh-CN" altLang="en-US" sz="4400" b="1" dirty="0">
                <a:solidFill>
                  <a:srgbClr val="C00000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　　</a:t>
            </a:r>
            <a:r>
              <a:rPr lang="zh-CN" altLang="en-US" sz="4400" b="1" dirty="0">
                <a:latin typeface="隶书" panose="02010509060101010101" pitchFamily="49" charset="-122"/>
                <a:ea typeface="隶书" panose="02010509060101010101" pitchFamily="49" charset="-122"/>
              </a:rPr>
              <a:t>通过今天的学习，你对概率的简单计算有什么收获和新的认识？能谈谈你的想法吗</a:t>
            </a:r>
            <a:r>
              <a:rPr lang="zh-CN" altLang="en-US" sz="4400" b="1" dirty="0" smtClean="0">
                <a:latin typeface="隶书" panose="02010509060101010101" pitchFamily="49" charset="-122"/>
                <a:ea typeface="隶书" panose="02010509060101010101" pitchFamily="49" charset="-122"/>
              </a:rPr>
              <a:t>？ </a:t>
            </a:r>
            <a:endParaRPr lang="zh-CN" altLang="en-US" sz="4400" b="1" dirty="0"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2394743" y="1117600"/>
            <a:ext cx="4103687" cy="641350"/>
          </a:xfrm>
          <a:prstGeom prst="rect">
            <a:avLst/>
          </a:prstGeom>
          <a:solidFill>
            <a:schemeClr val="bg1">
              <a:alpha val="70195"/>
            </a:schemeClr>
          </a:solidFill>
          <a:ln w="12700" algn="ctr">
            <a:noFill/>
            <a:miter lim="800000"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</a:rPr>
              <a:t>总结反思</a:t>
            </a:r>
            <a:r>
              <a:rPr lang="en-US" altLang="zh-CN" sz="3600" b="1" dirty="0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</a:rPr>
              <a:t>,</a:t>
            </a:r>
            <a:r>
              <a:rPr lang="zh-CN" altLang="en-US" sz="3600" b="1" dirty="0">
                <a:solidFill>
                  <a:srgbClr val="FF0000"/>
                </a:solidFill>
                <a:latin typeface="华文新魏" panose="02010800040101010101" charset="-122"/>
                <a:ea typeface="华文新魏" panose="02010800040101010101" charset="-122"/>
              </a:rPr>
              <a:t>纳入系统</a:t>
            </a:r>
          </a:p>
        </p:txBody>
      </p:sp>
      <p:pic>
        <p:nvPicPr>
          <p:cNvPr id="26628" name="Picture 7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8443" y="5202238"/>
            <a:ext cx="864552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827088" y="836613"/>
            <a:ext cx="748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zh-CN" altLang="zh-CN" b="1"/>
          </a:p>
        </p:txBody>
      </p:sp>
      <p:sp>
        <p:nvSpPr>
          <p:cNvPr id="20483" name="Text Box 13"/>
          <p:cNvSpPr txBox="1">
            <a:spLocks noChangeArrowheads="1"/>
          </p:cNvSpPr>
          <p:nvPr/>
        </p:nvSpPr>
        <p:spPr bwMode="auto">
          <a:xfrm>
            <a:off x="431799" y="947738"/>
            <a:ext cx="7885113" cy="283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</a:pPr>
            <a:r>
              <a:rPr lang="zh-CN" altLang="en-US" sz="3600" b="1" dirty="0">
                <a:solidFill>
                  <a:srgbClr val="FF0000"/>
                </a:solidFill>
              </a:rPr>
              <a:t>复习回顾：</a:t>
            </a:r>
            <a:r>
              <a:rPr lang="zh-CN" altLang="en-US" sz="2400" b="1" dirty="0"/>
              <a:t>　　　</a:t>
            </a:r>
          </a:p>
          <a:p>
            <a:pPr eaLnBrk="0" hangingPunct="0">
              <a:buFontTx/>
              <a:buNone/>
            </a:pPr>
            <a:r>
              <a:rPr lang="zh-CN" altLang="en-US" sz="2400" b="1" dirty="0"/>
              <a:t>        </a:t>
            </a:r>
          </a:p>
          <a:p>
            <a:pPr eaLnBrk="0" hangingPunct="0">
              <a:buFontTx/>
              <a:buNone/>
            </a:pPr>
            <a:r>
              <a:rPr lang="zh-CN" altLang="en-US" sz="2400" b="1" dirty="0"/>
              <a:t>    </a:t>
            </a:r>
            <a:r>
              <a:rPr lang="en-US" altLang="zh-CN" sz="2400" b="1" dirty="0"/>
              <a:t>1</a:t>
            </a:r>
            <a:r>
              <a:rPr lang="zh-CN" altLang="en-US" sz="2400" b="1" dirty="0"/>
              <a:t>、一般地，在一次实验中，如果共有有限个可能发生的结果，并且每种结果发生的可能性都相等，用</a:t>
            </a:r>
            <a:r>
              <a:rPr lang="en-US" altLang="zh-CN" sz="2400" b="1" dirty="0"/>
              <a:t>m</a:t>
            </a:r>
            <a:r>
              <a:rPr lang="zh-CN" altLang="en-US" sz="2400" b="1" dirty="0"/>
              <a:t>表示一个指定事件</a:t>
            </a:r>
            <a:r>
              <a:rPr lang="en-US" altLang="zh-CN" sz="2400" b="1" dirty="0"/>
              <a:t>E</a:t>
            </a:r>
            <a:r>
              <a:rPr lang="zh-CN" altLang="en-US" sz="2400" b="1" dirty="0"/>
              <a:t>包含的结果数，</a:t>
            </a:r>
            <a:r>
              <a:rPr lang="en-US" altLang="zh-CN" sz="2400" b="1" dirty="0"/>
              <a:t>n</a:t>
            </a:r>
            <a:r>
              <a:rPr lang="zh-CN" altLang="en-US" sz="2400" b="1" dirty="0"/>
              <a:t>表示实验可能出现的所有结果的总数，那么事件</a:t>
            </a:r>
            <a:r>
              <a:rPr lang="en-US" altLang="zh-CN" sz="2400" b="1" dirty="0"/>
              <a:t>E</a:t>
            </a:r>
            <a:r>
              <a:rPr lang="zh-CN" altLang="en-US" sz="2400" b="1" dirty="0"/>
              <a:t>发生的概率可用下面的公式计算：</a:t>
            </a:r>
          </a:p>
        </p:txBody>
      </p:sp>
      <p:sp>
        <p:nvSpPr>
          <p:cNvPr id="6" name="TextBox 5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923308" y="4269826"/>
            <a:ext cx="3240360" cy="995337"/>
          </a:xfrm>
          <a:prstGeom prst="rect">
            <a:avLst/>
          </a:prstGeom>
          <a:blipFill rotWithShape="1">
            <a:blip r:embed="rId2" cstate="email"/>
            <a:stretch>
              <a:fillRect l="-7721" t="-8537" b="-9146"/>
            </a:stretch>
          </a:blipFill>
        </p:spPr>
        <p:txBody>
          <a:bodyPr/>
          <a:lstStyle/>
          <a:p>
            <a:pPr eaLnBrk="0" hangingPunct="0">
              <a:buFontTx/>
              <a:buNone/>
              <a:defRPr/>
            </a:pPr>
            <a:r>
              <a:rPr lang="zh-CN" altLang="en-US">
                <a:noFill/>
                <a:latin typeface="Arial" panose="020B0604020202020204" pitchFamily="34" charset="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11"/>
          <p:cNvSpPr txBox="1">
            <a:spLocks noChangeArrowheads="1"/>
          </p:cNvSpPr>
          <p:nvPr/>
        </p:nvSpPr>
        <p:spPr bwMode="auto">
          <a:xfrm>
            <a:off x="468313" y="1484313"/>
            <a:ext cx="7704137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CN" b="1" dirty="0"/>
              <a:t> </a:t>
            </a:r>
            <a:r>
              <a:rPr lang="en-US" altLang="zh-CN" sz="3200" b="1" dirty="0"/>
              <a:t>2.</a:t>
            </a:r>
            <a:r>
              <a:rPr lang="zh-CN" altLang="en-US" sz="3200" b="1" dirty="0"/>
              <a:t>三种事件发生的概率及表示？</a:t>
            </a:r>
          </a:p>
        </p:txBody>
      </p:sp>
      <p:grpSp>
        <p:nvGrpSpPr>
          <p:cNvPr id="21507" name="Group 25"/>
          <p:cNvGrpSpPr/>
          <p:nvPr/>
        </p:nvGrpSpPr>
        <p:grpSpPr bwMode="auto">
          <a:xfrm>
            <a:off x="323850" y="2636838"/>
            <a:ext cx="8285163" cy="2044700"/>
            <a:chOff x="884" y="2295"/>
            <a:chExt cx="4680" cy="1557"/>
          </a:xfrm>
        </p:grpSpPr>
        <p:sp>
          <p:nvSpPr>
            <p:cNvPr id="21508" name="Text Box 14"/>
            <p:cNvSpPr txBox="1">
              <a:spLocks noChangeArrowheads="1"/>
            </p:cNvSpPr>
            <p:nvPr/>
          </p:nvSpPr>
          <p:spPr bwMode="auto">
            <a:xfrm>
              <a:off x="884" y="2295"/>
              <a:ext cx="2254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 b="1" dirty="0"/>
                <a:t>①</a:t>
              </a:r>
              <a:r>
                <a:rPr lang="zh-CN" altLang="en-US" sz="2400" b="1" dirty="0"/>
                <a:t>必然事件发生的概率为</a:t>
              </a:r>
              <a:r>
                <a:rPr lang="en-US" altLang="zh-CN" sz="2400" b="1" dirty="0"/>
                <a:t>1</a:t>
              </a:r>
            </a:p>
          </p:txBody>
        </p:sp>
        <p:sp>
          <p:nvSpPr>
            <p:cNvPr id="21509" name="Text Box 15"/>
            <p:cNvSpPr txBox="1">
              <a:spLocks noChangeArrowheads="1"/>
            </p:cNvSpPr>
            <p:nvPr/>
          </p:nvSpPr>
          <p:spPr bwMode="auto">
            <a:xfrm>
              <a:off x="3309" y="2295"/>
              <a:ext cx="1989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400" b="1" dirty="0"/>
                <a:t>记作</a:t>
              </a:r>
              <a:r>
                <a:rPr lang="en-US" altLang="zh-CN" sz="2400" b="1" dirty="0"/>
                <a:t>P</a:t>
              </a:r>
              <a:r>
                <a:rPr lang="zh-CN" altLang="en-US" sz="2400" b="1" dirty="0"/>
                <a:t>（必然事件）</a:t>
              </a:r>
              <a:r>
                <a:rPr lang="en-US" altLang="zh-CN" sz="2400" b="1" dirty="0"/>
                <a:t>=</a:t>
              </a:r>
              <a:r>
                <a:rPr lang="en-US" altLang="zh-CN" sz="2400" b="1" dirty="0">
                  <a:solidFill>
                    <a:srgbClr val="FF0066"/>
                  </a:solidFill>
                </a:rPr>
                <a:t>1</a:t>
              </a:r>
              <a:r>
                <a:rPr lang="zh-CN" altLang="en-US" sz="2400" b="1" dirty="0"/>
                <a:t>；</a:t>
              </a:r>
            </a:p>
          </p:txBody>
        </p:sp>
        <p:sp>
          <p:nvSpPr>
            <p:cNvPr id="21510" name="Text Box 16"/>
            <p:cNvSpPr txBox="1">
              <a:spLocks noChangeArrowheads="1"/>
            </p:cNvSpPr>
            <p:nvPr/>
          </p:nvSpPr>
          <p:spPr bwMode="auto">
            <a:xfrm>
              <a:off x="884" y="2866"/>
              <a:ext cx="2522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 b="1" dirty="0"/>
                <a:t>②</a:t>
              </a:r>
              <a:r>
                <a:rPr lang="zh-CN" altLang="en-US" sz="2400" b="1" dirty="0"/>
                <a:t>不可能事件发生的概率为</a:t>
              </a:r>
              <a:r>
                <a:rPr lang="en-US" altLang="zh-CN" sz="2400" b="1" dirty="0"/>
                <a:t>0</a:t>
              </a:r>
            </a:p>
          </p:txBody>
        </p:sp>
        <p:sp>
          <p:nvSpPr>
            <p:cNvPr id="21511" name="Text Box 17"/>
            <p:cNvSpPr txBox="1">
              <a:spLocks noChangeArrowheads="1"/>
            </p:cNvSpPr>
            <p:nvPr/>
          </p:nvSpPr>
          <p:spPr bwMode="auto">
            <a:xfrm>
              <a:off x="3243" y="2898"/>
              <a:ext cx="2321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400" b="1" dirty="0"/>
                <a:t>记作  </a:t>
              </a:r>
              <a:r>
                <a:rPr lang="en-US" altLang="zh-CN" sz="2400" b="1" dirty="0"/>
                <a:t>P</a:t>
              </a:r>
              <a:r>
                <a:rPr lang="zh-CN" altLang="en-US" sz="2400" b="1" dirty="0"/>
                <a:t>（不可能事件）</a:t>
              </a:r>
              <a:r>
                <a:rPr lang="en-US" altLang="zh-CN" sz="2400" b="1" dirty="0"/>
                <a:t>=</a:t>
              </a:r>
              <a:r>
                <a:rPr lang="en-US" altLang="zh-CN" sz="2400" b="1" dirty="0">
                  <a:solidFill>
                    <a:srgbClr val="FF0066"/>
                  </a:solidFill>
                </a:rPr>
                <a:t>0</a:t>
              </a:r>
              <a:r>
                <a:rPr lang="zh-CN" altLang="en-US" sz="2400" b="1" dirty="0"/>
                <a:t>；</a:t>
              </a:r>
            </a:p>
          </p:txBody>
        </p:sp>
        <p:sp>
          <p:nvSpPr>
            <p:cNvPr id="21512" name="Text Box 18"/>
            <p:cNvSpPr txBox="1">
              <a:spLocks noChangeArrowheads="1"/>
            </p:cNvSpPr>
            <p:nvPr/>
          </p:nvSpPr>
          <p:spPr bwMode="auto">
            <a:xfrm>
              <a:off x="961" y="3488"/>
              <a:ext cx="1996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zh-CN" sz="2400" b="1" dirty="0"/>
                <a:t>③</a:t>
              </a:r>
              <a:r>
                <a:rPr lang="zh-CN" altLang="en-US" sz="2400" b="1" dirty="0"/>
                <a:t>若</a:t>
              </a:r>
              <a:r>
                <a:rPr lang="en-US" altLang="zh-CN" sz="2400" b="1" dirty="0"/>
                <a:t>E</a:t>
              </a:r>
              <a:r>
                <a:rPr lang="zh-CN" altLang="en-US" sz="2400" b="1" dirty="0"/>
                <a:t>为随机事件</a:t>
              </a:r>
            </a:p>
          </p:txBody>
        </p:sp>
        <p:sp>
          <p:nvSpPr>
            <p:cNvPr id="21513" name="Text Box 19"/>
            <p:cNvSpPr txBox="1">
              <a:spLocks noChangeArrowheads="1"/>
            </p:cNvSpPr>
            <p:nvPr/>
          </p:nvSpPr>
          <p:spPr bwMode="auto">
            <a:xfrm>
              <a:off x="3325" y="3501"/>
              <a:ext cx="1951" cy="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zh-CN" altLang="en-US" sz="2400" b="1" dirty="0"/>
                <a:t>则     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0</a:t>
              </a:r>
              <a:r>
                <a:rPr lang="zh-CN" altLang="en-US" sz="2400" b="1" dirty="0"/>
                <a:t>＜</a:t>
              </a:r>
              <a:r>
                <a:rPr lang="en-US" altLang="zh-CN" sz="2400" b="1" dirty="0"/>
                <a:t>P</a:t>
              </a:r>
              <a:r>
                <a:rPr lang="zh-CN" altLang="en-US" sz="2400" b="1" dirty="0"/>
                <a:t>（</a:t>
              </a:r>
              <a:r>
                <a:rPr lang="en-US" altLang="zh-CN" sz="2400" b="1" dirty="0"/>
                <a:t>A</a:t>
              </a:r>
              <a:r>
                <a:rPr lang="zh-CN" altLang="en-US" sz="2400" b="1" dirty="0"/>
                <a:t>）＜</a:t>
              </a:r>
              <a:r>
                <a:rPr lang="en-US" altLang="zh-CN" sz="2400" b="1" dirty="0">
                  <a:solidFill>
                    <a:srgbClr val="FF0000"/>
                  </a:solidFill>
                </a:rPr>
                <a:t>1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187450" y="5157788"/>
          <a:ext cx="68405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1" name="Equation" r:id="rId3" imgW="2413000" imgH="203200" progId="Equation.DSMT4">
                  <p:embed/>
                </p:oleObj>
              </mc:Choice>
              <mc:Fallback>
                <p:oleObj name="Equation" r:id="rId3" imgW="2413000" imgH="20320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5157788"/>
                        <a:ext cx="68405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8838"/>
            <a:ext cx="8229600" cy="984250"/>
          </a:xfrm>
        </p:spPr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教学目标：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09788"/>
            <a:ext cx="8229600" cy="4016375"/>
          </a:xfrm>
        </p:spPr>
        <p:txBody>
          <a:bodyPr/>
          <a:lstStyle/>
          <a:p>
            <a:r>
              <a:rPr lang="en-US" altLang="zh-CN" dirty="0"/>
              <a:t>1</a:t>
            </a:r>
            <a:r>
              <a:rPr lang="zh-CN" altLang="en-US" dirty="0"/>
              <a:t>、学会使用概率计算公式计算简单随机事件发生的概率；</a:t>
            </a:r>
          </a:p>
          <a:p>
            <a:r>
              <a:rPr lang="en-US" altLang="zh-CN" dirty="0"/>
              <a:t>2</a:t>
            </a:r>
            <a:r>
              <a:rPr lang="zh-CN" altLang="en-US" dirty="0"/>
              <a:t>、通过熟悉的生活问题培养学生学数学的兴趣和用数学的热情。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827088" y="836613"/>
            <a:ext cx="7489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endParaRPr lang="zh-CN" altLang="en-US" b="1"/>
          </a:p>
        </p:txBody>
      </p:sp>
      <p:pic>
        <p:nvPicPr>
          <p:cNvPr id="39939" name="Picture 3" descr="j121">
            <a:hlinkClick r:id="rId3" action="ppaction://hlinksldjump"/>
          </p:cNvPr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956550" y="476250"/>
            <a:ext cx="10223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68538" y="3441699"/>
            <a:ext cx="2743200" cy="220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2627313" y="620713"/>
            <a:ext cx="38163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Tx/>
              <a:buNone/>
            </a:pPr>
            <a:r>
              <a:rPr lang="zh-CN" altLang="en-US" sz="3200" b="1" dirty="0">
                <a:solidFill>
                  <a:srgbClr val="FF0066"/>
                </a:solidFill>
              </a:rPr>
              <a:t>创设情境  引入新课</a:t>
            </a:r>
          </a:p>
        </p:txBody>
      </p:sp>
      <p:sp>
        <p:nvSpPr>
          <p:cNvPr id="39942" name="Text Box 6"/>
          <p:cNvSpPr txBox="1">
            <a:spLocks noChangeArrowheads="1"/>
          </p:cNvSpPr>
          <p:nvPr/>
        </p:nvSpPr>
        <p:spPr bwMode="auto">
          <a:xfrm>
            <a:off x="557213" y="1843088"/>
            <a:ext cx="7885113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</a:pPr>
            <a:r>
              <a:rPr lang="zh-CN" altLang="en-US" sz="2800" b="1" dirty="0"/>
              <a:t>　　　如图，是一个自由转动的转盘，被平均分成六等份，每次转动停止后指针指向偶数的概率是多少？</a:t>
            </a:r>
          </a:p>
        </p:txBody>
      </p:sp>
      <p:sp>
        <p:nvSpPr>
          <p:cNvPr id="39943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364163" y="4076700"/>
            <a:ext cx="1655762" cy="936625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buFontTx/>
              <a:buNone/>
            </a:pPr>
            <a:r>
              <a:rPr lang="zh-CN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演示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AutoShape 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6804025" y="5734050"/>
            <a:ext cx="1584325" cy="647700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buFontTx/>
              <a:buNone/>
            </a:pPr>
            <a:r>
              <a:rPr lang="zh-CN" altLang="en-US" sz="2400" b="1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继续</a:t>
            </a:r>
          </a:p>
        </p:txBody>
      </p:sp>
      <p:sp>
        <p:nvSpPr>
          <p:cNvPr id="40964" name="AutoShape 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11188" y="5876925"/>
            <a:ext cx="1079500" cy="50323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buFontTx/>
              <a:buNone/>
            </a:pPr>
            <a:r>
              <a:rPr lang="zh-CN" altLang="en-US" sz="2400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返回</a:t>
            </a:r>
          </a:p>
        </p:txBody>
      </p:sp>
      <p:pic>
        <p:nvPicPr>
          <p:cNvPr id="40962" name="Picture 2" descr="ppt/media/image7.png"/>
          <p:cNvPicPr preferRelativeResize="0">
            <a:picLocks noChangeArrowheads="1" noChangeShapeType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620713"/>
            <a:ext cx="7705725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noFill/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261937" y="144364"/>
            <a:ext cx="8662987" cy="243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例</a:t>
            </a:r>
            <a:r>
              <a:rPr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：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某快餐店为了招揽顾客，推出一种“转盘”游戏：一个圆形转盘被分成了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12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个圆心角都相等的扇形，其中有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个扇形涂成红色，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4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个扇形涂成绿色，其余涂成黄色。顾客消费满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200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元后，可以自由转动一次转盘。如果转盘停止后，指针落在绿色区域获得二等奖，落在红色区域获得一等奖，凭奖券顾客下次来店就餐时，可分别享受九折、八折优惠。</a:t>
            </a:r>
            <a:endParaRPr lang="en-US" altLang="zh-CN" sz="20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0" hangingPunct="0">
              <a:buFontTx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）这个游戏一、二等奖的中奖率分别是多少？</a:t>
            </a:r>
            <a:endParaRPr lang="en-US" altLang="zh-CN" sz="20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0" hangingPunct="0">
              <a:buFontTx/>
              <a:buNone/>
            </a:pP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000" b="1" dirty="0">
                <a:solidFill>
                  <a:srgbClr val="0000FF"/>
                </a:solidFill>
                <a:latin typeface="宋体" panose="02010600030101010101" pitchFamily="2" charset="-122"/>
              </a:rPr>
              <a:t>）这个游戏的中奖率是多少？</a:t>
            </a:r>
          </a:p>
        </p:txBody>
      </p:sp>
      <p:graphicFrame>
        <p:nvGraphicFramePr>
          <p:cNvPr id="24" name="图表 23"/>
          <p:cNvGraphicFramePr/>
          <p:nvPr/>
        </p:nvGraphicFramePr>
        <p:xfrm>
          <a:off x="4391472" y="3940870"/>
          <a:ext cx="4752528" cy="2520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628650" y="4078288"/>
          <a:ext cx="375285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公式" r:id="rId4" imgW="2590800" imgH="520700" progId="Equation.3">
                  <p:embed/>
                </p:oleObj>
              </mc:Choice>
              <mc:Fallback>
                <p:oleObj name="公式" r:id="rId4" imgW="2590800" imgH="520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078288"/>
                        <a:ext cx="3752850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1698625" y="4838701"/>
          <a:ext cx="2682875" cy="763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公式" r:id="rId6" imgW="1841500" imgH="520700" progId="Equation.3">
                  <p:embed/>
                </p:oleObj>
              </mc:Choice>
              <mc:Fallback>
                <p:oleObj name="公式" r:id="rId6" imgW="1841500" imgH="520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8625" y="4838701"/>
                        <a:ext cx="2682875" cy="763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495425" y="5811838"/>
          <a:ext cx="2455863" cy="725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公式" r:id="rId8" imgW="1778000" imgH="520700" progId="Equation.3">
                  <p:embed/>
                </p:oleObj>
              </mc:Choice>
              <mc:Fallback>
                <p:oleObj name="公式" r:id="rId8" imgW="1778000" imgH="5207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5425" y="5811838"/>
                        <a:ext cx="2455863" cy="725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4038600" y="5813426"/>
          <a:ext cx="101758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公式" r:id="rId10" imgW="774700" imgH="520700" progId="Equation.3">
                  <p:embed/>
                </p:oleObj>
              </mc:Choice>
              <mc:Fallback>
                <p:oleObj name="公式" r:id="rId10" imgW="774700" imgH="5207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813426"/>
                        <a:ext cx="101758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76212" y="2575799"/>
            <a:ext cx="8605837" cy="252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None/>
            </a:pPr>
            <a:r>
              <a:rPr lang="zh-CN" altLang="en-US" sz="2800" b="1" dirty="0">
                <a:solidFill>
                  <a:srgbClr val="FF0000"/>
                </a:solidFill>
              </a:rPr>
              <a:t>分析：</a:t>
            </a:r>
            <a:r>
              <a:rPr lang="zh-CN" altLang="en-US" sz="2400" b="1" dirty="0">
                <a:solidFill>
                  <a:srgbClr val="0000FF"/>
                </a:solidFill>
              </a:rPr>
              <a:t>指针落在转盘的位置实际上有无限多个等可能的结果，将转盘等分为若干扇形后，就转化为只有有限多个等可能结果的情况，从而可以利用上节课的公式来计算概率。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6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跟踪练习：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3371850"/>
          </a:xfrm>
        </p:spPr>
        <p:txBody>
          <a:bodyPr/>
          <a:lstStyle/>
          <a:p>
            <a:r>
              <a:rPr lang="zh-CN" altLang="en-US" dirty="0"/>
              <a:t>一个不透明的口袋中装有红球</a:t>
            </a:r>
            <a:r>
              <a:rPr lang="en-US" altLang="zh-CN" dirty="0"/>
              <a:t>6</a:t>
            </a:r>
            <a:r>
              <a:rPr lang="zh-CN" altLang="en-US" dirty="0"/>
              <a:t>个，黄球</a:t>
            </a:r>
            <a:r>
              <a:rPr lang="en-US" altLang="zh-CN" dirty="0"/>
              <a:t>9</a:t>
            </a:r>
            <a:r>
              <a:rPr lang="zh-CN" altLang="en-US" dirty="0"/>
              <a:t>个，绿球</a:t>
            </a:r>
            <a:r>
              <a:rPr lang="en-US" altLang="zh-CN" dirty="0"/>
              <a:t>3</a:t>
            </a:r>
            <a:r>
              <a:rPr lang="zh-CN" altLang="en-US" dirty="0"/>
              <a:t>个，这些球除颜色外没有任何区别，现从中任意摸出一个球。</a:t>
            </a:r>
          </a:p>
          <a:p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）计算摸到的是绿球的概率。</a:t>
            </a:r>
          </a:p>
          <a:p>
            <a:r>
              <a:rPr lang="zh-CN" altLang="en-US" dirty="0"/>
              <a:t>（</a:t>
            </a:r>
            <a:r>
              <a:rPr lang="en-US" altLang="zh-CN" dirty="0" smtClean="0"/>
              <a:t>2</a:t>
            </a:r>
            <a:r>
              <a:rPr lang="zh-CN" altLang="en-US" dirty="0" smtClean="0"/>
              <a:t>）如</a:t>
            </a:r>
            <a:r>
              <a:rPr lang="zh-CN" altLang="en-US" dirty="0"/>
              <a:t>果要使摸到绿球的概率为</a:t>
            </a:r>
            <a:r>
              <a:rPr lang="en-US" altLang="zh-CN" dirty="0"/>
              <a:t>1/4</a:t>
            </a:r>
            <a:r>
              <a:rPr lang="zh-CN" altLang="en-US" dirty="0"/>
              <a:t>，需要  在口袋中再放入多少个绿球？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200025" y="156746"/>
            <a:ext cx="878205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buFontTx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</a:t>
            </a:r>
            <a:r>
              <a:rPr lang="en-US" altLang="zh-CN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3200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你知道田忌赛马的故事吗？据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《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史记</a:t>
            </a:r>
            <a:r>
              <a:rPr lang="en-US" altLang="zh-CN" sz="2400" dirty="0">
                <a:latin typeface="黑体" panose="02010609060101010101" pitchFamily="49" charset="-122"/>
                <a:ea typeface="黑体" panose="02010609060101010101" pitchFamily="49" charset="-122"/>
              </a:rPr>
              <a:t>》</a:t>
            </a:r>
            <a:r>
              <a:rPr lang="zh-CN" altLang="en-US" sz="2400" dirty="0">
                <a:latin typeface="黑体" panose="02010609060101010101" pitchFamily="49" charset="-122"/>
                <a:ea typeface="黑体" panose="02010609060101010101" pitchFamily="49" charset="-122"/>
              </a:rPr>
              <a:t>记载，在战国时期，齐威王和他的大臣田忌各有上、中、下三匹马，在同等级的马中，齐威王的马比田忌的马跑得快，但每人较高等级的马都比对方较低等级的马跑的快。有一天齐威王要与田忌赛马，双方约定：比赛两局，每局各出一匹，每匹马只赛一次，赢得两局着为胜。齐威王的马按上、中、下顺序出阵，加入田忌的马随机出阵，田忌获胜的概率是多少？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036888" y="3078163"/>
            <a:ext cx="766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</a:rPr>
              <a:t>齐：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3992563" y="30908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上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979988" y="30908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中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5883275" y="30908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下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3036888" y="3725863"/>
            <a:ext cx="766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>
                <a:solidFill>
                  <a:srgbClr val="0000FF"/>
                </a:solidFill>
              </a:rPr>
              <a:t>田：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3992563" y="37258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上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4979988" y="37258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中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5883275" y="37258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下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992563" y="42084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上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4979988" y="41830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下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5883275" y="41830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中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4010025" y="46656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中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4979988" y="46656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上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5883275" y="46656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下</a:t>
            </a:r>
          </a:p>
        </p:txBody>
      </p:sp>
      <p:sp>
        <p:nvSpPr>
          <p:cNvPr id="25617" name="Text Box 17"/>
          <p:cNvSpPr txBox="1">
            <a:spLocks noChangeArrowheads="1"/>
          </p:cNvSpPr>
          <p:nvPr/>
        </p:nvSpPr>
        <p:spPr bwMode="auto">
          <a:xfrm>
            <a:off x="4010025" y="51228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中</a:t>
            </a:r>
          </a:p>
        </p:txBody>
      </p:sp>
      <p:sp>
        <p:nvSpPr>
          <p:cNvPr id="25618" name="Text Box 18"/>
          <p:cNvSpPr txBox="1">
            <a:spLocks noChangeArrowheads="1"/>
          </p:cNvSpPr>
          <p:nvPr/>
        </p:nvSpPr>
        <p:spPr bwMode="auto">
          <a:xfrm>
            <a:off x="4979988" y="51228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下</a:t>
            </a:r>
          </a:p>
        </p:txBody>
      </p:sp>
      <p:sp>
        <p:nvSpPr>
          <p:cNvPr id="25619" name="Text Box 19"/>
          <p:cNvSpPr txBox="1">
            <a:spLocks noChangeArrowheads="1"/>
          </p:cNvSpPr>
          <p:nvPr/>
        </p:nvSpPr>
        <p:spPr bwMode="auto">
          <a:xfrm>
            <a:off x="5883275" y="51228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上</a:t>
            </a:r>
          </a:p>
        </p:txBody>
      </p:sp>
      <p:sp>
        <p:nvSpPr>
          <p:cNvPr id="25620" name="Text Box 20"/>
          <p:cNvSpPr txBox="1">
            <a:spLocks noChangeArrowheads="1"/>
          </p:cNvSpPr>
          <p:nvPr/>
        </p:nvSpPr>
        <p:spPr bwMode="auto">
          <a:xfrm>
            <a:off x="3992563" y="55800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下</a:t>
            </a:r>
          </a:p>
        </p:txBody>
      </p:sp>
      <p:sp>
        <p:nvSpPr>
          <p:cNvPr id="25621" name="Text Box 21"/>
          <p:cNvSpPr txBox="1">
            <a:spLocks noChangeArrowheads="1"/>
          </p:cNvSpPr>
          <p:nvPr/>
        </p:nvSpPr>
        <p:spPr bwMode="auto">
          <a:xfrm>
            <a:off x="4979988" y="55800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上</a:t>
            </a:r>
          </a:p>
        </p:txBody>
      </p:sp>
      <p:sp>
        <p:nvSpPr>
          <p:cNvPr id="25622" name="Text Box 22"/>
          <p:cNvSpPr txBox="1">
            <a:spLocks noChangeArrowheads="1"/>
          </p:cNvSpPr>
          <p:nvPr/>
        </p:nvSpPr>
        <p:spPr bwMode="auto">
          <a:xfrm>
            <a:off x="5883275" y="55800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中</a:t>
            </a:r>
          </a:p>
        </p:txBody>
      </p:sp>
      <p:sp>
        <p:nvSpPr>
          <p:cNvPr id="25623" name="Text Box 23"/>
          <p:cNvSpPr txBox="1">
            <a:spLocks noChangeArrowheads="1"/>
          </p:cNvSpPr>
          <p:nvPr/>
        </p:nvSpPr>
        <p:spPr bwMode="auto">
          <a:xfrm>
            <a:off x="4010025" y="60245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下</a:t>
            </a:r>
          </a:p>
        </p:txBody>
      </p:sp>
      <p:sp>
        <p:nvSpPr>
          <p:cNvPr id="25624" name="Text Box 24"/>
          <p:cNvSpPr txBox="1">
            <a:spLocks noChangeArrowheads="1"/>
          </p:cNvSpPr>
          <p:nvPr/>
        </p:nvSpPr>
        <p:spPr bwMode="auto">
          <a:xfrm>
            <a:off x="4979988" y="60372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中</a:t>
            </a:r>
          </a:p>
        </p:txBody>
      </p:sp>
      <p:sp>
        <p:nvSpPr>
          <p:cNvPr id="25625" name="Text Box 25"/>
          <p:cNvSpPr txBox="1">
            <a:spLocks noChangeArrowheads="1"/>
          </p:cNvSpPr>
          <p:nvPr/>
        </p:nvSpPr>
        <p:spPr bwMode="auto">
          <a:xfrm>
            <a:off x="5883275" y="60372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</a:rPr>
              <a:t>上</a:t>
            </a:r>
          </a:p>
        </p:txBody>
      </p:sp>
      <p:sp>
        <p:nvSpPr>
          <p:cNvPr id="25626" name="Text Box 26"/>
          <p:cNvSpPr txBox="1">
            <a:spLocks noChangeArrowheads="1"/>
          </p:cNvSpPr>
          <p:nvPr/>
        </p:nvSpPr>
        <p:spPr bwMode="auto">
          <a:xfrm>
            <a:off x="6059488" y="42719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5627" name="Text Box 27"/>
          <p:cNvSpPr txBox="1">
            <a:spLocks noChangeArrowheads="1"/>
          </p:cNvSpPr>
          <p:nvPr/>
        </p:nvSpPr>
        <p:spPr bwMode="auto">
          <a:xfrm>
            <a:off x="4279900" y="38750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28" name="Text Box 28"/>
          <p:cNvSpPr txBox="1">
            <a:spLocks noChangeArrowheads="1"/>
          </p:cNvSpPr>
          <p:nvPr/>
        </p:nvSpPr>
        <p:spPr bwMode="auto">
          <a:xfrm>
            <a:off x="5292725" y="38750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29" name="Text Box 29"/>
          <p:cNvSpPr txBox="1">
            <a:spLocks noChangeArrowheads="1"/>
          </p:cNvSpPr>
          <p:nvPr/>
        </p:nvSpPr>
        <p:spPr bwMode="auto">
          <a:xfrm>
            <a:off x="6196013" y="3892550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30" name="Text Box 30"/>
          <p:cNvSpPr txBox="1">
            <a:spLocks noChangeArrowheads="1"/>
          </p:cNvSpPr>
          <p:nvPr/>
        </p:nvSpPr>
        <p:spPr bwMode="auto">
          <a:xfrm>
            <a:off x="4292600" y="43703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31" name="Text Box 31"/>
          <p:cNvSpPr txBox="1">
            <a:spLocks noChangeArrowheads="1"/>
          </p:cNvSpPr>
          <p:nvPr/>
        </p:nvSpPr>
        <p:spPr bwMode="auto">
          <a:xfrm>
            <a:off x="5292725" y="4332288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32" name="Text Box 32"/>
          <p:cNvSpPr txBox="1">
            <a:spLocks noChangeArrowheads="1"/>
          </p:cNvSpPr>
          <p:nvPr/>
        </p:nvSpPr>
        <p:spPr bwMode="auto">
          <a:xfrm>
            <a:off x="4322763" y="47672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224463" y="47672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6170613" y="4827588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35" name="Text Box 35"/>
          <p:cNvSpPr txBox="1">
            <a:spLocks noChangeArrowheads="1"/>
          </p:cNvSpPr>
          <p:nvPr/>
        </p:nvSpPr>
        <p:spPr bwMode="auto">
          <a:xfrm>
            <a:off x="4322763" y="52244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36" name="Text Box 36"/>
          <p:cNvSpPr txBox="1">
            <a:spLocks noChangeArrowheads="1"/>
          </p:cNvSpPr>
          <p:nvPr/>
        </p:nvSpPr>
        <p:spPr bwMode="auto">
          <a:xfrm>
            <a:off x="5224463" y="52244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37" name="Text Box 37"/>
          <p:cNvSpPr txBox="1">
            <a:spLocks noChangeArrowheads="1"/>
          </p:cNvSpPr>
          <p:nvPr/>
        </p:nvSpPr>
        <p:spPr bwMode="auto">
          <a:xfrm>
            <a:off x="6094413" y="52625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5638" name="Text Box 38"/>
          <p:cNvSpPr txBox="1">
            <a:spLocks noChangeArrowheads="1"/>
          </p:cNvSpPr>
          <p:nvPr/>
        </p:nvSpPr>
        <p:spPr bwMode="auto">
          <a:xfrm>
            <a:off x="4292600" y="5719763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39" name="Text Box 39"/>
          <p:cNvSpPr txBox="1">
            <a:spLocks noChangeArrowheads="1"/>
          </p:cNvSpPr>
          <p:nvPr/>
        </p:nvSpPr>
        <p:spPr bwMode="auto">
          <a:xfrm>
            <a:off x="5156200" y="5707063"/>
            <a:ext cx="4905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5640" name="Text Box 40"/>
          <p:cNvSpPr txBox="1">
            <a:spLocks noChangeArrowheads="1"/>
          </p:cNvSpPr>
          <p:nvPr/>
        </p:nvSpPr>
        <p:spPr bwMode="auto">
          <a:xfrm>
            <a:off x="6034088" y="57070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√</a:t>
            </a:r>
          </a:p>
        </p:txBody>
      </p:sp>
      <p:sp>
        <p:nvSpPr>
          <p:cNvPr id="25641" name="Text Box 41"/>
          <p:cNvSpPr txBox="1">
            <a:spLocks noChangeArrowheads="1"/>
          </p:cNvSpPr>
          <p:nvPr/>
        </p:nvSpPr>
        <p:spPr bwMode="auto">
          <a:xfrm>
            <a:off x="4322763" y="61642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42" name="Text Box 42"/>
          <p:cNvSpPr txBox="1">
            <a:spLocks noChangeArrowheads="1"/>
          </p:cNvSpPr>
          <p:nvPr/>
        </p:nvSpPr>
        <p:spPr bwMode="auto">
          <a:xfrm>
            <a:off x="5275263" y="6202363"/>
            <a:ext cx="3540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643" name="Text Box 43"/>
          <p:cNvSpPr txBox="1">
            <a:spLocks noChangeArrowheads="1"/>
          </p:cNvSpPr>
          <p:nvPr/>
        </p:nvSpPr>
        <p:spPr bwMode="auto">
          <a:xfrm>
            <a:off x="6081713" y="6164263"/>
            <a:ext cx="490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</a:rPr>
              <a:t>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25604" grpId="0"/>
      <p:bldP spid="25605" grpId="0"/>
      <p:bldP spid="25606" grpId="0"/>
      <p:bldP spid="25607" grpId="0"/>
      <p:bldP spid="25608" grpId="0"/>
      <p:bldP spid="25609" grpId="0"/>
      <p:bldP spid="25610" grpId="0"/>
      <p:bldP spid="25611" grpId="0"/>
      <p:bldP spid="25612" grpId="0"/>
      <p:bldP spid="25613" grpId="0"/>
      <p:bldP spid="25614" grpId="0"/>
      <p:bldP spid="25615" grpId="0"/>
      <p:bldP spid="25616" grpId="0"/>
      <p:bldP spid="25617" grpId="0"/>
      <p:bldP spid="25618" grpId="0"/>
      <p:bldP spid="25619" grpId="0"/>
      <p:bldP spid="25620" grpId="0"/>
      <p:bldP spid="25621" grpId="0"/>
      <p:bldP spid="25622" grpId="0"/>
      <p:bldP spid="25623" grpId="0"/>
      <p:bldP spid="25624" grpId="0"/>
      <p:bldP spid="25625" grpId="0"/>
      <p:bldP spid="25626" grpId="0"/>
      <p:bldP spid="25627" grpId="0"/>
      <p:bldP spid="25628" grpId="0"/>
      <p:bldP spid="25629" grpId="0"/>
      <p:bldP spid="25630" grpId="0"/>
      <p:bldP spid="25631" grpId="0"/>
      <p:bldP spid="25632" grpId="0"/>
      <p:bldP spid="25633" grpId="0"/>
      <p:bldP spid="25634" grpId="0"/>
      <p:bldP spid="25635" grpId="0"/>
      <p:bldP spid="25636" grpId="0"/>
      <p:bldP spid="25637" grpId="0"/>
      <p:bldP spid="25638" grpId="0"/>
      <p:bldP spid="25639" grpId="0"/>
      <p:bldP spid="25640" grpId="0"/>
      <p:bldP spid="25641" grpId="0"/>
      <p:bldP spid="25642" grpId="0"/>
      <p:bldP spid="25643" grpId="0"/>
    </p:bldLst>
  </p:timing>
</p:sld>
</file>

<file path=ppt/theme/_rels/themeOverr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theme/theme1.xml><?xml version="1.0" encoding="utf-8"?>
<a:theme xmlns:a="http://schemas.openxmlformats.org/drawingml/2006/main" name="WWW.2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F0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F0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暗香扑面">
    <a:dk1>
      <a:sysClr val="windowText" lastClr="000000"/>
    </a:dk1>
    <a:lt1>
      <a:sysClr val="window" lastClr="FFFFFF"/>
    </a:lt1>
    <a:dk2>
      <a:srgbClr val="2F2F2F"/>
    </a:dk2>
    <a:lt2>
      <a:srgbClr val="FFFFF4"/>
    </a:lt2>
    <a:accent1>
      <a:srgbClr val="918415"/>
    </a:accent1>
    <a:accent2>
      <a:srgbClr val="C47546"/>
    </a:accent2>
    <a:accent3>
      <a:srgbClr val="AFB591"/>
    </a:accent3>
    <a:accent4>
      <a:srgbClr val="B9945B"/>
    </a:accent4>
    <a:accent5>
      <a:srgbClr val="85ADBC"/>
    </a:accent5>
    <a:accent6>
      <a:srgbClr val="E5B440"/>
    </a:accent6>
    <a:hlink>
      <a:srgbClr val="00D5D5"/>
    </a:hlink>
    <a:folHlink>
      <a:srgbClr val="DD00DD"/>
    </a:folHlink>
  </a:clrScheme>
  <a:fontScheme name="暗香扑面">
    <a:majorFont>
      <a:latin typeface="Franklin Gothic Medium"/>
      <a:ea typeface=""/>
      <a:cs typeface=""/>
      <a:font script="Jpan" typeface="HG創英角ｺﾞｼｯｸUB"/>
      <a:font script="Hang" typeface="HY견고딕"/>
      <a:font script="Hans" typeface="微软雅黑"/>
      <a:font script="Hant" typeface="微軟正黑體"/>
      <a:font script="Arab" typeface="Arial Bold"/>
      <a:font script="Hebr" typeface="Arial Bold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 Bold"/>
      <a:font script="Uigh" typeface="Microsoft Uighur"/>
    </a:majorFont>
    <a:minorFont>
      <a:latin typeface="Franklin Gothic Book"/>
      <a:ea typeface=""/>
      <a:cs typeface=""/>
      <a:font script="Jpan" typeface="HG創英角ｺﾞｼｯｸUB"/>
      <a:font script="Hang" typeface="맑은 고딕"/>
      <a:font script="Hans" typeface="黑体"/>
      <a:font script="Hant" typeface="新細明體"/>
      <a:font script="Arab" typeface="Arial"/>
      <a:font script="Hebr" typeface="Arial"/>
      <a:font script="Thai" typeface="Cordian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暗香扑面">
    <a:fillStyleLst>
      <a:solidFill>
        <a:schemeClr val="phClr"/>
      </a:solidFill>
      <a:gradFill rotWithShape="1">
        <a:gsLst>
          <a:gs pos="0">
            <a:schemeClr val="phClr">
              <a:tint val="98000"/>
              <a:satMod val="220000"/>
            </a:schemeClr>
          </a:gs>
          <a:gs pos="31000">
            <a:schemeClr val="phClr">
              <a:tint val="30000"/>
              <a:satMod val="150000"/>
            </a:schemeClr>
          </a:gs>
          <a:gs pos="91000">
            <a:schemeClr val="phClr">
              <a:tint val="96000"/>
            </a:schemeClr>
          </a:gs>
        </a:gsLst>
        <a:path path="circle">
          <a:fillToRect l="50000" t="150000" r="50000"/>
        </a:path>
      </a:gradFill>
      <a:blipFill>
        <a:blip xmlns:r="http://schemas.openxmlformats.org/officeDocument/2006/relationships" r:embed="rId1">
          <a:duotone>
            <a:schemeClr val="phClr">
              <a:shade val="28000"/>
              <a:satMod val="100000"/>
            </a:schemeClr>
            <a:schemeClr val="phClr">
              <a:tint val="100000"/>
              <a:satMod val="200000"/>
            </a:schemeClr>
          </a:duotone>
        </a:blip>
        <a:tile tx="0" ty="0" sx="80000" sy="80000" flip="none" algn="tl"/>
      </a:blipFill>
    </a:fillStyleLst>
    <a:lnStyleLst>
      <a:ln w="127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dbl" algn="ctr">
        <a:solidFill>
          <a:schemeClr val="phClr"/>
        </a:solidFill>
        <a:prstDash val="solid"/>
      </a:ln>
    </a:lnStyleLst>
    <a:effectStyleLst>
      <a:effectStyle>
        <a:effectLst>
          <a:glow rad="63500">
            <a:schemeClr val="phClr">
              <a:alpha val="45000"/>
              <a:satMod val="110000"/>
            </a:schemeClr>
          </a:glow>
        </a:effectLst>
      </a:effectStyle>
      <a:effectStyle>
        <a:effectLst>
          <a:outerShdw blurRad="34925" dist="31750" dir="5400000" algn="tl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flood" dir="t">
            <a:rot lat="0" lon="0" rev="5400000"/>
          </a:lightRig>
        </a:scene3d>
        <a:sp3d contourW="9525" prstMaterial="dkEdge">
          <a:bevelT w="12000" h="24150"/>
          <a:contourClr>
            <a:schemeClr val="phClr">
              <a:satMod val="110000"/>
            </a:schemeClr>
          </a:contourClr>
        </a:sp3d>
      </a:effectStyle>
      <a:effectStyle>
        <a:effectLst>
          <a:outerShdw blurRad="50800" dist="31750" dir="5400000" algn="tl" rotWithShape="0">
            <a:srgbClr val="000000">
              <a:alpha val="50000"/>
            </a:srgbClr>
          </a:outerShdw>
        </a:effectLst>
        <a:scene3d>
          <a:camera prst="orthographicFront">
            <a:rot lat="0" lon="0" rev="0"/>
          </a:camera>
          <a:lightRig rig="flood" dir="t">
            <a:rot lat="0" lon="0" rev="5400000"/>
          </a:lightRig>
        </a:scene3d>
        <a:sp3d contourW="18700" prstMaterial="dkEdge">
          <a:bevelT w="44450" h="80600"/>
          <a:contourClr>
            <a:schemeClr val="phClr">
              <a:satMod val="110000"/>
            </a:schemeClr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shade val="70000"/>
              <a:satMod val="1000000"/>
            </a:schemeClr>
          </a:gs>
          <a:gs pos="31000">
            <a:schemeClr val="phClr">
              <a:shade val="85000"/>
              <a:satMod val="450000"/>
            </a:schemeClr>
          </a:gs>
          <a:gs pos="100000">
            <a:schemeClr val="phClr">
              <a:tint val="70000"/>
              <a:satMod val="300000"/>
            </a:schemeClr>
          </a:gs>
        </a:gsLst>
        <a:path path="circle">
          <a:fillToRect l="50000" t="150000" r="50000"/>
        </a:path>
      </a:gradFill>
      <a:blipFill>
        <a:blip xmlns:r="http://schemas.openxmlformats.org/officeDocument/2006/relationships" r:embed="rId2">
          <a:duotone>
            <a:schemeClr val="phClr">
              <a:tint val="100000"/>
              <a:shade val="70000"/>
              <a:hueMod val="100000"/>
              <a:satMod val="100000"/>
            </a:schemeClr>
            <a:schemeClr val="phClr">
              <a:tint val="90000"/>
              <a:shade val="100000"/>
              <a:hueMod val="100000"/>
              <a:satMod val="100000"/>
            </a:schemeClr>
          </a:duotone>
        </a:blip>
        <a:stretch>
          <a:fillRect/>
        </a:stretch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762</Words>
  <Application>Microsoft Office PowerPoint</Application>
  <PresentationFormat>全屏显示(4:3)</PresentationFormat>
  <Paragraphs>127</Paragraphs>
  <Slides>12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黑体</vt:lpstr>
      <vt:lpstr>华文新魏</vt:lpstr>
      <vt:lpstr>隶书</vt:lpstr>
      <vt:lpstr>宋体</vt:lpstr>
      <vt:lpstr>微软雅黑</vt:lpstr>
      <vt:lpstr>Arial</vt:lpstr>
      <vt:lpstr>Calibri</vt:lpstr>
      <vt:lpstr>WWW.2PPT.COM</vt:lpstr>
      <vt:lpstr>Equation</vt:lpstr>
      <vt:lpstr>公式</vt:lpstr>
      <vt:lpstr>PowerPoint 演示文稿</vt:lpstr>
      <vt:lpstr>PowerPoint 演示文稿</vt:lpstr>
      <vt:lpstr>PowerPoint 演示文稿</vt:lpstr>
      <vt:lpstr>教学目标：</vt:lpstr>
      <vt:lpstr>PowerPoint 演示文稿</vt:lpstr>
      <vt:lpstr>PowerPoint 演示文稿</vt:lpstr>
      <vt:lpstr>PowerPoint 演示文稿</vt:lpstr>
      <vt:lpstr>跟踪练习：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2013-01-25T01:44:00Z</dcterms:created>
  <dcterms:modified xsi:type="dcterms:W3CDTF">2023-01-17T02:52:04Z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FBFB2DBC212642D5A767AC4866A95FF9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