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CC4E7-7848-46D4-8D30-9CC78FEFA8A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2D667-D626-473C-B582-36E8B4CBEB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D667-D626-473C-B582-36E8B4CBEB6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1E67-CD38-45D1-8A24-49828A6B9C9B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297F-34FB-4D50-8C76-E359EC429A70}" type="slidenum">
              <a:rPr lang="zh-CN" altLang="en-US" smtClean="0"/>
              <a:t>‹#›</a:t>
            </a:fld>
            <a:endParaRPr lang="en-US" altLang="zh-C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5E7B-8536-426E-B4AF-70B8FBD93AF6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E4E0-48E1-45A5-8F1E-03568A21DF21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F295-1408-45A6-9EE6-3F1E1F7FA621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B8F-9BAF-4B47-8D94-07B454CADD04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7A27B1-DDF2-47BC-B330-C96DF3545E37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7025C8-1225-4F4F-9830-9E7B625EF404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CD99-ACF4-4303-98D6-6F259391E85F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536-4E83-4C4F-90C2-5D34E9E239F2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B80B-CC85-4BE4-8BCA-7CCAA8107971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DE92-BC4C-4F17-A566-AE1B492984CD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A76A-166C-4B04-87CD-C1CBD56AE7A6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43CA-3F8D-4276-A7F0-13CE532EB3AD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94B3-0028-4F14-8840-C87B4C776090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4EE1-AB34-4C59-95BB-C226EF942C45}" type="slidenum">
              <a:rPr lang="zh-CN" altLang="en-US" smtClean="0"/>
              <a:t>‹#›</a:t>
            </a:fld>
            <a:endParaRPr lang="en-US" altLang="zh-CN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2D1-6691-40B5-81E5-BA248CC88027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FA1E-C1C5-4718-A9D6-06A730325C8B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32D3-1D54-4B54-A5D8-393643595FE8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8E3-0EB4-4202-BD88-E51C6991DDEE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4008C-3FF9-4EF4-B4B3-4780F927AF37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B380-6FDE-4950-9A7A-356C06491774}" type="slidenum">
              <a:rPr lang="zh-CN" altLang="en-US" smtClean="0"/>
              <a:t>‹#›</a:t>
            </a:fld>
            <a:endParaRPr lang="en-US" altLang="zh-CN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5DCA-D474-4C03-97A9-DFBE4912ABF2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B365-58CD-43FC-BB01-3AC4E472174D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CD97D1-1B9D-42B2-8742-379D2FE5EAF9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B394C26-412E-44C2-B5A8-0827C38D6302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NULL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9431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" panose="020B0604020202020204" pitchFamily="34" charset="0"/>
              </a:rPr>
              <a:t>26.2  锐角三角函数的计算</a:t>
            </a:r>
            <a:endParaRPr lang="zh-CN" altLang="en-US" sz="4400" b="1" dirty="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75395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28600" y="1295400"/>
          <a:ext cx="8524875" cy="489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Document" r:id="rId3" imgW="8625840" imgH="5364480" progId="Word.Document.8">
                  <p:embed/>
                </p:oleObj>
              </mc:Choice>
              <mc:Fallback>
                <p:oleObj name="Document" r:id="rId3" imgW="8625840" imgH="53644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524875" cy="489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52400" y="762000"/>
          <a:ext cx="8361363" cy="581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文档" r:id="rId3" imgW="8457565" imgH="5846445" progId="Word.Document.8">
                  <p:embed/>
                </p:oleObj>
              </mc:Choice>
              <mc:Fallback>
                <p:oleObj name="文档" r:id="rId3" imgW="8457565" imgH="58464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361363" cy="581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301" descr="C:/Users/Administrator/Desktop/九数冀教版/S169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276600" y="4876800"/>
            <a:ext cx="22098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086600" y="914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629400" y="4038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1000" y="1025525"/>
          <a:ext cx="8118475" cy="583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文档" r:id="rId3" imgW="8273415" imgH="5931535" progId="Word.Document.8">
                  <p:embed/>
                </p:oleObj>
              </mc:Choice>
              <mc:Fallback>
                <p:oleObj name="文档" r:id="rId3" imgW="8273415" imgH="59315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25525"/>
                        <a:ext cx="8118475" cy="583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362200" y="1295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0" y="4648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04800" y="1066800"/>
          <a:ext cx="83010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文档" r:id="rId3" imgW="8393430" imgH="791210" progId="Word.Document.8">
                  <p:embed/>
                </p:oleObj>
              </mc:Choice>
              <mc:Fallback>
                <p:oleObj name="文档" r:id="rId3" imgW="8393430" imgH="7912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3010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819400" y="2362200"/>
            <a:ext cx="194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53°7′48″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81000" y="990600"/>
          <a:ext cx="8169275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文档" r:id="rId3" imgW="8268970" imgH="2963545" progId="Word.Document.8">
                  <p:embed/>
                </p:oleObj>
              </mc:Choice>
              <mc:Fallback>
                <p:oleObj name="文档" r:id="rId3" imgW="8268970" imgH="29635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169275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1" name="Picture 302" descr="C:/Users/Administrator/Desktop/九数冀教版/S17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257800" y="1676400"/>
            <a:ext cx="21336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133600" y="3657600"/>
          <a:ext cx="181927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文档" r:id="rId7" imgW="1839595" imgH="1598930" progId="Word.Document.8">
                  <p:embed/>
                </p:oleObj>
              </mc:Choice>
              <mc:Fallback>
                <p:oleObj name="文档" r:id="rId7" imgW="1839595" imgH="159893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1819275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28600" y="914400"/>
            <a:ext cx="8686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地震发生后，一支专业搜救队驱车前往灾区救援．如图，汽车在一条南北走向的公路上向北行驶，当在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处时，车</a:t>
            </a:r>
            <a:endParaRPr lang="zh-CN" altLang="en-US" sz="2400" dirty="0"/>
          </a:p>
          <a:p>
            <a:pPr indent="254000" eaLnBrk="0" hangingPunct="0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载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GPS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全球卫星定位系统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显示村庄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在北偏西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方向，汽车以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的速度前行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到达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处，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显示村庄在北偏西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方向．</a:t>
            </a:r>
            <a:endParaRPr lang="zh-CN" altLang="en-US" sz="2400" dirty="0"/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处到村庄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的距离；</a:t>
            </a:r>
            <a:endParaRPr lang="zh-CN" altLang="en-US" sz="2400" dirty="0"/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求村庄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到该公路的距离．</a:t>
            </a: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结果精确到</a:t>
            </a:r>
            <a:r>
              <a:rPr lang="en-US" altLang="zh-CN" sz="2400" dirty="0">
                <a:ea typeface="楷体_GB2312" pitchFamily="49" charset="-122"/>
              </a:rPr>
              <a:t>0.1</a:t>
            </a:r>
            <a:r>
              <a:rPr lang="en-US" altLang="zh-CN" sz="2400" i="1" dirty="0">
                <a:ea typeface="楷体_GB2312" pitchFamily="49" charset="-122"/>
              </a:rPr>
              <a:t>km</a:t>
            </a:r>
            <a:r>
              <a:rPr lang="en-US" altLang="zh-CN" sz="2400" dirty="0">
                <a:ea typeface="楷体_GB2312" pitchFamily="49" charset="-122"/>
              </a:rPr>
              <a:t>/</a:t>
            </a:r>
            <a:r>
              <a:rPr lang="en-US" altLang="zh-CN" sz="2400" i="1" dirty="0">
                <a:ea typeface="楷体_GB2312" pitchFamily="49" charset="-122"/>
              </a:rPr>
              <a:t>h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参考数据：</a:t>
            </a:r>
            <a:r>
              <a:rPr lang="en-US" altLang="zh-CN" sz="2400" i="1" dirty="0">
                <a:ea typeface="楷体_GB2312" pitchFamily="49" charset="-122"/>
              </a:rPr>
              <a:t>sin</a:t>
            </a:r>
            <a:r>
              <a:rPr lang="en-US" altLang="zh-CN" sz="2400" dirty="0">
                <a:ea typeface="楷体_GB2312" pitchFamily="49" charset="-122"/>
              </a:rPr>
              <a:t> 26°≈0.4384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400" i="1" dirty="0">
                <a:ea typeface="楷体_GB2312" pitchFamily="49" charset="-122"/>
              </a:rPr>
              <a:t>cos</a:t>
            </a:r>
            <a:r>
              <a:rPr lang="en-US" altLang="zh-CN" sz="2400" dirty="0">
                <a:ea typeface="楷体_GB2312" pitchFamily="49" charset="-122"/>
              </a:rPr>
              <a:t> 26°≈0.8988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400" i="1" dirty="0">
                <a:ea typeface="楷体_GB2312" pitchFamily="49" charset="-122"/>
              </a:rPr>
              <a:t>sin</a:t>
            </a:r>
            <a:r>
              <a:rPr lang="en-US" altLang="zh-CN" sz="2400" dirty="0">
                <a:ea typeface="楷体_GB2312" pitchFamily="49" charset="-122"/>
              </a:rPr>
              <a:t> 52°≈0.7880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400" i="1" dirty="0">
                <a:ea typeface="楷体_GB2312" pitchFamily="49" charset="-122"/>
              </a:rPr>
              <a:t>cos</a:t>
            </a:r>
            <a:r>
              <a:rPr lang="en-US" altLang="zh-CN" sz="2400" dirty="0">
                <a:ea typeface="楷体_GB2312" pitchFamily="49" charset="-122"/>
              </a:rPr>
              <a:t> 52°≈0.6157)</a:t>
            </a:r>
          </a:p>
        </p:txBody>
      </p:sp>
      <p:pic>
        <p:nvPicPr>
          <p:cNvPr id="44035" name="Picture 303" descr="C:/Users/Administrator/Desktop/九数冀教版/S172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6477000" y="4495800"/>
            <a:ext cx="11033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143000" y="5029200"/>
            <a:ext cx="241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km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55.2 km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33400" y="1066800"/>
          <a:ext cx="8199438" cy="797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Document" r:id="rId3" imgW="7767955" imgH="7563485" progId="Word.Document.8">
                  <p:embed/>
                </p:oleObj>
              </mc:Choice>
              <mc:Fallback>
                <p:oleObj name="Document" r:id="rId3" imgW="7767955" imgH="75634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8199438" cy="797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371600" y="2514600"/>
          <a:ext cx="5449888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文档" r:id="rId5" imgW="5453380" imgH="2192020" progId="Word.Document.8">
                  <p:embed/>
                </p:oleObj>
              </mc:Choice>
              <mc:Fallback>
                <p:oleObj name="文档" r:id="rId5" imgW="5453380" imgH="21920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14600"/>
                        <a:ext cx="5449888" cy="220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752600" y="5562600"/>
          <a:ext cx="53149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文档" r:id="rId7" imgW="5359400" imgH="788670" progId="Word.Document.8">
                  <p:embed/>
                </p:oleObj>
              </mc:Choice>
              <mc:Fallback>
                <p:oleObj name="文档" r:id="rId7" imgW="5359400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562600"/>
                        <a:ext cx="53149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9050" y="838200"/>
            <a:ext cx="922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试用计算器计算，并将结果直接填入表中，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结果精确到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0.000 1)</a:t>
            </a: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1143000" y="1524000"/>
          <a:ext cx="6781800" cy="2362201"/>
        </p:xfrm>
        <a:graphic>
          <a:graphicData uri="http://schemas.openxmlformats.org/drawingml/2006/table">
            <a:tbl>
              <a:tblPr/>
              <a:tblGrid>
                <a:gridCol w="151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10°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20°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50°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70°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80°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tan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α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117" name="Object 37"/>
          <p:cNvGraphicFramePr>
            <a:graphicFrameLocks noChangeAspect="1"/>
          </p:cNvGraphicFramePr>
          <p:nvPr/>
        </p:nvGraphicFramePr>
        <p:xfrm>
          <a:off x="1600200" y="2133600"/>
          <a:ext cx="8128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文档" r:id="rId3" imgW="831215" imgH="788670" progId="Word.Document.8">
                  <p:embed/>
                </p:oleObj>
              </mc:Choice>
              <mc:Fallback>
                <p:oleObj name="文档" r:id="rId3" imgW="831215" imgH="788670" progId="Word.Document.8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8128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8" name="Rectangle 38"/>
          <p:cNvSpPr>
            <a:spLocks noChangeArrowheads="1"/>
          </p:cNvSpPr>
          <p:nvPr/>
        </p:nvSpPr>
        <p:spPr bwMode="auto">
          <a:xfrm>
            <a:off x="838200" y="4114800"/>
            <a:ext cx="561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比较表中数值，它能验证你的猜想吗？</a:t>
            </a:r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1066800" y="4724400"/>
            <a:ext cx="5129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/>
              <a:t>(3)</a:t>
            </a:r>
            <a:r>
              <a:rPr lang="zh-CN" altLang="en-US" sz="2400" dirty="0"/>
              <a:t>请利用直角三角形证明你的猜想．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381000" y="5101064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0.176 3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0.364 0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1.191 8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2.747 5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5.671 3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0.1763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0.364 0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1.191 8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2.747 5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5.671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121" name="Object 41"/>
          <p:cNvGraphicFramePr>
            <a:graphicFrameLocks noChangeAspect="1"/>
          </p:cNvGraphicFramePr>
          <p:nvPr/>
        </p:nvGraphicFramePr>
        <p:xfrm>
          <a:off x="0" y="5867400"/>
          <a:ext cx="29464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1" name="文档" r:id="rId5" imgW="2988310" imgH="788670" progId="Word.Document.8">
                  <p:embed/>
                </p:oleObj>
              </mc:Choice>
              <mc:Fallback>
                <p:oleObj name="文档" r:id="rId5" imgW="2988310" imgH="788670" progId="Word.Document.8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67400"/>
                        <a:ext cx="29464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04800" y="1147763"/>
          <a:ext cx="8513763" cy="659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Document" r:id="rId3" imgW="8706485" imgH="6746875" progId="Word.Document.8">
                  <p:embed/>
                </p:oleObj>
              </mc:Choice>
              <mc:Fallback>
                <p:oleObj name="Document" r:id="rId3" imgW="8706485" imgH="6746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7763"/>
                        <a:ext cx="8513763" cy="659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590800"/>
            <a:ext cx="80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0.98</a:t>
            </a:r>
            <a:r>
              <a:rPr lang="en-US" altLang="zh-CN" sz="2400" dirty="0"/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2000" y="5943600"/>
            <a:ext cx="125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75.9137</a:t>
            </a:r>
            <a:r>
              <a:rPr lang="en-US" altLang="zh-CN" sz="2400" dirty="0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886200" y="5943600"/>
            <a:ext cx="105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57200" y="1143000"/>
          <a:ext cx="8331200" cy="549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Document" r:id="rId3" imgW="8434070" imgH="5546090" progId="Word.Document.8">
                  <p:embed/>
                </p:oleObj>
              </mc:Choice>
              <mc:Fallback>
                <p:oleObj name="Document" r:id="rId3" imgW="8434070" imgH="55460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331200" cy="549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914775" y="1447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741363"/>
            <a:ext cx="8686800" cy="611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用计算器求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精确到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0.0001)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5°12′</a:t>
            </a:r>
            <a:r>
              <a:rPr lang="en-US" altLang="zh-CN" sz="2400" dirty="0">
                <a:cs typeface="Times New Roman" panose="02020603050405020304" pitchFamily="18" charset="0"/>
              </a:rPr>
              <a:t>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18°40′</a:t>
            </a:r>
            <a:r>
              <a:rPr lang="en-US" altLang="zh-CN" sz="2400" dirty="0">
                <a:cs typeface="Times New Roman" panose="02020603050405020304" pitchFamily="18" charset="0"/>
              </a:rPr>
              <a:t>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18°36′</a:t>
            </a:r>
            <a:r>
              <a:rPr lang="en-US" altLang="zh-CN" sz="2400" dirty="0">
                <a:cs typeface="Times New Roman" panose="02020603050405020304" pitchFamily="18" charset="0"/>
              </a:rPr>
              <a:t>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用计算器求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的值，它们的大小关系是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28°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27°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27°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26°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819400" y="1447800"/>
            <a:ext cx="110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0.0906</a:t>
            </a:r>
            <a:r>
              <a:rPr lang="en-US" altLang="zh-CN" sz="2400" dirty="0"/>
              <a:t>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971800" y="1905000"/>
            <a:ext cx="110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0.9474</a:t>
            </a:r>
            <a:r>
              <a:rPr lang="en-US" altLang="zh-CN" sz="2400" dirty="0"/>
              <a:t>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971800" y="2514600"/>
            <a:ext cx="110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0.3365</a:t>
            </a:r>
            <a:r>
              <a:rPr lang="en-US" altLang="zh-CN" sz="2400" dirty="0"/>
              <a:t>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362200" y="4114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  <p:bldP spid="32773" grpId="0"/>
      <p:bldP spid="32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81000" y="1295400"/>
          <a:ext cx="8169275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文档" r:id="rId3" imgW="8265795" imgH="4547870" progId="Word.Document.8">
                  <p:embed/>
                </p:oleObj>
              </mc:Choice>
              <mc:Fallback>
                <p:oleObj name="文档" r:id="rId3" imgW="8265795" imgH="45478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8169275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19812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en-US" altLang="zh-CN" sz="2400" dirty="0"/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019800" y="19812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1346</a:t>
            </a:r>
            <a:r>
              <a:rPr lang="en-US" altLang="zh-CN" sz="2400" dirty="0"/>
              <a:t>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572000" y="2819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81000" y="1066800"/>
          <a:ext cx="8208963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文档" r:id="rId4" imgW="8282940" imgH="4956175" progId="Word.Document.8">
                  <p:embed/>
                </p:oleObj>
              </mc:Choice>
              <mc:Fallback>
                <p:oleObj name="文档" r:id="rId4" imgW="8282940" imgH="49561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208963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133600" y="160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066800" y="5105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zh-CN" sz="2400" dirty="0"/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209800" y="5105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altLang="zh-CN" sz="2400" dirty="0"/>
              <a:t>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429000" y="5105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8600" y="1295400"/>
            <a:ext cx="8534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0.3249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约为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20°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zh-CN" altLang="en-US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，用计算器求</a:t>
            </a:r>
            <a:r>
              <a:rPr lang="zh-CN" altLang="en-US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约等于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14°38′  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65°22′  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67°23′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22°37′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943600" y="1447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286000" y="4114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04800" y="1066800"/>
            <a:ext cx="8651875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zh-CN" altLang="en-US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 err="1">
                <a:cs typeface="Times New Roman" panose="02020603050405020304" pitchFamily="18" charset="0"/>
              </a:rPr>
              <a:t>∶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，运用计算器计算</a:t>
            </a:r>
            <a:r>
              <a:rPr lang="zh-CN" altLang="en-US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精确到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1°)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30°  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37°  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38°  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39°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0.8921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zh-CN" altLang="en-US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cs typeface="Times New Roman" panose="02020603050405020304" pitchFamily="18" charset="0"/>
              </a:rPr>
              <a:t>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精确到</a:t>
            </a:r>
            <a:r>
              <a:rPr lang="en-US" altLang="zh-CN" sz="2400" dirty="0">
                <a:ea typeface="楷体_GB2312" pitchFamily="49" charset="-122"/>
              </a:rPr>
              <a:t>1′)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0" y="1752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791200" y="50292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26°52′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914400" y="990600"/>
            <a:ext cx="6958013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已知三角函数值，求锐角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精确到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1″)</a:t>
            </a:r>
            <a:r>
              <a:rPr lang="zh-CN" altLang="en-US" sz="24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．</a:t>
            </a:r>
            <a:endParaRPr lang="zh-CN" altLang="en-US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0.5018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，求锐角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2400"/>
          </a:p>
          <a:p>
            <a:pPr indent="254000" eaLnBrk="0" hangingPunct="0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，求锐角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θ.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endParaRPr lang="zh-CN" altLang="en-US" sz="180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905000" y="2667000"/>
            <a:ext cx="215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30°7′9″</a:t>
            </a:r>
            <a:r>
              <a:rPr lang="en-US" altLang="zh-CN" sz="2400" dirty="0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447800" y="5029200"/>
            <a:ext cx="262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78°41′24″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435</Words>
  <Application>Microsoft Office PowerPoint</Application>
  <PresentationFormat>全屏显示(4:3)</PresentationFormat>
  <Paragraphs>77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方正舒体</vt:lpstr>
      <vt:lpstr>华文细黑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2022-01-10T02:02:44Z</dcterms:created>
  <dcterms:modified xsi:type="dcterms:W3CDTF">2023-01-17T02:52:18Z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80975003B3FC46F3B5FB999A3C1133ED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