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257" r:id="rId3"/>
    <p:sldId id="260" r:id="rId4"/>
    <p:sldId id="275" r:id="rId5"/>
    <p:sldId id="279" r:id="rId6"/>
    <p:sldId id="282" r:id="rId7"/>
    <p:sldId id="283" r:id="rId8"/>
    <p:sldId id="262" r:id="rId9"/>
    <p:sldId id="278" r:id="rId10"/>
    <p:sldId id="280" r:id="rId11"/>
    <p:sldId id="285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996600"/>
    <a:srgbClr val="33CC33"/>
    <a:srgbClr val="CCFF66"/>
    <a:srgbClr val="CCFF99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08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06A1ABA4-8C06-4B6D-9083-B9F2A34542E1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843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D4CB04CF-6F85-44B2-949E-F3722FE3528D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B04CF-6F85-44B2-949E-F3722FE3528D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FAF638F7-4425-42BB-B2AD-C2F213580C96}" type="slidenum">
              <a:rPr lang="zh-CN" altLang="en-US" smtClean="0">
                <a:ea typeface="DFKai-SB" pitchFamily="65" charset="-120"/>
              </a:rPr>
              <a:t>10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8A56A746-F0EB-4ADB-9DF8-31AF68EBC5F0}" type="slidenum">
              <a:rPr lang="zh-CN" altLang="en-US" smtClean="0">
                <a:ea typeface="DFKai-SB" pitchFamily="65" charset="-120"/>
              </a:rPr>
              <a:t>11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/>
        </p:nvPicPr>
        <p:blipFill>
          <a:blip r:embed="rId2" cstate="email"/>
          <a:srcRect t="-405"/>
          <a:stretch>
            <a:fillRect/>
          </a:stretch>
        </p:blipFill>
        <p:spPr bwMode="auto">
          <a:xfrm>
            <a:off x="4763" y="-12700"/>
            <a:ext cx="91344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38" y="1"/>
            <a:ext cx="9131300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等腰三角形 5"/>
          <p:cNvSpPr>
            <a:spLocks noChangeArrowheads="1"/>
          </p:cNvSpPr>
          <p:nvPr/>
        </p:nvSpPr>
        <p:spPr bwMode="auto">
          <a:xfrm flipV="1">
            <a:off x="1568450" y="-17463"/>
            <a:ext cx="6007100" cy="3184526"/>
          </a:xfrm>
          <a:prstGeom prst="triangle">
            <a:avLst>
              <a:gd name="adj" fmla="val 50000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等腰三角形 6"/>
          <p:cNvSpPr>
            <a:spLocks noChangeArrowheads="1"/>
          </p:cNvSpPr>
          <p:nvPr/>
        </p:nvSpPr>
        <p:spPr bwMode="auto">
          <a:xfrm>
            <a:off x="4397375" y="6565900"/>
            <a:ext cx="349250" cy="300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cxnSp>
        <p:nvCxnSpPr>
          <p:cNvPr id="8" name="直接连接符 15"/>
          <p:cNvCxnSpPr>
            <a:cxnSpLocks noChangeShapeType="1"/>
          </p:cNvCxnSpPr>
          <p:nvPr/>
        </p:nvCxnSpPr>
        <p:spPr bwMode="auto">
          <a:xfrm>
            <a:off x="1420813" y="5518150"/>
            <a:ext cx="6302375" cy="0"/>
          </a:xfrm>
          <a:prstGeom prst="line">
            <a:avLst/>
          </a:prstGeom>
          <a:noFill/>
          <a:ln w="12700">
            <a:solidFill>
              <a:srgbClr val="EFDDBA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536700" y="5511800"/>
            <a:ext cx="6235700" cy="48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rgbClr val="6C6F7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7179" name="KSO_BT1"/>
          <p:cNvSpPr>
            <a:spLocks noGrp="1" noChangeArrowheads="1"/>
          </p:cNvSpPr>
          <p:nvPr>
            <p:ph type="ctrTitle"/>
          </p:nvPr>
        </p:nvSpPr>
        <p:spPr>
          <a:xfrm>
            <a:off x="1536700" y="4479925"/>
            <a:ext cx="6235700" cy="758825"/>
          </a:xfrm>
        </p:spPr>
        <p:txBody>
          <a:bodyPr/>
          <a:lstStyle>
            <a:lvl1pPr>
              <a:defRPr sz="3600">
                <a:solidFill>
                  <a:srgbClr val="CA973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9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83C136-5092-41F5-993E-EF70BB5B10AD}" type="datetime1">
              <a:rPr lang="zh-CN" altLang="en-US"/>
              <a:t>2023-01-17</a:t>
            </a:fld>
            <a:endParaRPr lang="en-US"/>
          </a:p>
        </p:txBody>
      </p:sp>
      <p:sp>
        <p:nvSpPr>
          <p:cNvPr id="10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8A98F-1B84-4674-B9D7-600419F5851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85C3-92E3-4B2D-B975-5281F7D3E3F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EB0B-7502-4CAA-AF5C-ADF47A61B55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1938" y="0"/>
            <a:ext cx="2089150" cy="6176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9725" y="0"/>
            <a:ext cx="6119813" cy="6176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88E4-1999-46D8-B06E-E597DADD5BF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7EB5-2425-43D3-869F-EE2DCA1EAE0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CC4F-438A-452D-821C-6C40FB68C69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5F5F-07E6-4490-8431-9FAB996109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5D29-955C-4A31-9178-A28BA67117A4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EEC0-17D6-4822-88C4-AECE4BA0ED7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9725" y="984250"/>
            <a:ext cx="4103688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95813" y="984250"/>
            <a:ext cx="4105275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F800-05A3-43D2-BA8E-04D92FBD6CA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C27F-DCCC-4854-95EE-8B22DA490CA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0FC5-CB2B-4DA2-86BB-2F1D80984FA7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3FE8-ED53-4510-A3F2-259B6F53C3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F229-E034-4447-A839-E529622E4889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5408-A37F-4512-AC71-DEFE0E1C6CB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9E5A-8CF6-4DAB-BA73-4514B793A8CC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2334-B208-417C-B629-6FFBD05BB74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857E-1641-4AEC-BE84-62488781CD1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AB86-F0F6-4A11-8285-3FEF7A3E84E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8952-E763-4568-8E49-A9A5BCA2F83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06D6-BCA0-4528-9429-0227F261886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167188" y="6237288"/>
            <a:ext cx="835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463" y="0"/>
            <a:ext cx="91313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28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FFFFFF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984250"/>
            <a:ext cx="8361363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6150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68E52B94-B82E-494B-89D3-54B44114E1AE}" type="datetime1">
              <a:rPr lang="zh-CN" altLang="en-US"/>
              <a:t>2023-01-17</a:t>
            </a:fld>
            <a:endParaRPr lang="en-US"/>
          </a:p>
        </p:txBody>
      </p:sp>
      <p:sp>
        <p:nvSpPr>
          <p:cNvPr id="6151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2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726AA623-E8C7-4416-AFEB-227A3B17D025}" type="slidenum">
              <a:rPr lang="zh-CN" altLang="en-US"/>
              <a:t>‹#›</a:t>
            </a:fld>
            <a:endParaRPr lang="en-US"/>
          </a:p>
        </p:txBody>
      </p:sp>
      <p:cxnSp>
        <p:nvCxnSpPr>
          <p:cNvPr id="4105" name="直接连接符 21"/>
          <p:cNvCxnSpPr>
            <a:cxnSpLocks noChangeShapeType="1"/>
          </p:cNvCxnSpPr>
          <p:nvPr/>
        </p:nvCxnSpPr>
        <p:spPr bwMode="auto">
          <a:xfrm>
            <a:off x="0" y="739775"/>
            <a:ext cx="9144000" cy="0"/>
          </a:xfrm>
          <a:prstGeom prst="line">
            <a:avLst/>
          </a:prstGeom>
          <a:noFill/>
          <a:ln w="19050">
            <a:solidFill>
              <a:srgbClr val="78591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直接连接符 22"/>
          <p:cNvCxnSpPr>
            <a:cxnSpLocks noChangeShapeType="1"/>
          </p:cNvCxnSpPr>
          <p:nvPr/>
        </p:nvCxnSpPr>
        <p:spPr bwMode="auto">
          <a:xfrm>
            <a:off x="784225" y="739775"/>
            <a:ext cx="7585075" cy="0"/>
          </a:xfrm>
          <a:prstGeom prst="line">
            <a:avLst/>
          </a:prstGeom>
          <a:noFill/>
          <a:ln w="1905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0"/>
            <a:ext cx="7585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72000" rIns="0" bIns="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BF9000"/>
        </a:buClr>
        <a:buSzPct val="60000"/>
        <a:buFont typeface="Arial" panose="020B0604020202020204" pitchFamily="34" charset="0"/>
        <a:buChar char="▲"/>
        <a:defRPr sz="2000">
          <a:solidFill>
            <a:srgbClr val="BF900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C0B493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Unit6PartBLet&#8217;schant&#35838;&#25991;&#21160;&#30011;h264_640x480_300k.mp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0" y="3124208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Unit6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What 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Did You Do Last Weekend?</a:t>
            </a:r>
          </a:p>
          <a:p>
            <a:pPr algn="ctr" eaLnBrk="1" hangingPunct="1"/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6" name="矩形 5"/>
          <p:cNvSpPr/>
          <p:nvPr/>
        </p:nvSpPr>
        <p:spPr>
          <a:xfrm>
            <a:off x="3182156" y="586733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000"/>
            <a:ext cx="777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Part C Look, read and write</a:t>
            </a:r>
            <a:endParaRPr lang="zh-CN" altLang="en-US" sz="36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0" y="1981200"/>
            <a:ext cx="29718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(1)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教师将全班分为若干小组，让组内学生合作完成本部分练习。</a:t>
            </a:r>
          </a:p>
          <a:p>
            <a:pPr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(2)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以小组为单位展示答案，全班同学一起朗读本部分短文。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5" y="990600"/>
            <a:ext cx="62515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7"/>
          <p:cNvSpPr>
            <a:spLocks noChangeArrowheads="1"/>
          </p:cNvSpPr>
          <p:nvPr/>
        </p:nvSpPr>
        <p:spPr bwMode="auto">
          <a:xfrm>
            <a:off x="2819400" y="11430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rainy</a:t>
            </a:r>
            <a:endParaRPr lang="zh-CN" altLang="en-US"/>
          </a:p>
        </p:txBody>
      </p:sp>
      <p:sp>
        <p:nvSpPr>
          <p:cNvPr id="16390" name="矩形 8"/>
          <p:cNvSpPr>
            <a:spLocks noChangeArrowheads="1"/>
          </p:cNvSpPr>
          <p:nvPr/>
        </p:nvSpPr>
        <p:spPr bwMode="auto">
          <a:xfrm>
            <a:off x="4114800" y="2057400"/>
            <a:ext cx="159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made the bed</a:t>
            </a:r>
            <a:endParaRPr lang="zh-CN" altLang="en-US"/>
          </a:p>
        </p:txBody>
      </p:sp>
      <p:sp>
        <p:nvSpPr>
          <p:cNvPr id="16391" name="矩形 9"/>
          <p:cNvSpPr>
            <a:spLocks noChangeArrowheads="1"/>
          </p:cNvSpPr>
          <p:nvPr/>
        </p:nvSpPr>
        <p:spPr bwMode="auto">
          <a:xfrm>
            <a:off x="3048000" y="2895600"/>
            <a:ext cx="199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did my homework</a:t>
            </a:r>
            <a:endParaRPr lang="zh-CN" altLang="en-US"/>
          </a:p>
        </p:txBody>
      </p:sp>
      <p:sp>
        <p:nvSpPr>
          <p:cNvPr id="16392" name="矩形 10"/>
          <p:cNvSpPr>
            <a:spLocks noChangeArrowheads="1"/>
          </p:cNvSpPr>
          <p:nvPr/>
        </p:nvSpPr>
        <p:spPr bwMode="auto">
          <a:xfrm>
            <a:off x="5105400" y="373380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played the violin</a:t>
            </a:r>
            <a:endParaRPr lang="zh-CN" altLang="en-US"/>
          </a:p>
        </p:txBody>
      </p:sp>
      <p:sp>
        <p:nvSpPr>
          <p:cNvPr id="16393" name="矩形 11"/>
          <p:cNvSpPr>
            <a:spLocks noChangeArrowheads="1"/>
          </p:cNvSpPr>
          <p:nvPr/>
        </p:nvSpPr>
        <p:spPr bwMode="auto">
          <a:xfrm>
            <a:off x="1981200" y="464820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learned English, </a:t>
            </a:r>
            <a:endParaRPr lang="zh-CN" altLang="en-US"/>
          </a:p>
        </p:txBody>
      </p:sp>
      <p:sp>
        <p:nvSpPr>
          <p:cNvPr id="16394" name="矩形 12"/>
          <p:cNvSpPr>
            <a:spLocks noChangeArrowheads="1"/>
          </p:cNvSpPr>
          <p:nvPr/>
        </p:nvSpPr>
        <p:spPr bwMode="auto">
          <a:xfrm>
            <a:off x="3048000" y="5486400"/>
            <a:ext cx="1398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watched TV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  <p:bldP spid="16393" grpId="0"/>
      <p:bldP spid="163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685800" y="6858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说一说：他们上周末干了什么？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793908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7924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1970088"/>
            <a:ext cx="8153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了解字母组合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al, </a:t>
            </a:r>
            <a:r>
              <a:rPr lang="en-US" altLang="zh-CN" sz="2800" dirty="0" err="1">
                <a:ea typeface="宋体" panose="02010600030101010101" pitchFamily="2" charset="-122"/>
                <a:cs typeface="Arial" panose="020B0604020202020204" pitchFamily="34" charset="0"/>
              </a:rPr>
              <a:t>igh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在常见单词中的读音规则，并学习运用其读音规则拼读新单词。</a:t>
            </a:r>
          </a:p>
          <a:p>
            <a:pPr eaLnBrk="1" hangingPunct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能熟练运用一般过去时态描述过去发生的事情，能正确使用动词的过去式，做到发音准确、语音流畅。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914400" y="914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Review </a:t>
            </a:r>
            <a:endParaRPr lang="zh-CN" altLang="en-US" sz="4000" b="1" dirty="0">
              <a:solidFill>
                <a:srgbClr val="FF00FF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1524000" y="1752600"/>
            <a:ext cx="2133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/>
              <a:t>cook —  </a:t>
            </a:r>
          </a:p>
          <a:p>
            <a:pPr eaLnBrk="1" hangingPunct="1"/>
            <a:r>
              <a:rPr lang="en-US" altLang="zh-CN" sz="3200" dirty="0"/>
              <a:t>wash —   </a:t>
            </a:r>
          </a:p>
          <a:p>
            <a:pPr eaLnBrk="1" hangingPunct="1"/>
            <a:r>
              <a:rPr lang="en-US" altLang="zh-CN" sz="3200" dirty="0"/>
              <a:t>look —  </a:t>
            </a:r>
          </a:p>
          <a:p>
            <a:pPr eaLnBrk="1" hangingPunct="1"/>
            <a:r>
              <a:rPr lang="en-US" altLang="zh-CN" sz="3200" dirty="0"/>
              <a:t>go —	</a:t>
            </a:r>
          </a:p>
          <a:p>
            <a:pPr eaLnBrk="1" hangingPunct="1"/>
            <a:r>
              <a:rPr lang="en-US" altLang="zh-CN" sz="3200" dirty="0"/>
              <a:t>see —	</a:t>
            </a:r>
          </a:p>
          <a:p>
            <a:pPr eaLnBrk="1" hangingPunct="1"/>
            <a:r>
              <a:rPr lang="en-US" altLang="zh-CN" sz="3200" dirty="0"/>
              <a:t>jump — 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take —	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71800" y="1905000"/>
            <a:ext cx="1011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cooked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48000" y="2362200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washed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95600" y="2819400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looked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90800" y="3352800"/>
            <a:ext cx="72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went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19400" y="381000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saw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048000" y="4343400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jumped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95600" y="4800600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 took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62600" y="1905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flew	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96000" y="2438400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swam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38800" y="2895600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did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96000" y="3429000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listened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91200" y="3886200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said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918200" y="4419600"/>
            <a:ext cx="93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played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019800" y="4876800"/>
            <a:ext cx="1011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wanted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7187" name="TextBox 10"/>
          <p:cNvSpPr txBox="1">
            <a:spLocks noChangeArrowheads="1"/>
          </p:cNvSpPr>
          <p:nvPr/>
        </p:nvSpPr>
        <p:spPr bwMode="auto">
          <a:xfrm>
            <a:off x="4572000" y="1828800"/>
            <a:ext cx="2286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/>
              <a:t>fly —   </a:t>
            </a:r>
          </a:p>
          <a:p>
            <a:pPr eaLnBrk="1" hangingPunct="1"/>
            <a:r>
              <a:rPr lang="en-US" altLang="zh-CN" sz="3200" dirty="0"/>
              <a:t>swim —  </a:t>
            </a:r>
          </a:p>
          <a:p>
            <a:pPr eaLnBrk="1" hangingPunct="1"/>
            <a:r>
              <a:rPr lang="en-US" altLang="zh-CN" sz="3200" dirty="0"/>
              <a:t>do —	</a:t>
            </a:r>
          </a:p>
          <a:p>
            <a:pPr eaLnBrk="1" hangingPunct="1"/>
            <a:r>
              <a:rPr lang="en-US" altLang="zh-CN" sz="3200" dirty="0"/>
              <a:t>listen —	</a:t>
            </a:r>
          </a:p>
          <a:p>
            <a:pPr eaLnBrk="1" hangingPunct="1"/>
            <a:r>
              <a:rPr lang="en-US" altLang="zh-CN" sz="3200" dirty="0"/>
              <a:t>say — 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play —	</a:t>
            </a:r>
          </a:p>
          <a:p>
            <a:pPr eaLnBrk="1" hangingPunct="1"/>
            <a:r>
              <a:rPr lang="en-US" altLang="zh-CN" sz="3200" dirty="0"/>
              <a:t>want —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81000" y="9144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Let’s chant</a:t>
            </a:r>
            <a:endParaRPr lang="zh-CN" altLang="en-US" sz="3600" b="1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195" name="Picture 4" descr="C:\Documents and Settings\Administrator\桌面\陕旅版六上\Unit6\Unit6 PartB Let’s chant课文动画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501015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0" y="1752600"/>
            <a:ext cx="3048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教师承接上一环节，拿出所准备的动词过去式卡片，让学生抽取一张卡片并用卡片上的动词过去式造句；第二个学生依旧从教师手中抽取卡片，先重复第一个学生所造的句子，然后再用手中卡片上的动词过去式造句；第三个人继续抽卡片，在重复前两人句子的基础上再造句，以此类推。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	</a:t>
            </a:r>
            <a:endParaRPr lang="zh-CN" altLang="en-US" b="1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5725"/>
            <a:ext cx="82867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6"/>
          <p:cNvSpPr>
            <a:spLocks noChangeArrowheads="1"/>
          </p:cNvSpPr>
          <p:nvPr/>
        </p:nvSpPr>
        <p:spPr bwMode="auto">
          <a:xfrm>
            <a:off x="381000" y="1371600"/>
            <a:ext cx="3621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Read the words</a:t>
            </a:r>
            <a:endParaRPr lang="zh-CN" altLang="zh-CN" sz="3600" b="1">
              <a:solidFill>
                <a:srgbClr val="FF0000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210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46288"/>
            <a:ext cx="8229600" cy="26781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字母组合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在重读音节中读长音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[ɔ:]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，发音时双唇收圆，微微凸出，发音时口型不要太大成了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[a:]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，也不能太小成了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[u:]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	</a:t>
            </a:r>
          </a:p>
          <a:p>
            <a:pPr>
              <a:defRPr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字母组合</a:t>
            </a:r>
            <a:r>
              <a:rPr lang="en-US" altLang="zh-CN" sz="2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igh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在重读音节中读双元音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2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ai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]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，发音的特点同元音字母</a:t>
            </a:r>
            <a:r>
              <a:rPr lang="en-US" altLang="zh-CN" sz="2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的发音。教师可参考元音字母</a:t>
            </a:r>
            <a:r>
              <a:rPr lang="en-US" altLang="zh-CN" sz="2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的发音特点帮助学生掌握。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267" name="椭圆形标注 2"/>
          <p:cNvSpPr>
            <a:spLocks noChangeArrowheads="1"/>
          </p:cNvSpPr>
          <p:nvPr/>
        </p:nvSpPr>
        <p:spPr bwMode="auto">
          <a:xfrm>
            <a:off x="685800" y="1284288"/>
            <a:ext cx="1524000" cy="533400"/>
          </a:xfrm>
          <a:prstGeom prst="wedgeEllipseCallout">
            <a:avLst>
              <a:gd name="adj1" fmla="val 18884"/>
              <a:gd name="adj2" fmla="val 878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小贴士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28600" y="18288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>
                <a:ea typeface="宋体" panose="02010600030101010101" pitchFamily="2" charset="-122"/>
                <a:cs typeface="Arial" panose="020B0604020202020204" pitchFamily="34" charset="0"/>
              </a:rPr>
              <a:t>Try to read more</a:t>
            </a:r>
            <a:endParaRPr lang="zh-CN" altLang="en-US" sz="3600" b="1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86614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1524000" y="297180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[ɔ:]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293" name="矩形 5"/>
          <p:cNvSpPr>
            <a:spLocks noChangeArrowheads="1"/>
          </p:cNvSpPr>
          <p:nvPr/>
        </p:nvSpPr>
        <p:spPr bwMode="auto">
          <a:xfrm>
            <a:off x="1600200" y="4191000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[ai]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04800" y="0"/>
            <a:ext cx="7543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 C Listen and choose</a:t>
            </a:r>
            <a:endParaRPr lang="en-US" altLang="zh-CN" sz="3600" kern="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09625"/>
            <a:ext cx="81724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9144000" y="2133600"/>
            <a:ext cx="27701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(1)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教师带领学生仔细观察图片，先一起说一说每幅图片所表示的短语。</a:t>
            </a:r>
          </a:p>
          <a:p>
            <a:pPr eaLnBrk="0" hangingPunct="0">
              <a:buFontTx/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(2)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教师播放录音，要求学生听录音，完成选择。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1752600"/>
            <a:ext cx="38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752600"/>
            <a:ext cx="38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e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1752600"/>
            <a:ext cx="38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1752600"/>
            <a:ext cx="38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752600"/>
            <a:ext cx="38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752600"/>
            <a:ext cx="38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40530A47PWBG 1">
      <a:dk1>
        <a:srgbClr val="5F5F5F"/>
      </a:dk1>
      <a:lt1>
        <a:srgbClr val="FFFFFF"/>
      </a:lt1>
      <a:dk2>
        <a:srgbClr val="FFFFFF"/>
      </a:dk2>
      <a:lt2>
        <a:srgbClr val="4D4D4D"/>
      </a:lt2>
      <a:accent1>
        <a:srgbClr val="D6A953"/>
      </a:accent1>
      <a:accent2>
        <a:srgbClr val="8F7E53"/>
      </a:accent2>
      <a:accent3>
        <a:srgbClr val="FFFFFF"/>
      </a:accent3>
      <a:accent4>
        <a:srgbClr val="505050"/>
      </a:accent4>
      <a:accent5>
        <a:srgbClr val="E8D1B3"/>
      </a:accent5>
      <a:accent6>
        <a:srgbClr val="81724A"/>
      </a:accent6>
      <a:hlink>
        <a:srgbClr val="B1A5A8"/>
      </a:hlink>
      <a:folHlink>
        <a:srgbClr val="AFB2B4"/>
      </a:folHlink>
    </a:clrScheme>
    <a:fontScheme name="A000120140530A47PWBG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47PWBG 1">
        <a:dk1>
          <a:srgbClr val="5F5F5F"/>
        </a:dk1>
        <a:lt1>
          <a:srgbClr val="FFFFFF"/>
        </a:lt1>
        <a:dk2>
          <a:srgbClr val="FFFFFF"/>
        </a:dk2>
        <a:lt2>
          <a:srgbClr val="4D4D4D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05050"/>
        </a:accent4>
        <a:accent5>
          <a:srgbClr val="E8D1B3"/>
        </a:accent5>
        <a:accent6>
          <a:srgbClr val="81724A"/>
        </a:accent6>
        <a:hlink>
          <a:srgbClr val="B1A5A8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主题40</Template>
  <TotalTime>0</TotalTime>
  <Words>370</Words>
  <Application>Microsoft Office PowerPoint</Application>
  <PresentationFormat>全屏显示(4:3)</PresentationFormat>
  <Paragraphs>68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DFKai-SB</vt:lpstr>
      <vt:lpstr>PMingLiU</vt:lpstr>
      <vt:lpstr>楷体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2014-09-29T14:30:00Z</dcterms:created>
  <dcterms:modified xsi:type="dcterms:W3CDTF">2023-01-17T02:52:24Z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1F62BE4A895A4A86BD699960A01B5F14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