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313" r:id="rId3"/>
    <p:sldId id="299" r:id="rId4"/>
    <p:sldId id="267" r:id="rId5"/>
    <p:sldId id="288" r:id="rId6"/>
    <p:sldId id="310" r:id="rId7"/>
    <p:sldId id="270" r:id="rId8"/>
    <p:sldId id="309" r:id="rId9"/>
    <p:sldId id="300" r:id="rId10"/>
    <p:sldId id="308" r:id="rId11"/>
    <p:sldId id="301" r:id="rId12"/>
    <p:sldId id="307" r:id="rId13"/>
    <p:sldId id="306" r:id="rId14"/>
    <p:sldId id="302" r:id="rId15"/>
    <p:sldId id="305" r:id="rId16"/>
    <p:sldId id="303" r:id="rId17"/>
    <p:sldId id="304" r:id="rId18"/>
    <p:sldId id="289" r:id="rId19"/>
    <p:sldId id="314" r:id="rId20"/>
    <p:sldId id="291" r:id="rId21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CC0000"/>
    <a:srgbClr val="00923F"/>
    <a:srgbClr val="202020"/>
    <a:srgbClr val="323232"/>
    <a:srgbClr val="CC33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141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0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76263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数一数</a:t>
            </a:r>
          </a:p>
        </p:txBody>
      </p:sp>
      <p:sp>
        <p:nvSpPr>
          <p:cNvPr id="10" name="矩形 9"/>
          <p:cNvSpPr/>
          <p:nvPr/>
        </p:nvSpPr>
        <p:spPr>
          <a:xfrm>
            <a:off x="3797299" y="4014374"/>
            <a:ext cx="4597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课堂导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练习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课堂作业</a:t>
            </a:r>
            <a:endParaRPr lang="zh-CN" alt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95003" y="464170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9067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418081" y="5573486"/>
            <a:ext cx="1651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/>
              <a:t>……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5837" y="1447320"/>
            <a:ext cx="9841849" cy="3917670"/>
            <a:chOff x="625837" y="723751"/>
            <a:chExt cx="9841849" cy="3917670"/>
          </a:xfrm>
        </p:grpSpPr>
        <p:grpSp>
          <p:nvGrpSpPr>
            <p:cNvPr id="3" name="组合 5"/>
            <p:cNvGrpSpPr/>
            <p:nvPr/>
          </p:nvGrpSpPr>
          <p:grpSpPr bwMode="auto">
            <a:xfrm>
              <a:off x="744249" y="770738"/>
              <a:ext cx="6875462" cy="3792523"/>
              <a:chOff x="571472" y="571486"/>
              <a:chExt cx="7702716" cy="3753312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1472" y="571486"/>
                <a:ext cx="4110256" cy="37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663440" y="629780"/>
                <a:ext cx="3610748" cy="3695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矩形 7"/>
            <p:cNvSpPr/>
            <p:nvPr/>
          </p:nvSpPr>
          <p:spPr>
            <a:xfrm>
              <a:off x="625837" y="723751"/>
              <a:ext cx="7208908" cy="391767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784936" y="847725"/>
              <a:ext cx="1682750" cy="2633663"/>
              <a:chOff x="8784936" y="847725"/>
              <a:chExt cx="1682750" cy="2633663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91286" y="2624138"/>
                <a:ext cx="1676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899236" y="2754313"/>
                <a:ext cx="288925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126249" y="2759075"/>
                <a:ext cx="288925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784936" y="847725"/>
                <a:ext cx="1627188" cy="181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353261" y="2759075"/>
                <a:ext cx="288925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组合 12"/>
          <p:cNvGrpSpPr/>
          <p:nvPr/>
        </p:nvGrpSpPr>
        <p:grpSpPr bwMode="auto">
          <a:xfrm>
            <a:off x="2107769" y="5669422"/>
            <a:ext cx="1709685" cy="597599"/>
            <a:chOff x="1141130" y="4389263"/>
            <a:chExt cx="1579024" cy="911945"/>
          </a:xfrm>
        </p:grpSpPr>
        <p:sp>
          <p:nvSpPr>
            <p:cNvPr id="14" name="椭圆 13"/>
            <p:cNvSpPr/>
            <p:nvPr/>
          </p:nvSpPr>
          <p:spPr>
            <a:xfrm>
              <a:off x="1141130" y="4389263"/>
              <a:ext cx="1579024" cy="9119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5" name="Picture 16" descr="c:\DOCUME~1\ADMINI~1\APPLIC~1\360se6\USERDA~1\Temp\T15SJF~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13022" y="4622988"/>
              <a:ext cx="422846" cy="42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:\DOCUME~1\ADMINI~1\APPLIC~1\360se6\USERDA~1\Temp\T15SJF~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735868" y="4615778"/>
              <a:ext cx="422846" cy="42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DOCUME~1\ADMINI~1\APPLIC~1\360se6\USERDA~1\Temp\T15SJF~1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58714" y="4615778"/>
              <a:ext cx="422846" cy="42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 bwMode="auto">
          <a:xfrm>
            <a:off x="4468060" y="5658605"/>
            <a:ext cx="1711405" cy="597599"/>
            <a:chOff x="3425024" y="4389264"/>
            <a:chExt cx="1579024" cy="91194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9886" y="4583425"/>
              <a:ext cx="500066" cy="43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4650890"/>
              <a:ext cx="500066" cy="43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7918" y="4653136"/>
              <a:ext cx="500066" cy="43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椭圆 21"/>
            <p:cNvSpPr/>
            <p:nvPr/>
          </p:nvSpPr>
          <p:spPr>
            <a:xfrm>
              <a:off x="3425024" y="4389264"/>
              <a:ext cx="1579024" cy="9119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336869" y="5638189"/>
            <a:ext cx="1763003" cy="628832"/>
            <a:chOff x="5370135" y="4342272"/>
            <a:chExt cx="1628143" cy="958936"/>
          </a:xfrm>
        </p:grpSpPr>
        <p:pic>
          <p:nvPicPr>
            <p:cNvPr id="24" name="图片 4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31072" y="4397065"/>
              <a:ext cx="857152" cy="85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5370135" y="4342272"/>
              <a:ext cx="1628143" cy="9589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0" dirty="0"/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939" y="3810187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/>
          <p:cNvGrpSpPr/>
          <p:nvPr/>
        </p:nvGrpSpPr>
        <p:grpSpPr bwMode="auto">
          <a:xfrm>
            <a:off x="893274" y="1612097"/>
            <a:ext cx="6799265" cy="3582560"/>
            <a:chOff x="571472" y="571486"/>
            <a:chExt cx="7702716" cy="37533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472" y="57148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6889" y="3940362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65863" y="1480047"/>
            <a:ext cx="7650264" cy="3955883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7239" y="3945124"/>
            <a:ext cx="28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63939" y="3956237"/>
            <a:ext cx="2873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28939" y="2067112"/>
            <a:ext cx="152876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1589" y="3956237"/>
            <a:ext cx="2889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5863" y="1457363"/>
            <a:ext cx="10239476" cy="3955883"/>
            <a:chOff x="165863" y="761590"/>
            <a:chExt cx="10239476" cy="3955883"/>
          </a:xfrm>
        </p:grpSpPr>
        <p:grpSp>
          <p:nvGrpSpPr>
            <p:cNvPr id="3" name="组合 5"/>
            <p:cNvGrpSpPr/>
            <p:nvPr/>
          </p:nvGrpSpPr>
          <p:grpSpPr bwMode="auto">
            <a:xfrm>
              <a:off x="893274" y="893640"/>
              <a:ext cx="6799265" cy="3582560"/>
              <a:chOff x="571472" y="571486"/>
              <a:chExt cx="7702716" cy="3753312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1472" y="571486"/>
                <a:ext cx="4110256" cy="37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663440" y="629780"/>
                <a:ext cx="3610748" cy="3695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矩形 7"/>
            <p:cNvSpPr/>
            <p:nvPr/>
          </p:nvSpPr>
          <p:spPr>
            <a:xfrm>
              <a:off x="165863" y="761590"/>
              <a:ext cx="7650264" cy="3955883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728939" y="1348655"/>
              <a:ext cx="1676400" cy="2600325"/>
              <a:chOff x="8728939" y="1348655"/>
              <a:chExt cx="1676400" cy="260032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28939" y="3091730"/>
                <a:ext cx="1676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836889" y="3221905"/>
                <a:ext cx="288925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097239" y="3226667"/>
                <a:ext cx="28733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363939" y="3237780"/>
                <a:ext cx="287338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728939" y="1348655"/>
                <a:ext cx="1528763" cy="1671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611589" y="3237780"/>
                <a:ext cx="288925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" name="组合 34"/>
          <p:cNvGrpSpPr/>
          <p:nvPr/>
        </p:nvGrpSpPr>
        <p:grpSpPr>
          <a:xfrm>
            <a:off x="1886818" y="5419566"/>
            <a:ext cx="7456488" cy="946150"/>
            <a:chOff x="1886818" y="5321594"/>
            <a:chExt cx="7456488" cy="946150"/>
          </a:xfrm>
        </p:grpSpPr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7819306" y="5321594"/>
              <a:ext cx="1524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4000"/>
                <a:t>……</a:t>
              </a:r>
            </a:p>
          </p:txBody>
        </p:sp>
        <p:grpSp>
          <p:nvGrpSpPr>
            <p:cNvPr id="14" name="组合 13"/>
            <p:cNvGrpSpPr/>
            <p:nvPr/>
          </p:nvGrpSpPr>
          <p:grpSpPr bwMode="auto">
            <a:xfrm>
              <a:off x="1886818" y="5332707"/>
              <a:ext cx="1577975" cy="935037"/>
              <a:chOff x="1141130" y="4365104"/>
              <a:chExt cx="1579024" cy="93610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141130" y="4388943"/>
                <a:ext cx="1579024" cy="9122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16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92581" y="4481884"/>
                <a:ext cx="485678" cy="5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02569" y="4365104"/>
                <a:ext cx="485678" cy="5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34617" y="4481884"/>
                <a:ext cx="485678" cy="5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1657" y="4739201"/>
                <a:ext cx="485678" cy="500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组合 19"/>
            <p:cNvGrpSpPr/>
            <p:nvPr/>
          </p:nvGrpSpPr>
          <p:grpSpPr bwMode="auto">
            <a:xfrm>
              <a:off x="3947393" y="5345407"/>
              <a:ext cx="1579563" cy="911225"/>
              <a:chOff x="3136992" y="4389263"/>
              <a:chExt cx="1579024" cy="91194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136992" y="4389263"/>
                <a:ext cx="1579024" cy="91194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856" y="4649855"/>
                <a:ext cx="282404" cy="40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03399" y="4665832"/>
                <a:ext cx="282404" cy="40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4166" y="4665832"/>
                <a:ext cx="282404" cy="40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6"/>
              <p:cNvPicPr>
                <a:picLocks noChangeAspect="1" noChangeArrowheads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23084" y="4673012"/>
                <a:ext cx="282404" cy="401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组合 25"/>
            <p:cNvGrpSpPr/>
            <p:nvPr/>
          </p:nvGrpSpPr>
          <p:grpSpPr bwMode="auto">
            <a:xfrm>
              <a:off x="5963518" y="5353344"/>
              <a:ext cx="1579563" cy="912813"/>
              <a:chOff x="5252730" y="4365104"/>
              <a:chExt cx="1579024" cy="911945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252730" y="4365104"/>
                <a:ext cx="1579024" cy="91194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33865" y="4615055"/>
                <a:ext cx="361823" cy="41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98147" y="4507441"/>
                <a:ext cx="361823" cy="41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30943" y="4684771"/>
                <a:ext cx="361823" cy="41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85511" y="4530086"/>
                <a:ext cx="361823" cy="41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圆角矩形 32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967696" y="1585806"/>
            <a:ext cx="7267575" cy="3895689"/>
            <a:chOff x="571472" y="762146"/>
            <a:chExt cx="7702716" cy="376215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2" y="76214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63440" y="829279"/>
              <a:ext cx="3610748" cy="369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897520" y="1528715"/>
            <a:ext cx="7752088" cy="406979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0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0471" y="1734457"/>
            <a:ext cx="15732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90946" y="3418795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54458" y="3548970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4808" y="3553732"/>
            <a:ext cx="28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81508" y="3564845"/>
            <a:ext cx="2873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29158" y="3564845"/>
            <a:ext cx="2889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79983" y="3564845"/>
            <a:ext cx="2889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014279" y="5573013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/>
              <a:t>……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926217" y="5634925"/>
            <a:ext cx="1222375" cy="709613"/>
            <a:chOff x="1043608" y="4588054"/>
            <a:chExt cx="1221661" cy="709934"/>
          </a:xfrm>
        </p:grpSpPr>
        <p:sp>
          <p:nvSpPr>
            <p:cNvPr id="9" name="椭圆 8"/>
            <p:cNvSpPr/>
            <p:nvPr/>
          </p:nvSpPr>
          <p:spPr>
            <a:xfrm>
              <a:off x="1043608" y="4588054"/>
              <a:ext cx="1221661" cy="7099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31921" y="4851734"/>
              <a:ext cx="374791" cy="19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32316" y="4652645"/>
              <a:ext cx="374791" cy="19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28756" y="4872546"/>
              <a:ext cx="374791" cy="19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10047" y="5033423"/>
              <a:ext cx="374791" cy="19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5372" y="4837432"/>
              <a:ext cx="374791" cy="19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 bwMode="auto">
          <a:xfrm>
            <a:off x="6006092" y="5634925"/>
            <a:ext cx="1268412" cy="849313"/>
            <a:chOff x="5122928" y="4588054"/>
            <a:chExt cx="1268533" cy="849764"/>
          </a:xfrm>
        </p:grpSpPr>
        <p:sp>
          <p:nvSpPr>
            <p:cNvPr id="16" name="椭圆 15"/>
            <p:cNvSpPr/>
            <p:nvPr/>
          </p:nvSpPr>
          <p:spPr>
            <a:xfrm>
              <a:off x="5122928" y="4588054"/>
              <a:ext cx="1268533" cy="849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7" name="组合 18"/>
            <p:cNvGrpSpPr/>
            <p:nvPr/>
          </p:nvGrpSpPr>
          <p:grpSpPr bwMode="auto">
            <a:xfrm>
              <a:off x="5191606" y="4719382"/>
              <a:ext cx="1131175" cy="541429"/>
              <a:chOff x="5482196" y="3953570"/>
              <a:chExt cx="1131175" cy="541429"/>
            </a:xfrm>
          </p:grpSpPr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31206" y="4181996"/>
                <a:ext cx="450215" cy="313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32750" y="4025495"/>
                <a:ext cx="380621" cy="26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86051" y="3953570"/>
                <a:ext cx="450215" cy="313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1290878">
                <a:off x="5482196" y="4113293"/>
                <a:ext cx="391206" cy="27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1993" y="4219006"/>
                <a:ext cx="374526" cy="260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组合 22"/>
          <p:cNvGrpSpPr/>
          <p:nvPr/>
        </p:nvGrpSpPr>
        <p:grpSpPr bwMode="auto">
          <a:xfrm>
            <a:off x="3942342" y="5592063"/>
            <a:ext cx="1270000" cy="849312"/>
            <a:chOff x="3059832" y="4544561"/>
            <a:chExt cx="1268533" cy="849764"/>
          </a:xfrm>
        </p:grpSpPr>
        <p:sp>
          <p:nvSpPr>
            <p:cNvPr id="24" name="椭圆 23"/>
            <p:cNvSpPr/>
            <p:nvPr/>
          </p:nvSpPr>
          <p:spPr>
            <a:xfrm>
              <a:off x="3059832" y="4544561"/>
              <a:ext cx="1268533" cy="849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5" name="Picture 5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5568">
              <a:off x="3032493" y="4843491"/>
              <a:ext cx="512881" cy="2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8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5568">
              <a:off x="3210067" y="4833967"/>
              <a:ext cx="512881" cy="2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5568">
              <a:off x="3378115" y="4829205"/>
              <a:ext cx="512881" cy="2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8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5568">
              <a:off x="3583582" y="4829205"/>
              <a:ext cx="512881" cy="2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5568">
              <a:off x="3786327" y="4819680"/>
              <a:ext cx="512881" cy="25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/>
          <p:cNvGrpSpPr/>
          <p:nvPr/>
        </p:nvGrpSpPr>
        <p:grpSpPr>
          <a:xfrm>
            <a:off x="617463" y="1440305"/>
            <a:ext cx="9969826" cy="4029504"/>
            <a:chOff x="483862" y="679466"/>
            <a:chExt cx="9969826" cy="4069799"/>
          </a:xfrm>
        </p:grpSpPr>
        <p:grpSp>
          <p:nvGrpSpPr>
            <p:cNvPr id="2" name="组合 5"/>
            <p:cNvGrpSpPr/>
            <p:nvPr/>
          </p:nvGrpSpPr>
          <p:grpSpPr bwMode="auto">
            <a:xfrm>
              <a:off x="554038" y="791149"/>
              <a:ext cx="7267575" cy="3895689"/>
              <a:chOff x="571472" y="762146"/>
              <a:chExt cx="7702716" cy="3762150"/>
            </a:xfrm>
          </p:grpSpPr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71472" y="762146"/>
                <a:ext cx="4110256" cy="37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663440" y="829279"/>
                <a:ext cx="3610748" cy="3695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矩形 5"/>
            <p:cNvSpPr/>
            <p:nvPr/>
          </p:nvSpPr>
          <p:spPr>
            <a:xfrm>
              <a:off x="483862" y="679466"/>
              <a:ext cx="7752088" cy="4069799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777288" y="939800"/>
              <a:ext cx="1676400" cy="2541588"/>
              <a:chOff x="8777288" y="939800"/>
              <a:chExt cx="1676400" cy="2541588"/>
            </a:xfrm>
          </p:grpSpPr>
          <p:pic>
            <p:nvPicPr>
              <p:cNvPr id="30" name="图片 22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786813" y="939800"/>
                <a:ext cx="1573212" cy="161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8777288" y="2624138"/>
                <a:ext cx="1676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8940800" y="2754313"/>
                <a:ext cx="288925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201150" y="2759075"/>
                <a:ext cx="287338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467850" y="2770188"/>
                <a:ext cx="287338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15500" y="2770188"/>
                <a:ext cx="288925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966325" y="2770188"/>
                <a:ext cx="288925" cy="30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圆角矩形 37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1141867" y="1641237"/>
            <a:ext cx="7081118" cy="3774922"/>
            <a:chOff x="571472" y="747060"/>
            <a:chExt cx="7702716" cy="375185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2" y="747060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63440" y="800882"/>
              <a:ext cx="3610748" cy="369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021287" y="1580553"/>
            <a:ext cx="7362609" cy="403245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1210" y="3494995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35835" y="3645807"/>
            <a:ext cx="288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5072" y="3652157"/>
            <a:ext cx="2873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51772" y="3652157"/>
            <a:ext cx="2873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9422" y="3652157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0247" y="3652157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4385" y="1769382"/>
            <a:ext cx="15732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35835" y="3934732"/>
            <a:ext cx="288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554038" y="1516302"/>
            <a:ext cx="7081118" cy="3720173"/>
            <a:chOff x="571472" y="733059"/>
            <a:chExt cx="7702716" cy="3697441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747060"/>
              <a:ext cx="4110256" cy="36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63440" y="733059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839943" y="5440246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/>
              <a:t>……</a:t>
            </a:r>
          </a:p>
        </p:txBody>
      </p:sp>
      <p:sp>
        <p:nvSpPr>
          <p:cNvPr id="6" name="矩形 5"/>
          <p:cNvSpPr/>
          <p:nvPr/>
        </p:nvSpPr>
        <p:spPr>
          <a:xfrm>
            <a:off x="351570" y="1469705"/>
            <a:ext cx="7362609" cy="403245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8673381" y="1658534"/>
            <a:ext cx="1676400" cy="2582863"/>
            <a:chOff x="8673381" y="898525"/>
            <a:chExt cx="1676400" cy="25828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73381" y="2624138"/>
              <a:ext cx="1676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8006" y="2774950"/>
              <a:ext cx="2889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97243" y="2781300"/>
              <a:ext cx="28733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63943" y="2781300"/>
              <a:ext cx="28733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11593" y="2781300"/>
              <a:ext cx="2889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62418" y="2781300"/>
              <a:ext cx="2889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76556" y="898525"/>
              <a:ext cx="1573212" cy="166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48006" y="3063875"/>
              <a:ext cx="288925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1751881" y="5554832"/>
            <a:ext cx="1222375" cy="738187"/>
            <a:chOff x="1043608" y="4544562"/>
            <a:chExt cx="1221661" cy="739288"/>
          </a:xfrm>
        </p:grpSpPr>
        <p:sp>
          <p:nvSpPr>
            <p:cNvPr id="17" name="椭圆 16"/>
            <p:cNvSpPr/>
            <p:nvPr/>
          </p:nvSpPr>
          <p:spPr>
            <a:xfrm>
              <a:off x="1043608" y="4544562"/>
              <a:ext cx="1221661" cy="739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1783" y="4734635"/>
              <a:ext cx="1040677" cy="360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 bwMode="auto">
          <a:xfrm>
            <a:off x="3768006" y="5459296"/>
            <a:ext cx="1270000" cy="849312"/>
            <a:chOff x="3059832" y="4544561"/>
            <a:chExt cx="1268533" cy="849764"/>
          </a:xfrm>
        </p:grpSpPr>
        <p:sp>
          <p:nvSpPr>
            <p:cNvPr id="20" name="椭圆 19"/>
            <p:cNvSpPr/>
            <p:nvPr/>
          </p:nvSpPr>
          <p:spPr>
            <a:xfrm>
              <a:off x="3059832" y="4544561"/>
              <a:ext cx="1268533" cy="849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4650" y="4655036"/>
              <a:ext cx="1098896" cy="6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 bwMode="auto">
          <a:xfrm>
            <a:off x="5831756" y="5502158"/>
            <a:ext cx="1268412" cy="849313"/>
            <a:chOff x="5122928" y="4588054"/>
            <a:chExt cx="1268533" cy="849764"/>
          </a:xfrm>
        </p:grpSpPr>
        <p:sp>
          <p:nvSpPr>
            <p:cNvPr id="23" name="椭圆 22"/>
            <p:cNvSpPr/>
            <p:nvPr/>
          </p:nvSpPr>
          <p:spPr>
            <a:xfrm>
              <a:off x="5122928" y="4588054"/>
              <a:ext cx="1268533" cy="849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4" name="图片 5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16265" y="4728123"/>
              <a:ext cx="1011919" cy="55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圆角矩形 25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3245288" y="687244"/>
            <a:ext cx="5673725" cy="3051175"/>
            <a:chOff x="571472" y="571486"/>
            <a:chExt cx="7702716" cy="3753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57148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2910325" y="672295"/>
            <a:ext cx="6119813" cy="345598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659" y="3860800"/>
            <a:ext cx="147796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834" y="5589588"/>
            <a:ext cx="14843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7710" y="3860800"/>
            <a:ext cx="14747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45648" y="5524500"/>
            <a:ext cx="14747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6972" y="3854450"/>
            <a:ext cx="14557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6497" y="5557838"/>
            <a:ext cx="14462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23837" y="3852718"/>
            <a:ext cx="149701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01624" y="5511656"/>
            <a:ext cx="14192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 cstate="email"/>
          <a:srcRect l="11640"/>
          <a:stretch>
            <a:fillRect/>
          </a:stretch>
        </p:blipFill>
        <p:spPr bwMode="auto">
          <a:xfrm>
            <a:off x="1036540" y="2956375"/>
            <a:ext cx="1997739" cy="12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6591" y="2265217"/>
            <a:ext cx="225304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24104" y="2956375"/>
          <a:ext cx="2396757" cy="130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MP 图像" r:id="rId4" imgW="1933575" imgH="1066800" progId="PBrush">
                  <p:embed/>
                </p:oleObj>
              </mc:Choice>
              <mc:Fallback>
                <p:oleObj name="BMP 图像" r:id="rId4" imgW="1933575" imgH="1066800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104" y="2956375"/>
                        <a:ext cx="2396757" cy="130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34857" y="3106841"/>
            <a:ext cx="2064567" cy="10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80304" y="2603065"/>
            <a:ext cx="350882" cy="56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 b="1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497275" y="2914669"/>
          <a:ext cx="1574002" cy="133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MP 图像" r:id="rId7" imgW="2133600" imgH="1790700" progId="PBrush">
                  <p:embed/>
                </p:oleObj>
              </mc:Choice>
              <mc:Fallback>
                <p:oleObj name="BMP 图像" r:id="rId7" imgW="2133600" imgH="1790700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275" y="2914669"/>
                        <a:ext cx="1574002" cy="1338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796668" y="991917"/>
            <a:ext cx="74999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数一数，各有多少个？和同学说一说。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女2喇叭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434057" y="1429695"/>
            <a:ext cx="1130607" cy="1197772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915886" y="2435462"/>
            <a:ext cx="8166602" cy="1918823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white"/>
                </a:solidFill>
              </a:rPr>
              <a:t>数</a:t>
            </a:r>
            <a:r>
              <a:rPr lang="zh-CN" altLang="en-US" sz="2800" dirty="0">
                <a:solidFill>
                  <a:prstClr val="white"/>
                </a:solidFill>
              </a:rPr>
              <a:t>数时，通常从</a:t>
            </a:r>
            <a:r>
              <a:rPr lang="en-US" altLang="zh-CN" sz="2800" dirty="0">
                <a:solidFill>
                  <a:prstClr val="white"/>
                </a:solidFill>
              </a:rPr>
              <a:t>1</a:t>
            </a:r>
            <a:r>
              <a:rPr lang="zh-CN" altLang="en-US" sz="2800" dirty="0">
                <a:solidFill>
                  <a:prstClr val="white"/>
                </a:solidFill>
              </a:rPr>
              <a:t>开始数，最后数到几，就说明一共有几个物体。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683623" y="784776"/>
            <a:ext cx="10958649" cy="529145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通过数数活动，初步学会数出个数在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以内的物体或人，初步学会用点表示相应的物体数量，学会口头用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各数表示相应物体的个数。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在数数过程中，初步感受分类数数、一一对应等数学方法，感受用“数”描述现实生活问题的重要性。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感受数学与生活的联系，激发对数学学习的兴趣，产生喜欢数学的积极情感。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372" y="1837788"/>
            <a:ext cx="7296738" cy="451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625224" y="919344"/>
            <a:ext cx="1183748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 fontAlgn="base">
              <a:spcBef>
                <a:spcPct val="0"/>
              </a:spcBef>
              <a:spcAft>
                <a:spcPct val="0"/>
              </a:spcAft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你能数一数每样东西的个数吗？</a:t>
            </a:r>
            <a:r>
              <a:rPr lang="zh-CN" altLang="en-US" dirty="0"/>
              <a:t>你能用点数表示吗？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"/>
          <p:cNvGrpSpPr/>
          <p:nvPr/>
        </p:nvGrpSpPr>
        <p:grpSpPr bwMode="auto">
          <a:xfrm>
            <a:off x="2238057" y="1767147"/>
            <a:ext cx="7352311" cy="4302924"/>
            <a:chOff x="697015" y="592109"/>
            <a:chExt cx="7577173" cy="375185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7015" y="592109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本框 1"/>
          <p:cNvSpPr txBox="1"/>
          <p:nvPr/>
        </p:nvSpPr>
        <p:spPr>
          <a:xfrm>
            <a:off x="667228" y="617818"/>
            <a:ext cx="11118215" cy="1482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你能数出图中每样东西各有多少个吗？</a:t>
            </a:r>
          </a:p>
          <a:p>
            <a:pPr marL="361950" indent="-361950">
              <a:lnSpc>
                <a:spcPct val="150000"/>
              </a:lnSpc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1981810" y="2100468"/>
            <a:ext cx="8376029" cy="3952219"/>
            <a:chOff x="571472" y="571486"/>
            <a:chExt cx="7702716" cy="375331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57148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1"/>
          <p:cNvSpPr txBox="1"/>
          <p:nvPr/>
        </p:nvSpPr>
        <p:spPr>
          <a:xfrm>
            <a:off x="667228" y="617818"/>
            <a:ext cx="11118215" cy="1482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你能数出图中每样东西各有多少个吗？</a:t>
            </a:r>
          </a:p>
          <a:p>
            <a:pPr marL="361950" indent="-361950">
              <a:lnSpc>
                <a:spcPct val="150000"/>
              </a:lnSpc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02162" y="1537083"/>
            <a:ext cx="9759113" cy="4079945"/>
            <a:chOff x="410276" y="720654"/>
            <a:chExt cx="9759113" cy="40799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92989" y="3368533"/>
              <a:ext cx="1676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5"/>
            <p:cNvGrpSpPr/>
            <p:nvPr/>
          </p:nvGrpSpPr>
          <p:grpSpPr bwMode="auto">
            <a:xfrm>
              <a:off x="554038" y="811936"/>
              <a:ext cx="6927417" cy="3832225"/>
              <a:chOff x="571472" y="571486"/>
              <a:chExt cx="7702716" cy="3753312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71472" y="571486"/>
                <a:ext cx="4110256" cy="37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663440" y="629780"/>
                <a:ext cx="3610748" cy="3695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92989" y="1557830"/>
              <a:ext cx="160020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01809" y="3492791"/>
              <a:ext cx="2889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10276" y="720654"/>
              <a:ext cx="7497205" cy="407994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13047" y="1243169"/>
            <a:ext cx="9759113" cy="5141589"/>
            <a:chOff x="410276" y="720654"/>
            <a:chExt cx="9759113" cy="5141589"/>
          </a:xfrm>
        </p:grpSpPr>
        <p:grpSp>
          <p:nvGrpSpPr>
            <p:cNvPr id="18" name="组合 17"/>
            <p:cNvGrpSpPr/>
            <p:nvPr/>
          </p:nvGrpSpPr>
          <p:grpSpPr>
            <a:xfrm>
              <a:off x="554038" y="849691"/>
              <a:ext cx="9615351" cy="5012552"/>
              <a:chOff x="554038" y="849691"/>
              <a:chExt cx="9615351" cy="5012552"/>
            </a:xfrm>
          </p:grpSpPr>
          <p:grpSp>
            <p:nvGrpSpPr>
              <p:cNvPr id="4" name="组合 5"/>
              <p:cNvGrpSpPr/>
              <p:nvPr/>
            </p:nvGrpSpPr>
            <p:grpSpPr bwMode="auto">
              <a:xfrm>
                <a:off x="554038" y="849691"/>
                <a:ext cx="6927417" cy="3756715"/>
                <a:chOff x="571472" y="571486"/>
                <a:chExt cx="7702716" cy="3753312"/>
              </a:xfrm>
            </p:grpSpPr>
            <p:pic>
              <p:nvPicPr>
                <p:cNvPr id="5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1472" y="571486"/>
                  <a:ext cx="4110256" cy="3751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4663440" y="629780"/>
                  <a:ext cx="3610748" cy="3695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" name="Picture 5" descr="t013d1877aa98cdc633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90611" y="5000097"/>
                <a:ext cx="532228" cy="862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t01a818cf094c0eadc1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68574" y="4795756"/>
                <a:ext cx="848140" cy="1064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t01ca6bc2e3fba3d265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32835" y="4917797"/>
                <a:ext cx="586695" cy="887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t01c08e2821aa2e9ee0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99570" y="5098766"/>
                <a:ext cx="969525" cy="728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7774713" y="4980883"/>
                <a:ext cx="1524000" cy="68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4000"/>
                  <a:t>……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492989" y="1584114"/>
                <a:ext cx="1676400" cy="2615384"/>
                <a:chOff x="8492989" y="1557830"/>
                <a:chExt cx="1676400" cy="2667953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8492989" y="3368533"/>
                  <a:ext cx="1676400" cy="857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8492989" y="1557830"/>
                  <a:ext cx="1600200" cy="1704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8701809" y="3492791"/>
                  <a:ext cx="288925" cy="298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" name="矩形 13"/>
            <p:cNvSpPr/>
            <p:nvPr/>
          </p:nvSpPr>
          <p:spPr>
            <a:xfrm>
              <a:off x="410276" y="720654"/>
              <a:ext cx="7497205" cy="407994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8164" y="3603852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/>
          <p:cNvGrpSpPr/>
          <p:nvPr/>
        </p:nvGrpSpPr>
        <p:grpSpPr bwMode="auto">
          <a:xfrm>
            <a:off x="1076552" y="1698131"/>
            <a:ext cx="6360621" cy="3445021"/>
            <a:chOff x="571472" y="571486"/>
            <a:chExt cx="7702716" cy="37533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472" y="57148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6114" y="3734027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76552" y="1696794"/>
            <a:ext cx="6650037" cy="3533098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6102" y="1917927"/>
            <a:ext cx="15303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3127" y="3738789"/>
            <a:ext cx="288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003574" y="1429254"/>
            <a:ext cx="9498012" cy="3533098"/>
            <a:chOff x="554038" y="1130740"/>
            <a:chExt cx="9498012" cy="3533098"/>
          </a:xfrm>
        </p:grpSpPr>
        <p:grpSp>
          <p:nvGrpSpPr>
            <p:cNvPr id="3" name="组合 5"/>
            <p:cNvGrpSpPr/>
            <p:nvPr/>
          </p:nvGrpSpPr>
          <p:grpSpPr bwMode="auto">
            <a:xfrm>
              <a:off x="554038" y="1132077"/>
              <a:ext cx="6360621" cy="3445021"/>
              <a:chOff x="571472" y="571486"/>
              <a:chExt cx="7702716" cy="3753312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1472" y="571486"/>
                <a:ext cx="4110256" cy="3751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663440" y="629780"/>
                <a:ext cx="3610748" cy="3695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矩形 7"/>
            <p:cNvSpPr/>
            <p:nvPr/>
          </p:nvSpPr>
          <p:spPr>
            <a:xfrm>
              <a:off x="554038" y="1130740"/>
              <a:ext cx="6650037" cy="3533098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375650" y="1351873"/>
              <a:ext cx="1676400" cy="2543175"/>
              <a:chOff x="8375650" y="938213"/>
              <a:chExt cx="1676400" cy="254317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75650" y="2624138"/>
                <a:ext cx="1676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483600" y="2754313"/>
                <a:ext cx="288925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383588" y="938213"/>
                <a:ext cx="1530350" cy="170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710613" y="2759075"/>
                <a:ext cx="288925" cy="300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2172093" y="5026513"/>
            <a:ext cx="7655689" cy="1261321"/>
            <a:chOff x="2172093" y="4763501"/>
            <a:chExt cx="7655689" cy="1261321"/>
          </a:xfrm>
        </p:grpSpPr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8303782" y="4913006"/>
              <a:ext cx="1524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4000"/>
                <a:t>……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3520645" y="5040006"/>
              <a:ext cx="1220787" cy="849313"/>
              <a:chOff x="2668491" y="4498530"/>
              <a:chExt cx="1221661" cy="84976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668491" y="4498530"/>
                <a:ext cx="1221661" cy="8497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0695" y="4609439"/>
                <a:ext cx="428627" cy="456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9322" y="4609438"/>
                <a:ext cx="428627" cy="456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组合 15"/>
            <p:cNvGrpSpPr/>
            <p:nvPr/>
          </p:nvGrpSpPr>
          <p:grpSpPr bwMode="auto">
            <a:xfrm>
              <a:off x="2172093" y="4763501"/>
              <a:ext cx="988464" cy="1261321"/>
              <a:chOff x="1048544" y="4609242"/>
              <a:chExt cx="1219200" cy="1556062"/>
            </a:xfrm>
          </p:grpSpPr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048544" y="4698454"/>
                <a:ext cx="1219200" cy="146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椭圆 17"/>
              <p:cNvSpPr/>
              <p:nvPr/>
            </p:nvSpPr>
            <p:spPr>
              <a:xfrm>
                <a:off x="1196181" y="4609242"/>
                <a:ext cx="933450" cy="6287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 bwMode="auto">
            <a:xfrm>
              <a:off x="5179582" y="5071756"/>
              <a:ext cx="1268413" cy="849313"/>
              <a:chOff x="4599611" y="4571574"/>
              <a:chExt cx="1268533" cy="849764"/>
            </a:xfrm>
          </p:grpSpPr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 flipH="1">
                <a:off x="5210442" y="4654627"/>
                <a:ext cx="524365" cy="661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728297" y="4724926"/>
                <a:ext cx="444366" cy="59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椭圆 21"/>
              <p:cNvSpPr/>
              <p:nvPr/>
            </p:nvSpPr>
            <p:spPr>
              <a:xfrm>
                <a:off x="4599611" y="4571574"/>
                <a:ext cx="1268533" cy="8497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 bwMode="auto">
            <a:xfrm>
              <a:off x="6776607" y="5098744"/>
              <a:ext cx="1268413" cy="771525"/>
              <a:chOff x="5895755" y="4529800"/>
              <a:chExt cx="1268533" cy="771408"/>
            </a:xfrm>
          </p:grpSpPr>
          <p:pic>
            <p:nvPicPr>
              <p:cNvPr id="24" name="Picture 1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6033820" y="4636531"/>
                <a:ext cx="455006" cy="44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椭圆 24"/>
              <p:cNvSpPr/>
              <p:nvPr/>
            </p:nvSpPr>
            <p:spPr>
              <a:xfrm>
                <a:off x="5895755" y="4529800"/>
                <a:ext cx="1268533" cy="7714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26" name="Picture 1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483658" y="4685621"/>
                <a:ext cx="500507" cy="487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圆角矩形 27"/>
          <p:cNvSpPr/>
          <p:nvPr/>
        </p:nvSpPr>
        <p:spPr>
          <a:xfrm>
            <a:off x="617463" y="775582"/>
            <a:ext cx="3529994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数一数，</a:t>
            </a:r>
            <a:r>
              <a:rPr lang="zh-CN" altLang="en-US" sz="3200" b="1" dirty="0" smtClean="0"/>
              <a:t>说一说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6458" y="3625624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/>
          <p:cNvGrpSpPr/>
          <p:nvPr/>
        </p:nvGrpSpPr>
        <p:grpSpPr bwMode="auto">
          <a:xfrm>
            <a:off x="1299421" y="1772224"/>
            <a:ext cx="6875462" cy="3792523"/>
            <a:chOff x="571472" y="571486"/>
            <a:chExt cx="7702716" cy="375331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472" y="571486"/>
              <a:ext cx="4110256" cy="375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63440" y="629780"/>
              <a:ext cx="3610748" cy="369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4408" y="3755799"/>
            <a:ext cx="288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181009" y="1725237"/>
            <a:ext cx="7208908" cy="391767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1421" y="3760561"/>
            <a:ext cx="288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40108" y="1849211"/>
            <a:ext cx="16271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8433" y="3760561"/>
            <a:ext cx="288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宽屏</PresentationFormat>
  <Paragraphs>24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Calibri</vt:lpstr>
      <vt:lpstr>楷体</vt:lpstr>
      <vt:lpstr>Arial</vt:lpstr>
      <vt:lpstr>宋体</vt:lpstr>
      <vt:lpstr>微软雅黑</vt:lpstr>
      <vt:lpstr>WWW.2PPT.COM
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72C4B4E866264E27AB108366AE738492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