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0" r:id="rId2"/>
    <p:sldId id="384" r:id="rId3"/>
    <p:sldId id="380" r:id="rId4"/>
    <p:sldId id="381" r:id="rId5"/>
    <p:sldId id="382" r:id="rId6"/>
    <p:sldId id="383" r:id="rId7"/>
    <p:sldId id="321" r:id="rId8"/>
    <p:sldId id="322" r:id="rId9"/>
    <p:sldId id="320" r:id="rId10"/>
    <p:sldId id="323" r:id="rId11"/>
    <p:sldId id="371" r:id="rId12"/>
    <p:sldId id="374" r:id="rId13"/>
    <p:sldId id="378" r:id="rId14"/>
    <p:sldId id="375" r:id="rId15"/>
    <p:sldId id="376" r:id="rId16"/>
    <p:sldId id="379" r:id="rId17"/>
    <p:sldId id="385" r:id="rId18"/>
    <p:sldId id="345" r:id="rId19"/>
    <p:sldId id="388" r:id="rId20"/>
    <p:sldId id="355" r:id="rId21"/>
    <p:sldId id="356" r:id="rId22"/>
    <p:sldId id="386" r:id="rId23"/>
    <p:sldId id="358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594" y="-492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63A43B4F-B374-4C59-A299-1223786334F6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9F09ED13-2C5C-4FF8-A6E6-BCF326E0B8F4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8238" y="681038"/>
            <a:ext cx="4572000" cy="3429000"/>
          </a:xfrm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xfrm>
            <a:off x="681038" y="4338638"/>
            <a:ext cx="5486400" cy="4114800"/>
          </a:xfrm>
        </p:spPr>
        <p:txBody>
          <a:bodyPr anchor="t"/>
          <a:lstStyle/>
          <a:p>
            <a:endParaRPr lang="zh-CN" altLang="en-US"/>
          </a:p>
        </p:txBody>
      </p:sp>
      <p:sp>
        <p:nvSpPr>
          <p:cNvPr id="39940" name="灯片编号占位符 3"/>
          <p:cNvSpPr txBox="1">
            <a:spLocks noGrp="1" noChangeArrowheads="1"/>
          </p:cNvSpPr>
          <p:nvPr/>
        </p:nvSpPr>
        <p:spPr bwMode="auto">
          <a:xfrm>
            <a:off x="3879850" y="868045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A6DD526-D3EC-46C9-AD7C-EA4916BD1B33}" type="slidenum">
              <a:rPr lang="en-US" sz="1200"/>
              <a:t>23</a:t>
            </a:fld>
            <a:endParaRPr 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9ED13-2C5C-4FF8-A6E6-BCF326E0B8F4}" type="slidenum">
              <a:rPr lang="zh-CN" alt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3552A028-4F25-431E-803C-AE3AD4603192}" type="slidenum">
              <a:rPr lang="en-US" sz="1200"/>
              <a:t>12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pPr eaLnBrk="1" hangingPunct="1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6D85E035-8D5B-4D0A-837B-1B82E7C22F8D}" type="slidenum">
              <a:rPr lang="en-US" sz="1200"/>
              <a:t>14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pPr eaLnBrk="1" hangingPunct="1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9E93B8CE-2940-440F-B154-5E2859902631}" type="slidenum">
              <a:rPr lang="en-US" sz="1200"/>
              <a:t>15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t"/>
          <a:lstStyle/>
          <a:p>
            <a:pPr eaLnBrk="1" hangingPunct="1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0B785-F709-4909-8520-1ACA64D5CF9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3B868-BA81-421E-AB76-0C30A3773D6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1AF31-0E93-4923-8395-0B723675CBF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DFB64-C4BF-46F3-B632-003541B1D4C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16330-5970-4112-BCA4-BFE4F35F7906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BAB8E-5154-42BE-8C7E-EE634045C8B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AF01A-0886-4C14-9BD2-BD26771C195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DB62B-D771-4037-BED9-CAC1884EFBF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75802-451F-4754-94D2-76FD5D07607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5A198-7A9A-489E-BFFC-9F458FC770F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6B9DE4-35C4-409E-B32F-D7A9A5F3D949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C8A25-49D6-4D9F-8256-6266C2B1B11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32605C-AA94-4732-AB7E-336369A7C74C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E3CA-B6F6-4964-8115-8DABFB6FC42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B9515E-2C08-442C-88FA-46D2BFF0CFC5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CB6E7-A6A2-4427-9DC4-CD81FED9A2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A9610-E9E5-4BC4-A328-F4169A737B56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E906E-6EA1-4679-A522-EF96DC591BF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061B7-0534-448B-92E6-936C0463AB35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8DB3F-6559-4B87-B1A3-877E59462D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830A3-A56E-4744-BC55-E05A636845F2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0CF70-D473-4F4B-8682-868F1447D1E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4967D05E-4C61-49D1-BE7B-78A04CB881D7}" type="datetime1">
              <a:rPr lang="zh-CN" altLang="en-US"/>
              <a:t>2023-01-17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F366C51-6EC5-40D7-8514-A66961A24F29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15.jpeg"/><Relationship Id="rId4" Type="http://schemas.openxmlformats.org/officeDocument/2006/relationships/image" Target="../media/image17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dministrator\Desktop\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0713"/>
            <a:ext cx="25558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标题 1"/>
          <p:cNvSpPr txBox="1">
            <a:spLocks noChangeArrowheads="1"/>
          </p:cNvSpPr>
          <p:nvPr/>
        </p:nvSpPr>
        <p:spPr bwMode="auto">
          <a:xfrm>
            <a:off x="179388" y="1852613"/>
            <a:ext cx="143986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8800">
                <a:solidFill>
                  <a:schemeClr val="bg1"/>
                </a:solidFill>
                <a:latin typeface="Jokerman" panose="04090605060D06020702" pitchFamily="82" charset="0"/>
              </a:rPr>
              <a:t>1</a:t>
            </a:r>
          </a:p>
        </p:txBody>
      </p:sp>
      <p:sp>
        <p:nvSpPr>
          <p:cNvPr id="3077" name="标题 1"/>
          <p:cNvSpPr>
            <a:spLocks noGrp="1"/>
          </p:cNvSpPr>
          <p:nvPr>
            <p:ph type="title" idx="4294967295"/>
          </p:nvPr>
        </p:nvSpPr>
        <p:spPr>
          <a:xfrm>
            <a:off x="3044428" y="1990578"/>
            <a:ext cx="4537075" cy="1143000"/>
          </a:xfrm>
        </p:spPr>
        <p:txBody>
          <a:bodyPr/>
          <a:lstStyle/>
          <a:p>
            <a:pPr algn="l"/>
            <a:r>
              <a:rPr lang="en-US" sz="16600" dirty="0">
                <a:solidFill>
                  <a:srgbClr val="EF85C9"/>
                </a:solidFill>
                <a:latin typeface="Broadway BT" pitchFamily="2" charset="0"/>
              </a:rPr>
              <a:t> </a:t>
            </a:r>
            <a:r>
              <a:rPr lang="en-US" sz="16600" b="1" dirty="0">
                <a:solidFill>
                  <a:srgbClr val="EF85C9"/>
                </a:solidFill>
                <a:latin typeface="Broadway BT" pitchFamily="2" charset="0"/>
              </a:rPr>
              <a:t>Hello!</a:t>
            </a:r>
          </a:p>
        </p:txBody>
      </p:sp>
      <p:sp>
        <p:nvSpPr>
          <p:cNvPr id="3081" name="TextBox 6"/>
          <p:cNvSpPr txBox="1">
            <a:spLocks noChangeArrowheads="1"/>
          </p:cNvSpPr>
          <p:nvPr/>
        </p:nvSpPr>
        <p:spPr bwMode="auto">
          <a:xfrm>
            <a:off x="3419872" y="3861048"/>
            <a:ext cx="378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EucrosiaUPC" pitchFamily="18" charset="-34"/>
              </a:rPr>
              <a:t>第三课时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560" y="573351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488950"/>
            <a:ext cx="8229600" cy="1143000"/>
          </a:xfrm>
        </p:spPr>
        <p:txBody>
          <a:bodyPr/>
          <a:lstStyle/>
          <a:p>
            <a:r>
              <a:rPr lang="zh-CN" altLang="en-US" dirty="0"/>
              <a:t>Make a song!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5966"/>
            <a:ext cx="8229600" cy="266114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zh-CN" altLang="en-US" dirty="0" smtClean="0"/>
              <a:t>Hello</a:t>
            </a:r>
            <a:r>
              <a:rPr lang="zh-CN" altLang="en-US" dirty="0"/>
              <a:t>, hello!  I am ________.</a:t>
            </a:r>
          </a:p>
          <a:p>
            <a:pPr>
              <a:buFontTx/>
              <a:buNone/>
            </a:pPr>
            <a:r>
              <a:rPr lang="zh-CN" altLang="en-US" dirty="0" smtClean="0"/>
              <a:t>Good </a:t>
            </a:r>
            <a:r>
              <a:rPr lang="zh-CN" altLang="en-US" dirty="0"/>
              <a:t>_______, good ________.</a:t>
            </a:r>
          </a:p>
          <a:p>
            <a:pPr>
              <a:buFontTx/>
              <a:buNone/>
            </a:pPr>
            <a:r>
              <a:rPr lang="zh-CN" altLang="en-US" dirty="0" smtClean="0"/>
              <a:t>Hello</a:t>
            </a:r>
            <a:r>
              <a:rPr lang="zh-CN" altLang="en-US" dirty="0"/>
              <a:t>, hello, I am _______.</a:t>
            </a:r>
          </a:p>
          <a:p>
            <a:pPr>
              <a:buFontTx/>
              <a:buNone/>
            </a:pPr>
            <a:r>
              <a:rPr lang="zh-CN" altLang="en-US" dirty="0" smtClean="0"/>
              <a:t>Good </a:t>
            </a:r>
            <a:r>
              <a:rPr lang="zh-CN" altLang="en-US" dirty="0"/>
              <a:t>________ to you</a:t>
            </a:r>
            <a:r>
              <a:rPr lang="zh-CN" altLang="en-US" dirty="0" smtClean="0"/>
              <a:t>.</a:t>
            </a:r>
            <a:endParaRPr lang="zh-CN" alt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138" y="5032375"/>
            <a:ext cx="12906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7175" y="4979988"/>
            <a:ext cx="1096963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8763" y="5138738"/>
            <a:ext cx="1020762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3525" y="5086350"/>
            <a:ext cx="126365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9" name="Picture 12" descr="image00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488" y="1069975"/>
            <a:ext cx="1095375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6" descr="image00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996238" y="2295525"/>
            <a:ext cx="8826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62788" y="3617913"/>
            <a:ext cx="9334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3" name="Disn37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isney - Mary Had a Little Lamb(1)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765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10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916113"/>
            <a:ext cx="15414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362325" y="1916113"/>
            <a:ext cx="3802063" cy="10937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8000">
                <a:solidFill>
                  <a:srgbClr val="FF0000"/>
                </a:solidFill>
              </a:rPr>
              <a:t>A</a:t>
            </a:r>
            <a:r>
              <a:rPr lang="zh-CN" altLang="en-US" sz="8000"/>
              <a:t>lice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/>
        </p:nvSpPr>
        <p:spPr bwMode="auto">
          <a:xfrm>
            <a:off x="3328988" y="1916113"/>
            <a:ext cx="241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8000">
                <a:solidFill>
                  <a:srgbClr val="FF0000"/>
                </a:solidFill>
              </a:rPr>
              <a:t>A  </a:t>
            </a:r>
            <a:endParaRPr lang="zh-CN" altLang="en-US" sz="8000">
              <a:solidFill>
                <a:schemeClr val="tx2"/>
              </a:solidFill>
            </a:endParaRPr>
          </a:p>
        </p:txBody>
      </p:sp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9413" y="4414838"/>
            <a:ext cx="577215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Rectangle 6"/>
          <p:cNvSpPr>
            <a:spLocks noGrp="1" noChangeArrowheads="1"/>
          </p:cNvSpPr>
          <p:nvPr/>
        </p:nvSpPr>
        <p:spPr bwMode="auto">
          <a:xfrm>
            <a:off x="4643438" y="3614738"/>
            <a:ext cx="12969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8000">
                <a:solidFill>
                  <a:srgbClr val="FF0000"/>
                </a:solidFill>
                <a:latin typeface="Comic Sans MS" panose="030F0702030302020204" pitchFamily="66" charset="0"/>
              </a:rPr>
              <a:t>a  </a:t>
            </a:r>
          </a:p>
        </p:txBody>
      </p:sp>
      <p:pic>
        <p:nvPicPr>
          <p:cNvPr id="11271" name="Picture 3" descr="learn the letter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47688"/>
            <a:ext cx="45354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13873E-6 L 3.05556E-6 0.242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9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learn the letter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620713"/>
            <a:ext cx="45354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073275"/>
            <a:ext cx="3240087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384550" y="2416175"/>
            <a:ext cx="2374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entury Gothic" panose="020B0502020202020204" pitchFamily="2" charset="0"/>
              </a:rPr>
              <a:t>a</a:t>
            </a:r>
            <a:r>
              <a:rPr lang="en-US" sz="4800" b="1">
                <a:latin typeface="Century Gothic" panose="020B0502020202020204" pitchFamily="2" charset="0"/>
              </a:rPr>
              <a:t>pple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6135688" y="3722688"/>
            <a:ext cx="2397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219700" y="4089400"/>
            <a:ext cx="367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Century Gothic" panose="020B0502020202020204" pitchFamily="2" charset="0"/>
              </a:rPr>
              <a:t>a-p-p-l-e</a:t>
            </a:r>
          </a:p>
        </p:txBody>
      </p:sp>
      <p:sp>
        <p:nvSpPr>
          <p:cNvPr id="12296" name="直角上箭头 1"/>
          <p:cNvSpPr>
            <a:spLocks noChangeArrowheads="1"/>
          </p:cNvSpPr>
          <p:nvPr/>
        </p:nvSpPr>
        <p:spPr bwMode="auto">
          <a:xfrm rot="5400000">
            <a:off x="3556000" y="3452813"/>
            <a:ext cx="1336675" cy="1387475"/>
          </a:xfrm>
          <a:custGeom>
            <a:avLst/>
            <a:gdLst>
              <a:gd name="T0" fmla="*/ 1002506 w 1336675"/>
              <a:gd name="T1" fmla="*/ 0 h 1387475"/>
              <a:gd name="T2" fmla="*/ 668338 w 1336675"/>
              <a:gd name="T3" fmla="*/ 334169 h 1387475"/>
              <a:gd name="T4" fmla="*/ 0 w 1336675"/>
              <a:gd name="T5" fmla="*/ 1220390 h 1387475"/>
              <a:gd name="T6" fmla="*/ 584795 w 1336675"/>
              <a:gd name="T7" fmla="*/ 1387475 h 1387475"/>
              <a:gd name="T8" fmla="*/ 1169591 w 1336675"/>
              <a:gd name="T9" fmla="*/ 860821 h 1387475"/>
              <a:gd name="T10" fmla="*/ 1336675 w 1336675"/>
              <a:gd name="T11" fmla="*/ 334169 h 1387475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336675"/>
              <a:gd name="T19" fmla="*/ 1053306 h 1387475"/>
              <a:gd name="T20" fmla="*/ 1169591 w 1336675"/>
              <a:gd name="T21" fmla="*/ 1387475 h 13874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6675" h="1387475">
                <a:moveTo>
                  <a:pt x="0" y="1053306"/>
                </a:moveTo>
                <a:lnTo>
                  <a:pt x="835422" y="1053306"/>
                </a:lnTo>
                <a:lnTo>
                  <a:pt x="835422" y="334169"/>
                </a:lnTo>
                <a:lnTo>
                  <a:pt x="668338" y="334169"/>
                </a:lnTo>
                <a:lnTo>
                  <a:pt x="1002506" y="0"/>
                </a:lnTo>
                <a:lnTo>
                  <a:pt x="1336675" y="334169"/>
                </a:lnTo>
                <a:lnTo>
                  <a:pt x="1169591" y="334169"/>
                </a:lnTo>
                <a:lnTo>
                  <a:pt x="1169591" y="1387475"/>
                </a:lnTo>
                <a:lnTo>
                  <a:pt x="0" y="138747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038600" y="1555750"/>
            <a:ext cx="3802063" cy="10937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8000">
                <a:solidFill>
                  <a:srgbClr val="FF0000"/>
                </a:solidFill>
              </a:rPr>
              <a:t>B</a:t>
            </a:r>
            <a:r>
              <a:rPr lang="en-US" altLang="zh-CN" sz="8000"/>
              <a:t>anana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/>
        </p:nvSpPr>
        <p:spPr bwMode="auto">
          <a:xfrm>
            <a:off x="3362325" y="1555750"/>
            <a:ext cx="241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 sz="8000">
                <a:solidFill>
                  <a:srgbClr val="FF0000"/>
                </a:solidFill>
              </a:rPr>
              <a:t>B  </a:t>
            </a:r>
            <a:endParaRPr lang="en-US" altLang="zh-CN" sz="8000">
              <a:solidFill>
                <a:schemeClr val="tx2"/>
              </a:solidFill>
            </a:endParaRPr>
          </a:p>
        </p:txBody>
      </p:sp>
      <p:sp>
        <p:nvSpPr>
          <p:cNvPr id="51207" name="Rectangle 7"/>
          <p:cNvSpPr>
            <a:spLocks noGrp="1" noChangeArrowheads="1"/>
          </p:cNvSpPr>
          <p:nvPr/>
        </p:nvSpPr>
        <p:spPr bwMode="auto">
          <a:xfrm>
            <a:off x="4643438" y="3348038"/>
            <a:ext cx="12969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 sz="8000" b="1">
                <a:solidFill>
                  <a:srgbClr val="FF0000"/>
                </a:solidFill>
                <a:latin typeface="Arial Narrow" panose="020B0606020202030204" pitchFamily="34" charset="0"/>
              </a:rPr>
              <a:t>b</a:t>
            </a:r>
            <a:r>
              <a:rPr lang="en-US" altLang="zh-CN" sz="800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51208" name="Picture 3" descr="learn the letter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7688"/>
            <a:ext cx="45354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68488" y="4414838"/>
            <a:ext cx="55499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463" y="2060575"/>
            <a:ext cx="268446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104E-6 L -0.04687 0.24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20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learn the letter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620713"/>
            <a:ext cx="47513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348038" y="2420938"/>
            <a:ext cx="15113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entury Gothic" panose="020B0502020202020204" pitchFamily="2" charset="0"/>
              </a:rPr>
              <a:t>b</a:t>
            </a:r>
            <a:r>
              <a:rPr lang="en-US" sz="4800" b="1">
                <a:latin typeface="Century Gothic" panose="020B0502020202020204" pitchFamily="2" charset="0"/>
              </a:rPr>
              <a:t>ag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5292725" y="4097338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Century Gothic" panose="020B0502020202020204" pitchFamily="2" charset="0"/>
              </a:rPr>
              <a:t>b-a-g</a:t>
            </a:r>
          </a:p>
        </p:txBody>
      </p:sp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9625"/>
            <a:ext cx="34734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直角上箭头 7"/>
          <p:cNvSpPr>
            <a:spLocks noChangeArrowheads="1"/>
          </p:cNvSpPr>
          <p:nvPr/>
        </p:nvSpPr>
        <p:spPr bwMode="auto">
          <a:xfrm rot="5400000">
            <a:off x="3556000" y="3452813"/>
            <a:ext cx="1336675" cy="1387475"/>
          </a:xfrm>
          <a:custGeom>
            <a:avLst/>
            <a:gdLst>
              <a:gd name="T0" fmla="*/ 1002506 w 1336675"/>
              <a:gd name="T1" fmla="*/ 0 h 1387475"/>
              <a:gd name="T2" fmla="*/ 668338 w 1336675"/>
              <a:gd name="T3" fmla="*/ 334169 h 1387475"/>
              <a:gd name="T4" fmla="*/ 0 w 1336675"/>
              <a:gd name="T5" fmla="*/ 1220390 h 1387475"/>
              <a:gd name="T6" fmla="*/ 584795 w 1336675"/>
              <a:gd name="T7" fmla="*/ 1387475 h 1387475"/>
              <a:gd name="T8" fmla="*/ 1169591 w 1336675"/>
              <a:gd name="T9" fmla="*/ 860821 h 1387475"/>
              <a:gd name="T10" fmla="*/ 1336675 w 1336675"/>
              <a:gd name="T11" fmla="*/ 334169 h 1387475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336675"/>
              <a:gd name="T19" fmla="*/ 1053306 h 1387475"/>
              <a:gd name="T20" fmla="*/ 1169591 w 1336675"/>
              <a:gd name="T21" fmla="*/ 1387475 h 13874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6675" h="1387475">
                <a:moveTo>
                  <a:pt x="0" y="1053306"/>
                </a:moveTo>
                <a:lnTo>
                  <a:pt x="835422" y="1053306"/>
                </a:lnTo>
                <a:lnTo>
                  <a:pt x="835422" y="334169"/>
                </a:lnTo>
                <a:lnTo>
                  <a:pt x="668338" y="334169"/>
                </a:lnTo>
                <a:lnTo>
                  <a:pt x="1002506" y="0"/>
                </a:lnTo>
                <a:lnTo>
                  <a:pt x="1336675" y="334169"/>
                </a:lnTo>
                <a:lnTo>
                  <a:pt x="1169591" y="334169"/>
                </a:lnTo>
                <a:lnTo>
                  <a:pt x="1169591" y="1387475"/>
                </a:lnTo>
                <a:lnTo>
                  <a:pt x="0" y="138747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96081" y="385726"/>
            <a:ext cx="3887788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i="1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Look and circle</a:t>
            </a:r>
            <a:endParaRPr lang="zh-CN" altLang="en-US" sz="3600" b="1" i="1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17600" y="2349500"/>
            <a:ext cx="19431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GCFrutiger" panose="020B0604020202020204" pitchFamily="2" charset="0"/>
              </a:rPr>
              <a:t>Alice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48038" y="2206625"/>
            <a:ext cx="13684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GCFrutiger" panose="020B0604020202020204" pitchFamily="2" charset="0"/>
              </a:rPr>
              <a:t>Joe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219700" y="1917700"/>
            <a:ext cx="12985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GCFrutiger" panose="020B0604020202020204" pitchFamily="2" charset="0"/>
              </a:rPr>
              <a:t>ant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092950" y="2349500"/>
            <a:ext cx="1439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GCFrutiger" panose="020B0604020202020204" pitchFamily="2" charset="0"/>
              </a:rPr>
              <a:t>boy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71550" y="4149725"/>
            <a:ext cx="1871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GCFrutiger" panose="020B0604020202020204" pitchFamily="2" charset="0"/>
              </a:rPr>
              <a:t>Peter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563938" y="4654550"/>
            <a:ext cx="19446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GCFrutiger" panose="020B0604020202020204" pitchFamily="2" charset="0"/>
              </a:rPr>
              <a:t>Kitty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011863" y="3429000"/>
            <a:ext cx="1944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GCFrutiger" panose="020B0604020202020204" pitchFamily="2" charset="0"/>
              </a:rPr>
              <a:t>apple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692275" y="3213100"/>
            <a:ext cx="1150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GCFrutiger" panose="020B0604020202020204" pitchFamily="2" charset="0"/>
              </a:rPr>
              <a:t>dog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708400" y="3213100"/>
            <a:ext cx="1944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GCFrutiger" panose="020B0604020202020204" pitchFamily="2" charset="0"/>
              </a:rPr>
              <a:t>bike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580063" y="4581525"/>
            <a:ext cx="1655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GCFrutiger" panose="020B0604020202020204" pitchFamily="2" charset="0"/>
              </a:rPr>
              <a:t>big</a:t>
            </a:r>
          </a:p>
        </p:txBody>
      </p:sp>
      <p:grpSp>
        <p:nvGrpSpPr>
          <p:cNvPr id="19470" name="Group 14"/>
          <p:cNvGrpSpPr/>
          <p:nvPr/>
        </p:nvGrpSpPr>
        <p:grpSpPr bwMode="auto">
          <a:xfrm>
            <a:off x="1116013" y="2349500"/>
            <a:ext cx="503237" cy="720725"/>
            <a:chOff x="0" y="0"/>
            <a:chExt cx="363" cy="454"/>
          </a:xfrm>
        </p:grpSpPr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36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  <a:latin typeface="GCFrutiger" panose="020B0604020202020204" pitchFamily="2" charset="0"/>
                </a:rPr>
                <a:t>A</a:t>
              </a:r>
              <a:endParaRPr lang="en-US" sz="4000">
                <a:latin typeface="GCFrutiger" panose="020B0604020202020204" pitchFamily="2" charset="0"/>
              </a:endParaRPr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0" y="1"/>
              <a:ext cx="363" cy="45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473" name="Group 17"/>
          <p:cNvGrpSpPr/>
          <p:nvPr/>
        </p:nvGrpSpPr>
        <p:grpSpPr bwMode="auto">
          <a:xfrm>
            <a:off x="5148263" y="1916113"/>
            <a:ext cx="576262" cy="793750"/>
            <a:chOff x="0" y="0"/>
            <a:chExt cx="363" cy="500"/>
          </a:xfrm>
        </p:grpSpPr>
        <p:sp>
          <p:nvSpPr>
            <p:cNvPr id="19474" name="Text Box 19"/>
            <p:cNvSpPr txBox="1">
              <a:spLocks noChangeArrowheads="1"/>
            </p:cNvSpPr>
            <p:nvPr/>
          </p:nvSpPr>
          <p:spPr bwMode="auto">
            <a:xfrm>
              <a:off x="45" y="0"/>
              <a:ext cx="3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  <a:latin typeface="GCFrutiger" panose="020B0604020202020204" pitchFamily="2" charset="0"/>
                </a:rPr>
                <a:t>a</a:t>
              </a:r>
              <a:endParaRPr lang="en-US" sz="4000">
                <a:latin typeface="GCFrutiger" panose="020B0604020202020204" pitchFamily="2" charset="0"/>
              </a:endParaRPr>
            </a:p>
          </p:txBody>
        </p:sp>
        <p:sp>
          <p:nvSpPr>
            <p:cNvPr id="19475" name="Oval 20"/>
            <p:cNvSpPr>
              <a:spLocks noChangeArrowheads="1"/>
            </p:cNvSpPr>
            <p:nvPr/>
          </p:nvSpPr>
          <p:spPr bwMode="auto">
            <a:xfrm>
              <a:off x="0" y="46"/>
              <a:ext cx="363" cy="4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476" name="Group 20"/>
          <p:cNvGrpSpPr/>
          <p:nvPr/>
        </p:nvGrpSpPr>
        <p:grpSpPr bwMode="auto">
          <a:xfrm>
            <a:off x="5940425" y="3429000"/>
            <a:ext cx="577850" cy="793750"/>
            <a:chOff x="0" y="0"/>
            <a:chExt cx="363" cy="500"/>
          </a:xfrm>
        </p:grpSpPr>
        <p:sp>
          <p:nvSpPr>
            <p:cNvPr id="19477" name="Text Box 22"/>
            <p:cNvSpPr txBox="1">
              <a:spLocks noChangeArrowheads="1"/>
            </p:cNvSpPr>
            <p:nvPr/>
          </p:nvSpPr>
          <p:spPr bwMode="auto">
            <a:xfrm>
              <a:off x="45" y="0"/>
              <a:ext cx="3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  <a:latin typeface="GCFrutiger" panose="020B0604020202020204" pitchFamily="2" charset="0"/>
                </a:rPr>
                <a:t>a</a:t>
              </a:r>
              <a:endParaRPr lang="en-US" sz="4000">
                <a:latin typeface="GCFrutiger" panose="020B0604020202020204" pitchFamily="2" charset="0"/>
              </a:endParaRPr>
            </a:p>
          </p:txBody>
        </p:sp>
        <p:sp>
          <p:nvSpPr>
            <p:cNvPr id="19478" name="Oval 23"/>
            <p:cNvSpPr>
              <a:spLocks noChangeArrowheads="1"/>
            </p:cNvSpPr>
            <p:nvPr/>
          </p:nvSpPr>
          <p:spPr bwMode="auto">
            <a:xfrm>
              <a:off x="0" y="46"/>
              <a:ext cx="363" cy="4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479" name="Group 23"/>
          <p:cNvGrpSpPr/>
          <p:nvPr/>
        </p:nvGrpSpPr>
        <p:grpSpPr bwMode="auto">
          <a:xfrm>
            <a:off x="3635375" y="3213100"/>
            <a:ext cx="576263" cy="720725"/>
            <a:chOff x="0" y="0"/>
            <a:chExt cx="363" cy="454"/>
          </a:xfrm>
        </p:grpSpPr>
        <p:sp>
          <p:nvSpPr>
            <p:cNvPr id="19480" name="Text Box 25"/>
            <p:cNvSpPr txBox="1">
              <a:spLocks noChangeArrowheads="1"/>
            </p:cNvSpPr>
            <p:nvPr/>
          </p:nvSpPr>
          <p:spPr bwMode="auto">
            <a:xfrm>
              <a:off x="46" y="0"/>
              <a:ext cx="31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  <a:latin typeface="GCFrutiger" panose="020B0604020202020204" pitchFamily="2" charset="0"/>
                </a:rPr>
                <a:t>b</a:t>
              </a:r>
              <a:endParaRPr lang="en-US" sz="4000">
                <a:latin typeface="GCFrutiger" panose="020B0604020202020204" pitchFamily="2" charset="0"/>
              </a:endParaRPr>
            </a:p>
          </p:txBody>
        </p:sp>
        <p:sp>
          <p:nvSpPr>
            <p:cNvPr id="19481" name="Oval 26"/>
            <p:cNvSpPr>
              <a:spLocks noChangeArrowheads="1"/>
            </p:cNvSpPr>
            <p:nvPr/>
          </p:nvSpPr>
          <p:spPr bwMode="auto">
            <a:xfrm>
              <a:off x="0" y="0"/>
              <a:ext cx="363" cy="4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482" name="Group 26"/>
          <p:cNvGrpSpPr/>
          <p:nvPr/>
        </p:nvGrpSpPr>
        <p:grpSpPr bwMode="auto">
          <a:xfrm>
            <a:off x="5508625" y="4581525"/>
            <a:ext cx="576263" cy="720725"/>
            <a:chOff x="0" y="0"/>
            <a:chExt cx="363" cy="454"/>
          </a:xfrm>
        </p:grpSpPr>
        <p:sp>
          <p:nvSpPr>
            <p:cNvPr id="19483" name="Text Box 28"/>
            <p:cNvSpPr txBox="1">
              <a:spLocks noChangeArrowheads="1"/>
            </p:cNvSpPr>
            <p:nvPr/>
          </p:nvSpPr>
          <p:spPr bwMode="auto">
            <a:xfrm>
              <a:off x="46" y="0"/>
              <a:ext cx="31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  <a:latin typeface="GCFrutiger" panose="020B0604020202020204" pitchFamily="2" charset="0"/>
                </a:rPr>
                <a:t>b</a:t>
              </a:r>
              <a:endParaRPr lang="en-US" sz="4000">
                <a:latin typeface="GCFrutiger" panose="020B0604020202020204" pitchFamily="2" charset="0"/>
              </a:endParaRPr>
            </a:p>
          </p:txBody>
        </p:sp>
        <p:sp>
          <p:nvSpPr>
            <p:cNvPr id="19484" name="Oval 29"/>
            <p:cNvSpPr>
              <a:spLocks noChangeArrowheads="1"/>
            </p:cNvSpPr>
            <p:nvPr/>
          </p:nvSpPr>
          <p:spPr bwMode="auto">
            <a:xfrm>
              <a:off x="0" y="0"/>
              <a:ext cx="363" cy="4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485" name="Group 29"/>
          <p:cNvGrpSpPr/>
          <p:nvPr/>
        </p:nvGrpSpPr>
        <p:grpSpPr bwMode="auto">
          <a:xfrm>
            <a:off x="7019925" y="2349500"/>
            <a:ext cx="576263" cy="720725"/>
            <a:chOff x="0" y="0"/>
            <a:chExt cx="363" cy="454"/>
          </a:xfrm>
        </p:grpSpPr>
        <p:sp>
          <p:nvSpPr>
            <p:cNvPr id="19486" name="Text Box 31"/>
            <p:cNvSpPr txBox="1">
              <a:spLocks noChangeArrowheads="1"/>
            </p:cNvSpPr>
            <p:nvPr/>
          </p:nvSpPr>
          <p:spPr bwMode="auto">
            <a:xfrm>
              <a:off x="46" y="0"/>
              <a:ext cx="31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  <a:latin typeface="GCFrutiger" panose="020B0604020202020204" pitchFamily="2" charset="0"/>
                </a:rPr>
                <a:t>b</a:t>
              </a:r>
              <a:endParaRPr lang="en-US" sz="4000">
                <a:latin typeface="GCFrutiger" panose="020B0604020202020204" pitchFamily="2" charset="0"/>
              </a:endParaRPr>
            </a:p>
          </p:txBody>
        </p:sp>
        <p:sp>
          <p:nvSpPr>
            <p:cNvPr id="19487" name="Oval 32"/>
            <p:cNvSpPr>
              <a:spLocks noChangeArrowheads="1"/>
            </p:cNvSpPr>
            <p:nvPr/>
          </p:nvSpPr>
          <p:spPr bwMode="auto">
            <a:xfrm>
              <a:off x="0" y="0"/>
              <a:ext cx="363" cy="4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488" name="Text Box 33"/>
          <p:cNvSpPr txBox="1">
            <a:spLocks noChangeArrowheads="1"/>
          </p:cNvSpPr>
          <p:nvPr/>
        </p:nvSpPr>
        <p:spPr bwMode="auto">
          <a:xfrm>
            <a:off x="1692275" y="508476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GCFrutiger" panose="020B0604020202020204" pitchFamily="2" charset="0"/>
              </a:rPr>
              <a:t>Ben</a:t>
            </a:r>
          </a:p>
        </p:txBody>
      </p:sp>
      <p:grpSp>
        <p:nvGrpSpPr>
          <p:cNvPr id="19489" name="Group 33"/>
          <p:cNvGrpSpPr/>
          <p:nvPr/>
        </p:nvGrpSpPr>
        <p:grpSpPr bwMode="auto">
          <a:xfrm>
            <a:off x="1619250" y="5084763"/>
            <a:ext cx="792163" cy="719137"/>
            <a:chOff x="0" y="0"/>
            <a:chExt cx="499" cy="453"/>
          </a:xfrm>
        </p:grpSpPr>
        <p:sp>
          <p:nvSpPr>
            <p:cNvPr id="19490" name="Text Box 34"/>
            <p:cNvSpPr txBox="1">
              <a:spLocks noChangeArrowheads="1"/>
            </p:cNvSpPr>
            <p:nvPr/>
          </p:nvSpPr>
          <p:spPr bwMode="auto">
            <a:xfrm>
              <a:off x="45" y="0"/>
              <a:ext cx="45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GCFrutiger" panose="020B0604020202020204" pitchFamily="2" charset="0"/>
                </a:rPr>
                <a:t>B</a:t>
              </a:r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>
              <a:off x="0" y="0"/>
              <a:ext cx="362" cy="45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21896" name="Picture 40" descr="3466117_112146991000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965325"/>
            <a:ext cx="507206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91" name="Picture 35" descr="2687531_110040769884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654550"/>
            <a:ext cx="26638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50" name="Picture 22" descr="list-b135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4690" y="274638"/>
            <a:ext cx="7566025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dirty="0"/>
              <a:t>         </a:t>
            </a:r>
            <a:r>
              <a:rPr lang="en-US" altLang="zh-CN" b="1" dirty="0"/>
              <a:t>Attention!(</a:t>
            </a:r>
            <a:r>
              <a:rPr lang="zh-CN" altLang="en-US" b="1" dirty="0"/>
              <a:t>好消息）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/>
              <a:t>           </a:t>
            </a:r>
            <a:r>
              <a:rPr lang="en-US" altLang="zh-CN" sz="2800" b="1" dirty="0"/>
              <a:t>Reporter Wanted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dirty="0"/>
              <a:t>              </a:t>
            </a:r>
            <a:r>
              <a:rPr lang="zh-CN" altLang="en-US" sz="2800" b="1" dirty="0"/>
              <a:t>（小记者招募）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/>
              <a:t>      Time(</a:t>
            </a:r>
            <a:r>
              <a:rPr lang="zh-CN" altLang="en-US" sz="2400" dirty="0"/>
              <a:t>时间）：</a:t>
            </a:r>
            <a:r>
              <a:rPr lang="en-US" altLang="zh-CN" sz="2400" dirty="0"/>
              <a:t>4 pm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dirty="0"/>
              <a:t>     Place</a:t>
            </a:r>
            <a:r>
              <a:rPr lang="zh-CN" altLang="en-US" sz="2400" dirty="0"/>
              <a:t>（地点）</a:t>
            </a:r>
            <a:r>
              <a:rPr lang="en-US" altLang="zh-CN" sz="2400" dirty="0"/>
              <a:t>:  Meeting Room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dirty="0"/>
              <a:t>Join us~ </a:t>
            </a:r>
            <a:r>
              <a:rPr lang="zh-CN" altLang="en-US" sz="2800" b="1" dirty="0"/>
              <a:t>加入我们</a:t>
            </a:r>
            <a:r>
              <a:rPr lang="zh-CN" altLang="en-US" sz="2800" b="1" dirty="0" smtClean="0"/>
              <a:t>吧</a:t>
            </a:r>
            <a:endParaRPr lang="zh-CN" altLang="en-US" sz="2800" b="1" dirty="0"/>
          </a:p>
        </p:txBody>
      </p:sp>
      <p:pic>
        <p:nvPicPr>
          <p:cNvPr id="121891" name="Picture 35" descr="2687531_110040769884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52700"/>
            <a:ext cx="22304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直角上箭头 7"/>
          <p:cNvSpPr>
            <a:spLocks noChangeArrowheads="1"/>
          </p:cNvSpPr>
          <p:nvPr/>
        </p:nvSpPr>
        <p:spPr bwMode="auto">
          <a:xfrm rot="5400000">
            <a:off x="1958975" y="3032125"/>
            <a:ext cx="903288" cy="1665288"/>
          </a:xfrm>
          <a:custGeom>
            <a:avLst/>
            <a:gdLst>
              <a:gd name="T0" fmla="*/ 1002506 w 1336675"/>
              <a:gd name="T1" fmla="*/ 0 h 1387475"/>
              <a:gd name="T2" fmla="*/ 668338 w 1336675"/>
              <a:gd name="T3" fmla="*/ 334169 h 1387475"/>
              <a:gd name="T4" fmla="*/ 0 w 1336675"/>
              <a:gd name="T5" fmla="*/ 1220390 h 1387475"/>
              <a:gd name="T6" fmla="*/ 584795 w 1336675"/>
              <a:gd name="T7" fmla="*/ 1387475 h 1387475"/>
              <a:gd name="T8" fmla="*/ 1169591 w 1336675"/>
              <a:gd name="T9" fmla="*/ 860821 h 1387475"/>
              <a:gd name="T10" fmla="*/ 1336675 w 1336675"/>
              <a:gd name="T11" fmla="*/ 334169 h 1387475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336675"/>
              <a:gd name="T19" fmla="*/ 1053306 h 1387475"/>
              <a:gd name="T20" fmla="*/ 1169591 w 1336675"/>
              <a:gd name="T21" fmla="*/ 1387475 h 13874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6675" h="1387475">
                <a:moveTo>
                  <a:pt x="0" y="1053306"/>
                </a:moveTo>
                <a:lnTo>
                  <a:pt x="835422" y="1053306"/>
                </a:lnTo>
                <a:lnTo>
                  <a:pt x="835422" y="334169"/>
                </a:lnTo>
                <a:lnTo>
                  <a:pt x="668338" y="334169"/>
                </a:lnTo>
                <a:lnTo>
                  <a:pt x="1002506" y="0"/>
                </a:lnTo>
                <a:lnTo>
                  <a:pt x="1336675" y="334169"/>
                </a:lnTo>
                <a:lnTo>
                  <a:pt x="1169591" y="334169"/>
                </a:lnTo>
                <a:lnTo>
                  <a:pt x="1169591" y="1387475"/>
                </a:lnTo>
                <a:lnTo>
                  <a:pt x="0" y="138747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9A4A7"/>
            </a:solidFill>
            <a:miter lim="800000"/>
          </a:ln>
        </p:spPr>
        <p:txBody>
          <a:bodyPr rot="10800000" vert="eaVert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2231" name="Picture 13" descr="j02362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547813"/>
            <a:ext cx="12080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2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350" y="765175"/>
            <a:ext cx="9010650" cy="34559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/>
              <a:t>            Reporter Wanted（小记者招募）</a:t>
            </a:r>
          </a:p>
          <a:p>
            <a:pPr>
              <a:lnSpc>
                <a:spcPct val="80000"/>
              </a:lnSpc>
              <a:buFontTx/>
              <a:buNone/>
            </a:pPr>
            <a:endParaRPr lang="zh-CN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/>
              <a:t>   Our school needs some reporters</a:t>
            </a:r>
            <a:r>
              <a:rPr lang="zh-CN" altLang="en-US" sz="2800" dirty="0"/>
              <a:t>，</a:t>
            </a:r>
            <a:r>
              <a:rPr lang="en-US" altLang="zh-CN" sz="2800" dirty="0"/>
              <a:t>Leo and his friends want to join </a:t>
            </a:r>
            <a:r>
              <a:rPr lang="en-US" altLang="zh-CN" sz="2800" dirty="0" err="1"/>
              <a:t>it.But</a:t>
            </a:r>
            <a:r>
              <a:rPr lang="en-US" altLang="zh-CN" sz="2800" dirty="0"/>
              <a:t> they need to pass three </a:t>
            </a:r>
            <a:r>
              <a:rPr lang="en-US" altLang="zh-CN" sz="2800" dirty="0" err="1"/>
              <a:t>rounds,can</a:t>
            </a:r>
            <a:r>
              <a:rPr lang="en-US" altLang="zh-CN" sz="2800" dirty="0"/>
              <a:t> you help them?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/>
              <a:t>   学校招募小记者，</a:t>
            </a:r>
            <a:r>
              <a:rPr lang="en-US" altLang="zh-CN" sz="2800" dirty="0"/>
              <a:t>Leo</a:t>
            </a:r>
            <a:r>
              <a:rPr lang="zh-CN" altLang="en-US" sz="2800" dirty="0"/>
              <a:t>和朋友们准备去竞选，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/>
              <a:t>   他们需要通过三关，你可以帮助他们吗？</a:t>
            </a:r>
          </a:p>
        </p:txBody>
      </p:sp>
      <p:pic>
        <p:nvPicPr>
          <p:cNvPr id="58371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372" name="Group 4"/>
          <p:cNvGrpSpPr>
            <a:grpSpLocks noChangeAspect="1"/>
          </p:cNvGrpSpPr>
          <p:nvPr/>
        </p:nvGrpSpPr>
        <p:grpSpPr bwMode="auto">
          <a:xfrm>
            <a:off x="3995738" y="4633913"/>
            <a:ext cx="952500" cy="1425575"/>
            <a:chOff x="0" y="0"/>
            <a:chExt cx="2780" cy="4163"/>
          </a:xfrm>
        </p:grpSpPr>
        <p:pic>
          <p:nvPicPr>
            <p:cNvPr id="58373" name="Picture 5" descr="26_140829115734_6_副本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452" y="671"/>
              <a:ext cx="1758" cy="3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4" name="Picture 6" descr="psb_副本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2781" cy="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375" name="Group 7"/>
          <p:cNvGrpSpPr>
            <a:grpSpLocks noChangeAspect="1"/>
          </p:cNvGrpSpPr>
          <p:nvPr/>
        </p:nvGrpSpPr>
        <p:grpSpPr bwMode="auto">
          <a:xfrm>
            <a:off x="3132138" y="4633913"/>
            <a:ext cx="1081087" cy="1638300"/>
            <a:chOff x="0" y="0"/>
            <a:chExt cx="2776" cy="3498"/>
          </a:xfrm>
        </p:grpSpPr>
        <p:pic>
          <p:nvPicPr>
            <p:cNvPr id="58376" name="Picture 8" descr="201407021833248689_副本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573" y="672"/>
              <a:ext cx="1630" cy="2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7" name="Picture 9" descr="QQ图片20020103004724_副本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2776" cy="2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378" name="Group 10"/>
          <p:cNvGrpSpPr>
            <a:grpSpLocks noChangeAspect="1"/>
          </p:cNvGrpSpPr>
          <p:nvPr/>
        </p:nvGrpSpPr>
        <p:grpSpPr bwMode="auto">
          <a:xfrm>
            <a:off x="2312988" y="4633913"/>
            <a:ext cx="1079500" cy="1747837"/>
            <a:chOff x="0" y="0"/>
            <a:chExt cx="2908" cy="4706"/>
          </a:xfrm>
        </p:grpSpPr>
        <p:pic>
          <p:nvPicPr>
            <p:cNvPr id="58379" name="Picture 11" descr="201462017341319_副本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784" y="1392"/>
              <a:ext cx="1632" cy="3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80" name="Picture 12" descr="QQ图片20020103002947_副本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0"/>
              <a:ext cx="2909" cy="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381" name="Group 13"/>
          <p:cNvGrpSpPr>
            <a:grpSpLocks noChangeAspect="1"/>
          </p:cNvGrpSpPr>
          <p:nvPr/>
        </p:nvGrpSpPr>
        <p:grpSpPr bwMode="auto">
          <a:xfrm>
            <a:off x="1042988" y="4221163"/>
            <a:ext cx="1484312" cy="2160587"/>
            <a:chOff x="0" y="0"/>
            <a:chExt cx="2338" cy="4216"/>
          </a:xfrm>
        </p:grpSpPr>
        <p:pic>
          <p:nvPicPr>
            <p:cNvPr id="58382" name="Picture 14" descr="26_140829115734_4_副本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251" y="1196"/>
              <a:ext cx="1680" cy="3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83" name="Picture 15" descr="2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0" y="0"/>
              <a:ext cx="2339" cy="2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384" name="Group 16"/>
          <p:cNvGrpSpPr>
            <a:grpSpLocks noChangeAspect="1"/>
          </p:cNvGrpSpPr>
          <p:nvPr/>
        </p:nvGrpSpPr>
        <p:grpSpPr bwMode="auto">
          <a:xfrm>
            <a:off x="3132138" y="4633913"/>
            <a:ext cx="1081087" cy="1638300"/>
            <a:chOff x="0" y="0"/>
            <a:chExt cx="2776" cy="3498"/>
          </a:xfrm>
        </p:grpSpPr>
        <p:pic>
          <p:nvPicPr>
            <p:cNvPr id="58385" name="Picture 17" descr="201407021833248689_副本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573" y="672"/>
              <a:ext cx="1630" cy="2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86" name="Picture 18" descr="QQ图片20020103004724_副本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2776" cy="2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387" name="Group 19"/>
          <p:cNvGrpSpPr>
            <a:grpSpLocks noChangeAspect="1"/>
          </p:cNvGrpSpPr>
          <p:nvPr/>
        </p:nvGrpSpPr>
        <p:grpSpPr bwMode="auto">
          <a:xfrm>
            <a:off x="2312988" y="4633913"/>
            <a:ext cx="1079500" cy="1747837"/>
            <a:chOff x="0" y="0"/>
            <a:chExt cx="2908" cy="4706"/>
          </a:xfrm>
        </p:grpSpPr>
        <p:pic>
          <p:nvPicPr>
            <p:cNvPr id="58388" name="Picture 20" descr="201462017341319_副本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784" y="1392"/>
              <a:ext cx="1632" cy="3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89" name="Picture 21" descr="QQ图片20020103002947_副本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0"/>
              <a:ext cx="2909" cy="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390" name="Group 22"/>
          <p:cNvGrpSpPr>
            <a:grpSpLocks noChangeAspect="1"/>
          </p:cNvGrpSpPr>
          <p:nvPr/>
        </p:nvGrpSpPr>
        <p:grpSpPr bwMode="auto">
          <a:xfrm>
            <a:off x="1042988" y="4221163"/>
            <a:ext cx="1484312" cy="2160587"/>
            <a:chOff x="0" y="0"/>
            <a:chExt cx="2338" cy="4216"/>
          </a:xfrm>
        </p:grpSpPr>
        <p:pic>
          <p:nvPicPr>
            <p:cNvPr id="58391" name="Picture 23" descr="26_140829115734_4_副本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251" y="1196"/>
              <a:ext cx="1680" cy="3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92" name="Picture 24" descr="2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0" y="0"/>
              <a:ext cx="2339" cy="2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393" name="Group 25"/>
          <p:cNvGrpSpPr>
            <a:grpSpLocks noChangeAspect="1"/>
          </p:cNvGrpSpPr>
          <p:nvPr/>
        </p:nvGrpSpPr>
        <p:grpSpPr bwMode="auto">
          <a:xfrm>
            <a:off x="3995738" y="4633913"/>
            <a:ext cx="952500" cy="1425575"/>
            <a:chOff x="0" y="0"/>
            <a:chExt cx="2780" cy="4163"/>
          </a:xfrm>
        </p:grpSpPr>
        <p:pic>
          <p:nvPicPr>
            <p:cNvPr id="58394" name="Picture 26" descr="26_140829115734_6_副本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452" y="671"/>
              <a:ext cx="1758" cy="3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95" name="Picture 27" descr="psb_副本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2781" cy="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396" name="Group 28"/>
          <p:cNvGrpSpPr>
            <a:grpSpLocks noChangeAspect="1"/>
          </p:cNvGrpSpPr>
          <p:nvPr/>
        </p:nvGrpSpPr>
        <p:grpSpPr bwMode="auto">
          <a:xfrm>
            <a:off x="3132138" y="4633913"/>
            <a:ext cx="1081087" cy="1638300"/>
            <a:chOff x="0" y="0"/>
            <a:chExt cx="2776" cy="3498"/>
          </a:xfrm>
        </p:grpSpPr>
        <p:pic>
          <p:nvPicPr>
            <p:cNvPr id="58397" name="Picture 29" descr="201407021833248689_副本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573" y="672"/>
              <a:ext cx="1630" cy="2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98" name="Picture 30" descr="QQ图片20020103004724_副本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2776" cy="2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399" name="Group 31"/>
          <p:cNvGrpSpPr>
            <a:grpSpLocks noChangeAspect="1"/>
          </p:cNvGrpSpPr>
          <p:nvPr/>
        </p:nvGrpSpPr>
        <p:grpSpPr bwMode="auto">
          <a:xfrm>
            <a:off x="2312988" y="4633913"/>
            <a:ext cx="1079500" cy="1747837"/>
            <a:chOff x="0" y="0"/>
            <a:chExt cx="2908" cy="4706"/>
          </a:xfrm>
        </p:grpSpPr>
        <p:pic>
          <p:nvPicPr>
            <p:cNvPr id="58400" name="Picture 32" descr="201462017341319_副本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784" y="1392"/>
              <a:ext cx="1632" cy="3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401" name="Picture 33" descr="QQ图片20020103002947_副本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0"/>
              <a:ext cx="2909" cy="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402" name="Group 34"/>
          <p:cNvGrpSpPr>
            <a:grpSpLocks noChangeAspect="1"/>
          </p:cNvGrpSpPr>
          <p:nvPr/>
        </p:nvGrpSpPr>
        <p:grpSpPr bwMode="auto">
          <a:xfrm>
            <a:off x="1042988" y="4221163"/>
            <a:ext cx="1484312" cy="2160587"/>
            <a:chOff x="0" y="0"/>
            <a:chExt cx="2338" cy="4216"/>
          </a:xfrm>
        </p:grpSpPr>
        <p:pic>
          <p:nvPicPr>
            <p:cNvPr id="58403" name="Picture 35" descr="26_140829115734_4_副本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251" y="1196"/>
              <a:ext cx="1680" cy="3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404" name="Picture 36" descr="2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0" y="0"/>
              <a:ext cx="2339" cy="2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52413" y="195263"/>
            <a:ext cx="8229600" cy="1141412"/>
          </a:xfrm>
        </p:spPr>
        <p:txBody>
          <a:bodyPr/>
          <a:lstStyle/>
          <a:p>
            <a:r>
              <a:rPr lang="en-US" altLang="zh-CN" dirty="0"/>
              <a:t>Round 1</a:t>
            </a:r>
            <a:endParaRPr lang="zh-CN" altLang="en-US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270000"/>
            <a:ext cx="8229600" cy="51847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1. 见到面试官黎老师，你可以说：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    A. Hello, Mr Li.         B. Hello, I am Mr Li.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2. 如果是在早上面试，见到面试官黎老师还可以说</a:t>
            </a:r>
            <a:endParaRPr lang="en-US" altLang="zh-CN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     Good moring, Mr Li.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3. 如果黎老师想问你几岁了，可以说：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    A. How old are you?        B. How are you?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4.  如果黎老师想问你喜欢什么，可以说：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    A. What do you like?        B. What can you do?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5.  如果黎老师想问你能做什么，可以说：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    A. What do you like?         B. What can you do?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dirty="0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57238" y="1700213"/>
            <a:ext cx="503237" cy="576262"/>
          </a:xfrm>
          <a:prstGeom prst="smileyFace">
            <a:avLst>
              <a:gd name="adj" fmla="val 4653"/>
            </a:avLst>
          </a:prstGeom>
          <a:solidFill>
            <a:srgbClr val="F4FB33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757238" y="3573463"/>
            <a:ext cx="503237" cy="503237"/>
          </a:xfrm>
          <a:prstGeom prst="smileyFace">
            <a:avLst>
              <a:gd name="adj" fmla="val 4653"/>
            </a:avLst>
          </a:prstGeom>
          <a:solidFill>
            <a:srgbClr val="F4FB33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757238" y="4508500"/>
            <a:ext cx="503237" cy="503238"/>
          </a:xfrm>
          <a:prstGeom prst="smileyFace">
            <a:avLst>
              <a:gd name="adj" fmla="val 4653"/>
            </a:avLst>
          </a:prstGeom>
          <a:solidFill>
            <a:srgbClr val="F4FB33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824413" y="5516563"/>
            <a:ext cx="503237" cy="503237"/>
          </a:xfrm>
          <a:prstGeom prst="smileyFace">
            <a:avLst>
              <a:gd name="adj" fmla="val 4653"/>
            </a:avLst>
          </a:prstGeom>
          <a:solidFill>
            <a:srgbClr val="F4FB33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971550" y="2708275"/>
            <a:ext cx="3384550" cy="4333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7" grpId="0" animBg="1"/>
      <p:bldP spid="35848" grpId="0" animBg="1"/>
      <p:bldP spid="35849" grpId="0" animBg="1"/>
      <p:bldP spid="358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627188"/>
            <a:ext cx="8229600" cy="4394200"/>
          </a:xfrm>
        </p:spPr>
        <p:txBody>
          <a:bodyPr/>
          <a:lstStyle/>
          <a:p>
            <a:r>
              <a:rPr lang="en-US" altLang="zh-CN"/>
              <a:t>Watch and think</a:t>
            </a:r>
            <a:br>
              <a:rPr lang="en-US" altLang="zh-CN"/>
            </a:br>
            <a:r>
              <a:rPr lang="en-US" altLang="zh-CN"/>
              <a:t>How’s a interview going?</a:t>
            </a:r>
            <a:br>
              <a:rPr lang="en-US" altLang="zh-CN"/>
            </a:br>
            <a:r>
              <a:rPr lang="en-US" altLang="zh-CN"/>
              <a:t/>
            </a:r>
            <a:br>
              <a:rPr lang="en-US" altLang="zh-CN"/>
            </a:br>
            <a:r>
              <a:rPr lang="en-US" altLang="zh-CN"/>
              <a:t/>
            </a:r>
            <a:br>
              <a:rPr lang="en-US" altLang="zh-CN"/>
            </a:br>
            <a:r>
              <a:rPr lang="zh-CN" altLang="en-US" sz="3600" b="1"/>
              <a:t>看一看，想一想面试是怎样进行的？</a:t>
            </a:r>
            <a:br>
              <a:rPr lang="zh-CN" altLang="en-US" sz="3600" b="1"/>
            </a:br>
            <a:endParaRPr lang="zh-CN" altLang="en-US" sz="3600" b="1"/>
          </a:p>
        </p:txBody>
      </p:sp>
      <p:pic>
        <p:nvPicPr>
          <p:cNvPr id="61444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06363"/>
            <a:ext cx="9144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0728"/>
            <a:ext cx="8064500" cy="403244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zh-CN" altLang="en-US" sz="6600" b="1" dirty="0" smtClean="0">
                <a:latin typeface="Comic Sans MS" panose="030F0702030302020204" pitchFamily="66" charset="0"/>
              </a:rPr>
              <a:t>Quick </a:t>
            </a:r>
            <a:r>
              <a:rPr lang="zh-CN" altLang="en-US" sz="6600" b="1" dirty="0">
                <a:latin typeface="Comic Sans MS" panose="030F0702030302020204" pitchFamily="66" charset="0"/>
              </a:rPr>
              <a:t>Response</a:t>
            </a:r>
          </a:p>
          <a:p>
            <a:pPr>
              <a:buFontTx/>
              <a:buNone/>
            </a:pPr>
            <a:r>
              <a:rPr lang="zh-CN" altLang="en-US" sz="3600" b="1" dirty="0" smtClean="0">
                <a:latin typeface="Comic Sans MS" panose="030F0702030302020204" pitchFamily="66" charset="0"/>
              </a:rPr>
              <a:t>(</a:t>
            </a:r>
            <a:r>
              <a:rPr lang="zh-CN" altLang="en-US" sz="3600" b="1" dirty="0">
                <a:latin typeface="Comic Sans MS" panose="030F0702030302020204" pitchFamily="66" charset="0"/>
              </a:rPr>
              <a:t>反应大比拼）</a:t>
            </a:r>
          </a:p>
          <a:p>
            <a:pPr>
              <a:buFontTx/>
              <a:buNone/>
            </a:pPr>
            <a:endParaRPr lang="zh-CN" altLang="en-US" sz="2800" b="1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zh-CN" altLang="en-US" sz="2800" b="1" dirty="0">
                <a:latin typeface="Comic Sans MS" panose="030F0702030302020204" pitchFamily="66" charset="0"/>
              </a:rPr>
              <a:t>游戏规则：</a:t>
            </a:r>
          </a:p>
          <a:p>
            <a:pPr>
              <a:buFontTx/>
              <a:buNone/>
            </a:pPr>
            <a:r>
              <a:rPr lang="zh-CN" altLang="en-US" sz="2800" b="1" dirty="0" smtClean="0">
                <a:latin typeface="Comic Sans MS" panose="030F0702030302020204" pitchFamily="66" charset="0"/>
              </a:rPr>
              <a:t>图</a:t>
            </a:r>
            <a:r>
              <a:rPr lang="zh-CN" altLang="en-US" sz="2800" b="1" dirty="0">
                <a:latin typeface="Comic Sans MS" panose="030F0702030302020204" pitchFamily="66" charset="0"/>
              </a:rPr>
              <a:t>片抽到的人，需迅速起立用英语跟大家打招呼并自我介绍。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976565"/>
            <a:ext cx="8229600" cy="1143000"/>
          </a:xfrm>
        </p:spPr>
        <p:txBody>
          <a:bodyPr/>
          <a:lstStyle/>
          <a:p>
            <a:r>
              <a:rPr lang="en-US" altLang="zh-CN" sz="4000" dirty="0"/>
              <a:t>Round 2: Pair work:  role play</a:t>
            </a:r>
            <a:br>
              <a:rPr lang="en-US" altLang="zh-CN" sz="4000" dirty="0"/>
            </a:br>
            <a:r>
              <a:rPr lang="en-US" altLang="zh-CN" sz="4000" dirty="0"/>
              <a:t> </a:t>
            </a:r>
            <a:r>
              <a:rPr lang="en-US" altLang="zh-CN" sz="3200" dirty="0"/>
              <a:t>A -</a:t>
            </a:r>
            <a:r>
              <a:rPr lang="zh-CN" altLang="en-US" sz="3200" dirty="0"/>
              <a:t>面试官</a:t>
            </a:r>
            <a:r>
              <a:rPr lang="en-US" altLang="zh-CN" sz="3200" dirty="0"/>
              <a:t>interviewer</a:t>
            </a:r>
            <a:br>
              <a:rPr lang="en-US" altLang="zh-CN" sz="3200" dirty="0"/>
            </a:br>
            <a:r>
              <a:rPr lang="en-US" altLang="zh-CN" sz="3200" dirty="0"/>
              <a:t>   B - </a:t>
            </a:r>
            <a:r>
              <a:rPr lang="zh-CN" altLang="en-US" sz="3200" dirty="0"/>
              <a:t>面试者</a:t>
            </a:r>
            <a:r>
              <a:rPr lang="en-US" altLang="zh-CN" sz="3200" dirty="0" smtClean="0"/>
              <a:t>interviewee</a:t>
            </a:r>
            <a:r>
              <a:rPr lang="en-US" altLang="zh-CN" sz="4000" dirty="0"/>
              <a:t/>
            </a:r>
            <a:br>
              <a:rPr lang="en-US" altLang="zh-CN" sz="4000" dirty="0"/>
            </a:br>
            <a:endParaRPr lang="en-US" altLang="zh-CN" sz="40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：</a:t>
            </a:r>
            <a:r>
              <a:rPr lang="en-US" altLang="zh-CN" dirty="0"/>
              <a:t>Good morning.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/>
              <a:t> B:  Good morning. I’m…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/>
              <a:t> A ： How old are you?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/>
              <a:t> B :   I am ..... </a:t>
            </a:r>
            <a:r>
              <a:rPr lang="zh-CN" altLang="en-US" dirty="0" smtClean="0"/>
              <a:t>( </a:t>
            </a:r>
            <a:r>
              <a:rPr lang="zh-CN" altLang="en-US" dirty="0"/>
              <a:t>数字）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/>
              <a:t> A:    What  do you like?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/>
              <a:t> B:    I like .... </a:t>
            </a:r>
            <a:r>
              <a:rPr lang="zh-CN" altLang="en-US" dirty="0" smtClean="0"/>
              <a:t>(</a:t>
            </a:r>
            <a:r>
              <a:rPr lang="en-US" altLang="zh-CN" dirty="0"/>
              <a:t>apples / football / blue…)</a:t>
            </a:r>
            <a:endParaRPr lang="zh-CN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/>
              <a:t> A:    What can you do</a:t>
            </a:r>
            <a:r>
              <a:rPr lang="zh-CN" altLang="en-US" dirty="0" smtClean="0"/>
              <a:t>? </a:t>
            </a:r>
            <a:endParaRPr lang="zh-CN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/>
              <a:t> B:    I can .... </a:t>
            </a:r>
            <a:r>
              <a:rPr lang="zh-CN" altLang="en-US" dirty="0" smtClean="0"/>
              <a:t>( </a:t>
            </a:r>
            <a:r>
              <a:rPr lang="en-US" altLang="zh-CN" dirty="0"/>
              <a:t>run / write / skip / draw...)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50" name="Picture 22" descr="list-b135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260350"/>
            <a:ext cx="66008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55838" y="2636838"/>
            <a:ext cx="8229601" cy="134937"/>
          </a:xfrm>
        </p:spPr>
        <p:txBody>
          <a:bodyPr/>
          <a:lstStyle/>
          <a:p>
            <a:r>
              <a:rPr lang="en-US" altLang="zh-CN" sz="4000"/>
              <a:t>Round 3:</a:t>
            </a:r>
            <a:br>
              <a:rPr lang="en-US" altLang="zh-CN" sz="4000"/>
            </a:br>
            <a:r>
              <a:rPr lang="en-US" altLang="zh-CN" sz="4000"/>
              <a:t>Write and say</a:t>
            </a:r>
            <a:endParaRPr lang="zh-CN" altLang="en-US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9588" y="1412875"/>
            <a:ext cx="4824412" cy="359568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/>
              <a:t> Self-introduction</a:t>
            </a:r>
          </a:p>
          <a:p>
            <a:pPr>
              <a:buFontTx/>
              <a:buNone/>
            </a:pPr>
            <a:r>
              <a:rPr lang="zh-CN" altLang="en-US" sz="2800"/>
              <a:t>  （自我介绍）</a:t>
            </a:r>
          </a:p>
          <a:p>
            <a:pPr>
              <a:buFontTx/>
              <a:buNone/>
            </a:pPr>
            <a:r>
              <a:rPr lang="zh-CN" altLang="en-US" sz="2800"/>
              <a:t>Hello, I am ________.</a:t>
            </a:r>
          </a:p>
          <a:p>
            <a:pPr>
              <a:buFontTx/>
              <a:buNone/>
            </a:pPr>
            <a:r>
              <a:rPr lang="zh-CN" altLang="en-US" sz="2800"/>
              <a:t>I am ______ .(几岁）.</a:t>
            </a:r>
          </a:p>
          <a:p>
            <a:pPr>
              <a:buFontTx/>
              <a:buNone/>
            </a:pPr>
            <a:r>
              <a:rPr lang="zh-CN" altLang="en-US" sz="2800"/>
              <a:t>I like __________.</a:t>
            </a:r>
          </a:p>
          <a:p>
            <a:pPr>
              <a:buFontTx/>
              <a:buNone/>
            </a:pPr>
            <a:r>
              <a:rPr lang="zh-CN" altLang="en-US" sz="2800"/>
              <a:t>I can __________.</a:t>
            </a:r>
          </a:p>
          <a:p>
            <a:pPr>
              <a:buFontTx/>
              <a:buNone/>
            </a:pPr>
            <a:r>
              <a:rPr lang="zh-CN" altLang="en-US" sz="2800"/>
              <a:t>Thank you.</a:t>
            </a:r>
          </a:p>
        </p:txBody>
      </p:sp>
      <p:pic>
        <p:nvPicPr>
          <p:cNvPr id="37905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3813" y="-14288"/>
            <a:ext cx="9131301" cy="75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Politeness is a habit.</a:t>
            </a:r>
          </a:p>
          <a:p>
            <a:r>
              <a:rPr lang="en-US" altLang="zh-CN" dirty="0"/>
              <a:t>To be a polite people.</a:t>
            </a:r>
          </a:p>
          <a:p>
            <a:r>
              <a:rPr lang="zh-CN" altLang="en-US" b="1" dirty="0"/>
              <a:t>礼貌是一种习惯。</a:t>
            </a:r>
          </a:p>
          <a:p>
            <a:r>
              <a:rPr lang="zh-CN" altLang="en-US" b="1" dirty="0"/>
              <a:t>做一个讲礼貌的人。</a:t>
            </a:r>
          </a:p>
        </p:txBody>
      </p:sp>
      <p:pic>
        <p:nvPicPr>
          <p:cNvPr id="59403" name="Picture 11" descr="u=2519112127,2133080209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0" y="4292600"/>
            <a:ext cx="3067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t0123f729a95242c3c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632" y="908720"/>
            <a:ext cx="6911975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ppt/media/image45.wmf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图片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485900"/>
            <a:ext cx="84978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87624" y="3356992"/>
            <a:ext cx="6984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3333FF"/>
                </a:solidFill>
                <a:latin typeface="GCFrutiger" panose="020B0604020202020204" pitchFamily="2" charset="0"/>
              </a:rPr>
              <a:t>1</a:t>
            </a:r>
            <a:r>
              <a:rPr lang="zh-CN" altLang="en-US" sz="3600" b="1" dirty="0">
                <a:solidFill>
                  <a:srgbClr val="3333FF"/>
                </a:solidFill>
                <a:latin typeface="GCFrutiger" panose="020B0604020202020204" pitchFamily="2" charset="0"/>
              </a:rPr>
              <a:t>. 写一个自我介绍</a:t>
            </a:r>
            <a:endParaRPr lang="en-US" altLang="zh-CN" sz="3600" b="1" dirty="0">
              <a:solidFill>
                <a:srgbClr val="3333FF"/>
              </a:solidFill>
              <a:latin typeface="GCFrutiger" panose="020B0604020202020204" pitchFamily="2" charset="0"/>
            </a:endParaRPr>
          </a:p>
          <a:p>
            <a:pPr eaLnBrk="1" hangingPunct="1"/>
            <a:r>
              <a:rPr lang="zh-CN" altLang="en-US" sz="3600" b="1" dirty="0">
                <a:solidFill>
                  <a:srgbClr val="3333FF"/>
                </a:solidFill>
                <a:latin typeface="GCFrutiger" panose="020B0604020202020204" pitchFamily="2" charset="0"/>
              </a:rPr>
              <a:t>2.</a:t>
            </a:r>
            <a:r>
              <a:rPr lang="en-US" sz="3600" b="1" dirty="0">
                <a:solidFill>
                  <a:srgbClr val="3333FF"/>
                </a:solidFill>
                <a:latin typeface="GCFrutiger" panose="020B0604020202020204" pitchFamily="2" charset="0"/>
              </a:rPr>
              <a:t> </a:t>
            </a:r>
            <a:r>
              <a:rPr lang="zh-CN" altLang="en-US" sz="3600" b="1" dirty="0">
                <a:solidFill>
                  <a:srgbClr val="3333FF"/>
                </a:solidFill>
                <a:latin typeface="GCFrutiger" panose="020B0604020202020204" pitchFamily="2" charset="0"/>
              </a:rPr>
              <a:t>找一找生活中含有a,b的物品单词</a:t>
            </a:r>
            <a:r>
              <a:rPr lang="zh-CN" altLang="en-US" sz="3600" b="1" dirty="0" smtClean="0">
                <a:solidFill>
                  <a:srgbClr val="3333FF"/>
                </a:solidFill>
                <a:latin typeface="GCFrutiger" panose="020B0604020202020204" pitchFamily="2" charset="0"/>
              </a:rPr>
              <a:t>。</a:t>
            </a:r>
            <a:endParaRPr lang="en-US" sz="3600" b="1" dirty="0">
              <a:solidFill>
                <a:srgbClr val="3333FF"/>
              </a:solidFill>
              <a:latin typeface="GCFrutiger" panose="020B0604020202020204" pitchFamily="2" charset="0"/>
            </a:endParaRPr>
          </a:p>
        </p:txBody>
      </p:sp>
      <p:sp>
        <p:nvSpPr>
          <p:cNvPr id="38917" name="WordArt 7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2952750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i="1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3600" b="1" i="1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325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3617913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74638"/>
            <a:ext cx="4113212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4276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3652838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4638"/>
            <a:ext cx="367665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5300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3425825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4638"/>
            <a:ext cx="3675063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6324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3686175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4638"/>
            <a:ext cx="3783013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" y="404664"/>
            <a:ext cx="3562350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404664"/>
            <a:ext cx="3222625" cy="570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8229600" cy="1143000"/>
          </a:xfrm>
        </p:spPr>
        <p:txBody>
          <a:bodyPr/>
          <a:lstStyle/>
          <a:p>
            <a:r>
              <a:rPr lang="zh-CN" altLang="en-US" sz="7200" dirty="0"/>
              <a:t>Sing a song!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731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/>
              <a:t>       Hello, hello!  I am Joe.</a:t>
            </a:r>
          </a:p>
          <a:p>
            <a:pPr>
              <a:buFontTx/>
              <a:buNone/>
            </a:pPr>
            <a:r>
              <a:rPr lang="zh-CN" altLang="en-US" dirty="0"/>
              <a:t>       Good morning, good morning.</a:t>
            </a:r>
          </a:p>
          <a:p>
            <a:pPr>
              <a:buFontTx/>
              <a:buNone/>
            </a:pPr>
            <a:r>
              <a:rPr lang="zh-CN" altLang="en-US" dirty="0"/>
              <a:t>       Hello, hello, I am Joe.</a:t>
            </a:r>
          </a:p>
          <a:p>
            <a:pPr>
              <a:buFontTx/>
              <a:buNone/>
            </a:pPr>
            <a:r>
              <a:rPr lang="zh-CN" altLang="en-US" dirty="0"/>
              <a:t>       Good morning to you.</a:t>
            </a:r>
          </a:p>
          <a:p>
            <a:pPr>
              <a:buFontTx/>
              <a:buNone/>
            </a:pPr>
            <a:r>
              <a:rPr lang="zh-CN" altLang="en-US" dirty="0"/>
              <a:t>     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/>
        </p:nvSpPr>
        <p:spPr bwMode="auto">
          <a:xfrm>
            <a:off x="914400" y="3747294"/>
            <a:ext cx="8229600" cy="263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200" dirty="0"/>
              <a:t>       Hello, hello!  I am </a:t>
            </a:r>
            <a:r>
              <a:rPr lang="en-US" altLang="zh-CN" sz="3200" dirty="0"/>
              <a:t>Kitty</a:t>
            </a:r>
            <a:r>
              <a:rPr lang="zh-CN" altLang="en-US" sz="3200" dirty="0"/>
              <a:t>.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200" dirty="0"/>
              <a:t>       Good afternoon, good afternoon.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200" dirty="0"/>
              <a:t>       Hello, hello, I am </a:t>
            </a:r>
            <a:r>
              <a:rPr lang="en-US" altLang="zh-CN" sz="3200" dirty="0"/>
              <a:t>Kitty</a:t>
            </a:r>
            <a:r>
              <a:rPr lang="zh-CN" altLang="en-US" sz="3200" dirty="0"/>
              <a:t>.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200" dirty="0"/>
              <a:t>       Good afternoon to you.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200" dirty="0"/>
              <a:t>      </a:t>
            </a:r>
          </a:p>
        </p:txBody>
      </p:sp>
      <p:pic>
        <p:nvPicPr>
          <p:cNvPr id="9221" name="Picture 12" descr="image0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4725988"/>
            <a:ext cx="109537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6" descr="image00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8" y="2060575"/>
            <a:ext cx="8826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1" descr="H:\NOT SB 1A～5D （转）\2A（转）\25.1.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88175" y="1701800"/>
            <a:ext cx="1925638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5229225"/>
            <a:ext cx="129063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1" name="Disn37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isney - Mary Had a Little Lamb(1)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9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全屏显示(4:3)</PresentationFormat>
  <Paragraphs>110</Paragraphs>
  <Slides>23</Slides>
  <Notes>16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Broadway BT</vt:lpstr>
      <vt:lpstr>EucrosiaUPC</vt:lpstr>
      <vt:lpstr>GCFrutiger</vt:lpstr>
      <vt:lpstr>宋体</vt:lpstr>
      <vt:lpstr>微软雅黑</vt:lpstr>
      <vt:lpstr>Arial</vt:lpstr>
      <vt:lpstr>Arial Narrow</vt:lpstr>
      <vt:lpstr>Calibri</vt:lpstr>
      <vt:lpstr>Century Gothic</vt:lpstr>
      <vt:lpstr>Comic Sans MS</vt:lpstr>
      <vt:lpstr>Jokerman</vt:lpstr>
      <vt:lpstr>WWW.2PPT.COM
</vt:lpstr>
      <vt:lpstr> Hello!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Sing a song!</vt:lpstr>
      <vt:lpstr>PowerPoint 演示文稿</vt:lpstr>
      <vt:lpstr>Make a song!</vt:lpstr>
      <vt:lpstr>Alice</vt:lpstr>
      <vt:lpstr>PowerPoint 演示文稿</vt:lpstr>
      <vt:lpstr>Banana</vt:lpstr>
      <vt:lpstr>PowerPoint 演示文稿</vt:lpstr>
      <vt:lpstr>PowerPoint 演示文稿</vt:lpstr>
      <vt:lpstr>PowerPoint 演示文稿</vt:lpstr>
      <vt:lpstr>PowerPoint 演示文稿</vt:lpstr>
      <vt:lpstr>Round 1</vt:lpstr>
      <vt:lpstr>Watch and think How’s a interview going?   看一看，想一想面试是怎样进行的？ </vt:lpstr>
      <vt:lpstr>Round 2: Pair work:  role play  A -面试官interviewer    B - 面试者interviewee </vt:lpstr>
      <vt:lpstr>Round 3: Write and say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2002-01-04T17:08:00Z</dcterms:created>
  <dcterms:modified xsi:type="dcterms:W3CDTF">2023-01-17T02:53:10Z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548E076BE1E34301A5119D01314A2454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