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F86CE1-6487-4B65-B64B-D44304C741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D88EC73-113F-4BCF-B3B0-33C098A20EC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49F3A-3197-4807-973D-5193BCCC62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904B-1F09-44F2-ABAB-BD5DC3B19B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904B-1F09-44F2-ABAB-BD5DC3B19B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3C3B2-EAA0-4FBB-AEC4-5802BEDA5C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D598C-29C9-4BB3-A1F0-BAAF442D8C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5125C-55AB-41AB-A65A-61ACCE48C3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C351-66AE-4825-8136-C786C6E536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04F75-1DB2-4FC2-A18F-EF010C9E7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93990-741A-489E-AA71-58CA482471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F389A-7C50-436E-8A24-6E29227CD9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BA34F-8A39-489C-8FE9-7613EB9786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871E-93B6-4770-ACDD-BE239E3B45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C1FFD-1F25-4142-8301-0830CFBBC0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fld id="{E5BB7A49-7167-4DC3-B219-C8A5D9FE4A6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805264"/>
            <a:ext cx="9144000" cy="49720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0" y="1124744"/>
            <a:ext cx="2484438" cy="720725"/>
          </a:xfrm>
          <a:prstGeom prst="round1Rect">
            <a:avLst>
              <a:gd name="adj" fmla="val 48412"/>
            </a:avLst>
          </a:prstGeom>
          <a:solidFill>
            <a:srgbClr val="8DD2EB"/>
          </a:solidFill>
          <a:ln>
            <a:solidFill>
              <a:srgbClr val="8DD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251075" y="1804194"/>
            <a:ext cx="3600450" cy="19050"/>
          </a:xfrm>
          <a:prstGeom prst="line">
            <a:avLst/>
          </a:prstGeom>
          <a:noFill/>
          <a:ln w="57150" cmpd="thinThick">
            <a:solidFill>
              <a:srgbClr val="8DD2E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329582" y="2626742"/>
            <a:ext cx="730250" cy="7302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4613" y="1196752"/>
            <a:ext cx="71802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   </a:t>
            </a:r>
            <a:r>
              <a:rPr lang="zh-CN" altLang="en-US" sz="35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长方体和正方体的体积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2636912"/>
            <a:ext cx="875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 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长方体的体积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14313" y="573088"/>
            <a:ext cx="87153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、小组合作，用</a:t>
            </a:r>
            <a:r>
              <a:rPr lang="en-US" altLang="zh-CN" sz="2800" b="1" dirty="0">
                <a:latin typeface="Times New Roman" panose="02020603050405020304" pitchFamily="18" charset="0"/>
              </a:rPr>
              <a:t>40</a:t>
            </a:r>
            <a:r>
              <a:rPr lang="zh-CN" altLang="en-US" sz="2800" b="1" dirty="0">
                <a:latin typeface="Times New Roman" panose="02020603050405020304" pitchFamily="18" charset="0"/>
              </a:rPr>
              <a:t>个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立方厘米的小正方体，分别搭出不同的长方体，并填写下表。</a:t>
            </a:r>
          </a:p>
        </p:txBody>
      </p:sp>
      <p:pic>
        <p:nvPicPr>
          <p:cNvPr id="1026" name="Picture 2" descr="C:\Users\lywang4\Desktop\5图片\5\215_副本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75" y="1216025"/>
            <a:ext cx="19335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lywang4\Desktop\5图片\5\36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216275"/>
            <a:ext cx="43037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lywang4\Desktop\5图片\5\39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450215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lywang4\Desktop\5图片\5\38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4645025"/>
            <a:ext cx="40259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lywang4\Desktop\QQ截图2015020411462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0" y="2827338"/>
            <a:ext cx="26130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云形标注 10"/>
          <p:cNvSpPr>
            <a:spLocks noChangeArrowheads="1"/>
          </p:cNvSpPr>
          <p:nvPr/>
        </p:nvSpPr>
        <p:spPr bwMode="auto">
          <a:xfrm>
            <a:off x="3214688" y="1573213"/>
            <a:ext cx="4143375" cy="714375"/>
          </a:xfrm>
          <a:prstGeom prst="cloudCallout">
            <a:avLst>
              <a:gd name="adj1" fmla="val 55551"/>
              <a:gd name="adj2" fmla="val 457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D69B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77933C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ahoma" panose="020B0604030504040204" pitchFamily="34" charset="0"/>
              </a:rPr>
              <a:t>这是我们组搭的。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1785938" y="4264025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Times New Roman" panose="02020603050405020304" pitchFamily="18" charset="0"/>
              </a:rPr>
              <a:t>①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6000750" y="4216400"/>
            <a:ext cx="642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Calibri" panose="020F0502020204030204" pitchFamily="34" charset="0"/>
              </a:rPr>
              <a:t>②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1714500" y="5716588"/>
            <a:ext cx="714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Calibri" panose="020F0502020204030204" pitchFamily="34" charset="0"/>
              </a:rPr>
              <a:t>③</a:t>
            </a:r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6072188" y="5716588"/>
            <a:ext cx="714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>
                <a:latin typeface="Calibri" panose="020F0502020204030204" pitchFamily="34" charset="0"/>
              </a:rPr>
              <a:t>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ldLvl="0"/>
      <p:bldP spid="16393" grpId="0"/>
      <p:bldP spid="16394" grpId="0"/>
      <p:bldP spid="16395" grpId="0"/>
      <p:bldP spid="163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42938" y="1143000"/>
          <a:ext cx="7786685" cy="388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594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图号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长（厘米）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宽（厘米）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高（厘米）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体积（立方厘米）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</a:p>
                  </a:txBody>
                  <a:tcPr marL="91439" marR="91439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 smtClean="0"/>
                        <a:t>②</a:t>
                      </a:r>
                    </a:p>
                  </a:txBody>
                  <a:tcPr marL="91439" marR="91439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 smtClean="0"/>
                        <a:t>③</a:t>
                      </a:r>
                    </a:p>
                  </a:txBody>
                  <a:tcPr marL="91439" marR="91439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 smtClean="0"/>
                        <a:t>④</a:t>
                      </a:r>
                    </a:p>
                  </a:txBody>
                  <a:tcPr marL="91439" marR="91439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48" name="TextBox 2"/>
          <p:cNvSpPr txBox="1">
            <a:spLocks noChangeArrowheads="1"/>
          </p:cNvSpPr>
          <p:nvPr/>
        </p:nvSpPr>
        <p:spPr bwMode="auto">
          <a:xfrm>
            <a:off x="2714625" y="3833813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9" name="TextBox 3"/>
          <p:cNvSpPr txBox="1">
            <a:spLocks noChangeArrowheads="1"/>
          </p:cNvSpPr>
          <p:nvPr/>
        </p:nvSpPr>
        <p:spPr bwMode="auto">
          <a:xfrm>
            <a:off x="2857500" y="4429125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0" name="TextBox 4"/>
          <p:cNvSpPr txBox="1">
            <a:spLocks noChangeArrowheads="1"/>
          </p:cNvSpPr>
          <p:nvPr/>
        </p:nvSpPr>
        <p:spPr bwMode="auto">
          <a:xfrm>
            <a:off x="5929313" y="3786188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1" name="TextBox 5"/>
          <p:cNvSpPr txBox="1">
            <a:spLocks noChangeArrowheads="1"/>
          </p:cNvSpPr>
          <p:nvPr/>
        </p:nvSpPr>
        <p:spPr bwMode="auto">
          <a:xfrm>
            <a:off x="4357688" y="4500563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2" name="TextBox 6"/>
          <p:cNvSpPr txBox="1">
            <a:spLocks noChangeArrowheads="1"/>
          </p:cNvSpPr>
          <p:nvPr/>
        </p:nvSpPr>
        <p:spPr bwMode="auto">
          <a:xfrm>
            <a:off x="4357688" y="3857625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3" name="TextBox 7"/>
          <p:cNvSpPr txBox="1">
            <a:spLocks noChangeArrowheads="1"/>
          </p:cNvSpPr>
          <p:nvPr/>
        </p:nvSpPr>
        <p:spPr bwMode="auto">
          <a:xfrm>
            <a:off x="5929313" y="4429125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4" name="TextBox 8"/>
          <p:cNvSpPr txBox="1">
            <a:spLocks noChangeArrowheads="1"/>
          </p:cNvSpPr>
          <p:nvPr/>
        </p:nvSpPr>
        <p:spPr bwMode="auto">
          <a:xfrm>
            <a:off x="7358063" y="3786188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5" name="TextBox 9"/>
          <p:cNvSpPr txBox="1">
            <a:spLocks noChangeArrowheads="1"/>
          </p:cNvSpPr>
          <p:nvPr/>
        </p:nvSpPr>
        <p:spPr bwMode="auto">
          <a:xfrm>
            <a:off x="7358063" y="4429125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40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/>
      <p:bldP spid="17449" grpId="0"/>
      <p:bldP spid="17450" grpId="0"/>
      <p:bldP spid="17451" grpId="0"/>
      <p:bldP spid="17452" grpId="0"/>
      <p:bldP spid="17453" grpId="0"/>
      <p:bldP spid="17454" grpId="0"/>
      <p:bldP spid="174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14313" y="64452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长方体的体积与它的长、宽、高有什么关系？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14313" y="2119313"/>
            <a:ext cx="85725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如果用</a:t>
            </a:r>
            <a:r>
              <a:rPr lang="en-US" altLang="zh-CN" sz="2800" b="1" dirty="0">
                <a:latin typeface="EU-H3X" charset="-122"/>
                <a:ea typeface="EU-H3X" charset="-122"/>
              </a:rPr>
              <a:t>V</a:t>
            </a:r>
            <a:r>
              <a:rPr lang="zh-CN" altLang="en-US" sz="2800" b="1" dirty="0">
                <a:latin typeface="Times New Roman" panose="02020603050405020304" pitchFamily="18" charset="0"/>
              </a:rPr>
              <a:t>表示长方体的体积，用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h</a:t>
            </a:r>
            <a:r>
              <a:rPr lang="zh-CN" altLang="en-US" sz="2800" b="1" dirty="0">
                <a:latin typeface="Times New Roman" panose="02020603050405020304" pitchFamily="18" charset="0"/>
              </a:rPr>
              <a:t>分别表示长方体的长、宽、高，那么长方体的体积公式可以写成：</a:t>
            </a:r>
          </a:p>
        </p:txBody>
      </p:sp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2214563" y="1287463"/>
            <a:ext cx="4714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5B3D7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长方体的体积</a:t>
            </a:r>
            <a:r>
              <a:rPr lang="en-US" altLang="zh-CN" sz="2800" b="1" dirty="0">
                <a:latin typeface="Times New Roman" panose="02020603050405020304" pitchFamily="18" charset="0"/>
              </a:rPr>
              <a:t>=</a:t>
            </a:r>
            <a:r>
              <a:rPr lang="zh-CN" altLang="en-US" sz="2800" b="1" dirty="0">
                <a:latin typeface="Times New Roman" panose="02020603050405020304" pitchFamily="18" charset="0"/>
              </a:rPr>
              <a:t>长</a:t>
            </a:r>
            <a:r>
              <a:rPr lang="en-US" altLang="zh-CN" sz="2800" b="1" dirty="0">
                <a:latin typeface="Times New Roman" panose="02020603050405020304" pitchFamily="18" charset="0"/>
              </a:rPr>
              <a:t>×</a:t>
            </a:r>
            <a:r>
              <a:rPr lang="zh-CN" altLang="en-US" sz="2800" b="1" dirty="0">
                <a:latin typeface="Times New Roman" panose="02020603050405020304" pitchFamily="18" charset="0"/>
              </a:rPr>
              <a:t>宽</a:t>
            </a:r>
            <a:r>
              <a:rPr lang="en-US" altLang="zh-CN" sz="2800" b="1" dirty="0">
                <a:latin typeface="Times New Roman" panose="02020603050405020304" pitchFamily="18" charset="0"/>
              </a:rPr>
              <a:t>×</a:t>
            </a:r>
            <a:r>
              <a:rPr lang="zh-CN" altLang="en-US" sz="2800" b="1" dirty="0">
                <a:latin typeface="Times New Roman" panose="02020603050405020304" pitchFamily="18" charset="0"/>
              </a:rPr>
              <a:t>高</a:t>
            </a:r>
          </a:p>
        </p:txBody>
      </p:sp>
      <p:sp>
        <p:nvSpPr>
          <p:cNvPr id="18437" name="矩形 6"/>
          <p:cNvSpPr>
            <a:spLocks noChangeArrowheads="1"/>
          </p:cNvSpPr>
          <p:nvPr/>
        </p:nvSpPr>
        <p:spPr bwMode="auto">
          <a:xfrm>
            <a:off x="3143250" y="5502275"/>
            <a:ext cx="2428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5B3D7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800" b="1">
                <a:latin typeface="EU-H3X" charset="-122"/>
                <a:ea typeface="EU-H3X" charset="-122"/>
              </a:rPr>
              <a:t>V</a:t>
            </a:r>
            <a:r>
              <a:rPr lang="en-US" altLang="zh-CN" sz="2800" b="1">
                <a:latin typeface="Times New Roman" panose="02020603050405020304" pitchFamily="18" charset="0"/>
              </a:rPr>
              <a:t>=</a:t>
            </a:r>
            <a:r>
              <a:rPr lang="en-US" altLang="zh-CN" sz="2800" b="1" i="1">
                <a:latin typeface="Times New Roman" panose="02020603050405020304" pitchFamily="18" charset="0"/>
              </a:rPr>
              <a:t>abh</a:t>
            </a:r>
            <a:endParaRPr lang="zh-CN" altLang="en-US" sz="2800" b="1" i="1">
              <a:latin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928938" y="3216275"/>
            <a:ext cx="3357562" cy="2214563"/>
            <a:chOff x="2714612" y="2786058"/>
            <a:chExt cx="3357618" cy="221457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247" name="组合 19"/>
            <p:cNvGrpSpPr/>
            <p:nvPr/>
          </p:nvGrpSpPr>
          <p:grpSpPr>
            <a:xfrm>
              <a:off x="2714612" y="2786058"/>
              <a:ext cx="3143272" cy="1857388"/>
              <a:chOff x="2714612" y="2786058"/>
              <a:chExt cx="3143272" cy="1857388"/>
            </a:xfrm>
            <a:grpFill/>
          </p:grpSpPr>
          <p:sp>
            <p:nvSpPr>
              <p:cNvPr id="8" name="立方体 7"/>
              <p:cNvSpPr/>
              <p:nvPr/>
            </p:nvSpPr>
            <p:spPr>
              <a:xfrm>
                <a:off x="2714612" y="2786058"/>
                <a:ext cx="3143272" cy="1857388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sp>
            <p:nvSpPr>
              <p:cNvPr id="10" name="直接连接符 9"/>
              <p:cNvSpPr/>
              <p:nvPr/>
            </p:nvSpPr>
            <p:spPr>
              <a:xfrm rot="5400000">
                <a:off x="2536811" y="3464719"/>
                <a:ext cx="1356528" cy="79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直接连接符 12"/>
              <p:cNvSpPr/>
              <p:nvPr/>
            </p:nvSpPr>
            <p:spPr>
              <a:xfrm rot="5400000" flipH="1" flipV="1">
                <a:off x="2714612" y="4143380"/>
                <a:ext cx="500066" cy="500066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直接连接符 14"/>
              <p:cNvSpPr/>
              <p:nvPr/>
            </p:nvSpPr>
            <p:spPr>
              <a:xfrm rot="10800000">
                <a:off x="3214678" y="4143380"/>
                <a:ext cx="2643206" cy="1588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52" name="TextBox 20"/>
            <p:cNvSpPr txBox="1"/>
            <p:nvPr/>
          </p:nvSpPr>
          <p:spPr>
            <a:xfrm>
              <a:off x="5643570" y="4214818"/>
              <a:ext cx="4286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i="1" noProof="1">
                  <a:latin typeface="Times New Roman" panose="02020603050405020304" pitchFamily="18" charset="0"/>
                  <a:cs typeface="+mn-ea"/>
                </a:rPr>
                <a:t>b</a:t>
              </a:r>
              <a:endParaRPr lang="zh-CN" altLang="en-US" sz="2800" b="1" i="1" noProof="1">
                <a:latin typeface="Times New Roman" panose="02020603050405020304" pitchFamily="18" charset="0"/>
              </a:endParaRPr>
            </a:p>
          </p:txBody>
        </p:sp>
        <p:sp>
          <p:nvSpPr>
            <p:cNvPr id="10253" name="TextBox 21"/>
            <p:cNvSpPr txBox="1"/>
            <p:nvPr/>
          </p:nvSpPr>
          <p:spPr>
            <a:xfrm>
              <a:off x="3786182" y="4477416"/>
              <a:ext cx="4286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i="1" noProof="1">
                  <a:latin typeface="Times New Roman" panose="02020603050405020304" pitchFamily="18" charset="0"/>
                  <a:cs typeface="+mn-ea"/>
                </a:rPr>
                <a:t>a</a:t>
              </a:r>
              <a:endParaRPr lang="zh-CN" altLang="en-US" sz="2800" b="1" i="1" noProof="1">
                <a:latin typeface="Times New Roman" panose="02020603050405020304" pitchFamily="18" charset="0"/>
              </a:endParaRPr>
            </a:p>
          </p:txBody>
        </p:sp>
        <p:sp>
          <p:nvSpPr>
            <p:cNvPr id="10254" name="TextBox 22"/>
            <p:cNvSpPr txBox="1"/>
            <p:nvPr/>
          </p:nvSpPr>
          <p:spPr>
            <a:xfrm>
              <a:off x="5000628" y="3571876"/>
              <a:ext cx="4286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i="1" noProof="1">
                  <a:latin typeface="Times New Roman" panose="02020603050405020304" pitchFamily="18" charset="0"/>
                  <a:cs typeface="+mn-ea"/>
                </a:rPr>
                <a:t>h</a:t>
              </a:r>
              <a:endParaRPr lang="zh-CN" altLang="en-US" sz="2800" b="1" i="1" noProof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 bldLvl="0"/>
      <p:bldP spid="18437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57188" y="644525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立方米有多大？</a:t>
            </a:r>
          </a:p>
        </p:txBody>
      </p:sp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357188" y="4843463"/>
            <a:ext cx="8447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让同学们在正方体框架里蹲着，估计可以蹲下几人？</a:t>
            </a:r>
          </a:p>
        </p:txBody>
      </p:sp>
      <p:sp>
        <p:nvSpPr>
          <p:cNvPr id="19460" name="TextBox 34"/>
          <p:cNvSpPr txBox="1">
            <a:spLocks noChangeArrowheads="1"/>
          </p:cNvSpPr>
          <p:nvPr/>
        </p:nvSpPr>
        <p:spPr bwMode="auto">
          <a:xfrm>
            <a:off x="357188" y="1168400"/>
            <a:ext cx="7143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用</a:t>
            </a: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把</a:t>
            </a:r>
            <a:r>
              <a:rPr lang="en-US" altLang="zh-CN" sz="2800" b="1" dirty="0">
                <a:latin typeface="Times New Roman" panose="02020603050405020304" pitchFamily="18" charset="0"/>
              </a:rPr>
              <a:t>1m</a:t>
            </a:r>
            <a:r>
              <a:rPr lang="zh-CN" altLang="en-US" sz="2800" b="1" dirty="0">
                <a:latin typeface="Times New Roman" panose="02020603050405020304" pitchFamily="18" charset="0"/>
              </a:rPr>
              <a:t>长的直尺在墙角围一个正方体框架（ 如下图）</a:t>
            </a:r>
          </a:p>
        </p:txBody>
      </p:sp>
      <p:grpSp>
        <p:nvGrpSpPr>
          <p:cNvPr id="3" name="组合 37"/>
          <p:cNvGrpSpPr/>
          <p:nvPr/>
        </p:nvGrpSpPr>
        <p:grpSpPr bwMode="auto">
          <a:xfrm>
            <a:off x="2484438" y="1771650"/>
            <a:ext cx="5286375" cy="2936875"/>
            <a:chOff x="2697867" y="1602692"/>
            <a:chExt cx="5286412" cy="2936896"/>
          </a:xfrm>
        </p:grpSpPr>
        <p:pic>
          <p:nvPicPr>
            <p:cNvPr id="19462" name="Picture 4" descr="C:\Users\jzzou\Desktop\西南5B底图\正文(46)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97867" y="1602692"/>
              <a:ext cx="5286412" cy="293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圆角矩形标注 36"/>
            <p:cNvSpPr/>
            <p:nvPr/>
          </p:nvSpPr>
          <p:spPr bwMode="auto">
            <a:xfrm>
              <a:off x="4679081" y="2144034"/>
              <a:ext cx="2428892" cy="1428760"/>
            </a:xfrm>
            <a:prstGeom prst="wedgeRoundRectCallout">
              <a:avLst>
                <a:gd name="adj1" fmla="val -60526"/>
                <a:gd name="adj2" fmla="val -6186"/>
                <a:gd name="adj3" fmla="val 16667"/>
              </a:avLst>
            </a:prstGeom>
            <a:solidFill>
              <a:srgbClr val="CDF7FB"/>
            </a:solidFill>
            <a:ln w="9525">
              <a:solidFill>
                <a:srgbClr val="A2F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r>
                <a:rPr lang="zh-CN" altLang="en-US" sz="2800" b="1" noProof="1">
                  <a:solidFill>
                    <a:schemeClr val="tx1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这个正方体框架模型的体积是</a:t>
              </a:r>
              <a:r>
                <a:rPr lang="en-US" altLang="zh-CN" sz="2800" b="1" noProof="1">
                  <a:solidFill>
                    <a:schemeClr val="tx1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……</a:t>
              </a:r>
              <a:endParaRPr lang="zh-CN" altLang="en-US" sz="2800" b="1" noProof="1">
                <a:solidFill>
                  <a:schemeClr val="tx1"/>
                </a:solidFill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464" name="TextBox 38"/>
          <p:cNvSpPr txBox="1">
            <a:spLocks noChangeArrowheads="1"/>
          </p:cNvSpPr>
          <p:nvPr/>
        </p:nvSpPr>
        <p:spPr bwMode="auto">
          <a:xfrm>
            <a:off x="381000" y="5408613"/>
            <a:ext cx="8215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棱长为</a:t>
            </a:r>
            <a:r>
              <a:rPr lang="en-US" altLang="zh-CN" sz="2800" b="1" dirty="0">
                <a:latin typeface="Times New Roman" panose="02020603050405020304" pitchFamily="18" charset="0"/>
              </a:rPr>
              <a:t>1m</a:t>
            </a:r>
            <a:r>
              <a:rPr lang="zh-CN" altLang="en-US" sz="2800" b="1" dirty="0">
                <a:latin typeface="Times New Roman" panose="02020603050405020304" pitchFamily="18" charset="0"/>
              </a:rPr>
              <a:t>的正方体的体积是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立方米。立方米用</a:t>
            </a:r>
            <a:r>
              <a:rPr lang="en-US" altLang="zh-CN" sz="2800" b="1" dirty="0">
                <a:latin typeface="Times New Roman" panose="02020603050405020304" pitchFamily="18" charset="0"/>
              </a:rPr>
              <a:t>m</a:t>
            </a:r>
            <a:r>
              <a:rPr lang="en-US" altLang="zh-CN" sz="2800" b="1" baseline="30000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表示。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57188" y="644525"/>
            <a:ext cx="85725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例、一块砖的长是</a:t>
            </a:r>
            <a:r>
              <a:rPr lang="en-US" altLang="zh-CN" sz="3600" b="1">
                <a:latin typeface="Times New Roman" panose="02020603050405020304" pitchFamily="18" charset="0"/>
              </a:rPr>
              <a:t>24</a:t>
            </a:r>
            <a:r>
              <a:rPr lang="zh-CN" altLang="en-US" sz="3600" b="1">
                <a:latin typeface="Times New Roman" panose="02020603050405020304" pitchFamily="18" charset="0"/>
              </a:rPr>
              <a:t>厘米，宽是</a:t>
            </a:r>
            <a:r>
              <a:rPr lang="en-US" altLang="zh-CN" sz="3600" b="1">
                <a:latin typeface="Times New Roman" panose="02020603050405020304" pitchFamily="18" charset="0"/>
              </a:rPr>
              <a:t>12</a:t>
            </a:r>
            <a:r>
              <a:rPr lang="zh-CN" altLang="en-US" sz="3600" b="1">
                <a:latin typeface="Times New Roman" panose="02020603050405020304" pitchFamily="18" charset="0"/>
              </a:rPr>
              <a:t>厘米，厚是</a:t>
            </a:r>
            <a:r>
              <a:rPr lang="en-US" altLang="zh-CN" sz="3600" b="1">
                <a:latin typeface="Times New Roman" panose="02020603050405020304" pitchFamily="18" charset="0"/>
              </a:rPr>
              <a:t>6</a:t>
            </a:r>
            <a:r>
              <a:rPr lang="zh-CN" altLang="en-US" sz="3600" b="1">
                <a:latin typeface="Times New Roman" panose="02020603050405020304" pitchFamily="18" charset="0"/>
              </a:rPr>
              <a:t>厘米。它的体积是多少立方厘米？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284288" y="5570538"/>
            <a:ext cx="7643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答：它的体积是（          ）立方厘米。</a:t>
            </a:r>
          </a:p>
        </p:txBody>
      </p:sp>
      <p:pic>
        <p:nvPicPr>
          <p:cNvPr id="1026" name="Picture 2" descr="C:\Users\lywang4\Desktop\5图片\5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858963"/>
            <a:ext cx="1841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圆角矩形标注 4"/>
          <p:cNvSpPr>
            <a:spLocks noChangeArrowheads="1"/>
          </p:cNvSpPr>
          <p:nvPr/>
        </p:nvSpPr>
        <p:spPr bwMode="auto">
          <a:xfrm>
            <a:off x="3429000" y="2787650"/>
            <a:ext cx="3571875" cy="714375"/>
          </a:xfrm>
          <a:prstGeom prst="wedgeRoundRectCallout">
            <a:avLst>
              <a:gd name="adj1" fmla="val 57329"/>
              <a:gd name="adj2" fmla="val 256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latin typeface="Calibri" panose="020F0502020204030204" pitchFamily="34" charset="0"/>
              </a:rPr>
              <a:t>先估计一下，再计算。</a:t>
            </a:r>
          </a:p>
        </p:txBody>
      </p:sp>
      <p:sp>
        <p:nvSpPr>
          <p:cNvPr id="20486" name="立方体 5"/>
          <p:cNvSpPr>
            <a:spLocks noChangeArrowheads="1"/>
          </p:cNvSpPr>
          <p:nvPr/>
        </p:nvSpPr>
        <p:spPr bwMode="auto">
          <a:xfrm>
            <a:off x="714375" y="2428875"/>
            <a:ext cx="2143125" cy="1000125"/>
          </a:xfrm>
          <a:prstGeom prst="cube">
            <a:avLst>
              <a:gd name="adj" fmla="val 5053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3A2C7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638300" y="4500563"/>
            <a:ext cx="6357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24×12×6=1728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（立方厘米）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5070475" y="5567363"/>
            <a:ext cx="1214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1728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525588" y="5276850"/>
            <a:ext cx="6588125" cy="0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 bldLvl="0"/>
      <p:bldP spid="20486" grpId="0" bldLvl="0"/>
      <p:bldP spid="20487" grpId="0"/>
      <p:bldP spid="204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3"/>
          <p:cNvSpPr txBox="1">
            <a:spLocks noChangeArrowheads="1"/>
          </p:cNvSpPr>
          <p:nvPr/>
        </p:nvSpPr>
        <p:spPr bwMode="auto">
          <a:xfrm>
            <a:off x="1111250" y="782638"/>
            <a:ext cx="70818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latin typeface="宋体" panose="02010600030101010101" pitchFamily="2" charset="-122"/>
              </a:rPr>
              <a:t>用体积为</a:t>
            </a:r>
            <a:r>
              <a:rPr lang="en-US" altLang="zh-CN" sz="3200" b="1">
                <a:latin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anose="02010600030101010101" pitchFamily="2" charset="-122"/>
              </a:rPr>
              <a:t>立方厘米的立方体摆出下面的长方体。写出各个长方体的体积。</a:t>
            </a:r>
          </a:p>
        </p:txBody>
      </p:sp>
      <p:grpSp>
        <p:nvGrpSpPr>
          <p:cNvPr id="21507" name="组合 7"/>
          <p:cNvGrpSpPr/>
          <p:nvPr/>
        </p:nvGrpSpPr>
        <p:grpSpPr bwMode="auto">
          <a:xfrm>
            <a:off x="1700213" y="2489200"/>
            <a:ext cx="1138237" cy="438150"/>
            <a:chOff x="4427984" y="3080529"/>
            <a:chExt cx="1138874" cy="437799"/>
          </a:xfrm>
        </p:grpSpPr>
        <p:grpSp>
          <p:nvGrpSpPr>
            <p:cNvPr id="21508" name="组合 4"/>
            <p:cNvGrpSpPr/>
            <p:nvPr/>
          </p:nvGrpSpPr>
          <p:grpSpPr bwMode="auto">
            <a:xfrm>
              <a:off x="4482823" y="3080529"/>
              <a:ext cx="1084035" cy="360040"/>
              <a:chOff x="1521114" y="3356992"/>
              <a:chExt cx="1084035" cy="360040"/>
            </a:xfrm>
          </p:grpSpPr>
          <p:sp>
            <p:nvSpPr>
              <p:cNvPr id="4" name="立方体 3"/>
              <p:cNvSpPr/>
              <p:nvPr/>
            </p:nvSpPr>
            <p:spPr>
              <a:xfrm>
                <a:off x="1521868" y="3356992"/>
                <a:ext cx="352622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77" name="立方体 76"/>
              <p:cNvSpPr/>
              <p:nvPr/>
            </p:nvSpPr>
            <p:spPr>
              <a:xfrm>
                <a:off x="1764892" y="3356992"/>
                <a:ext cx="354210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78" name="立方体 77"/>
              <p:cNvSpPr/>
              <p:nvPr/>
            </p:nvSpPr>
            <p:spPr>
              <a:xfrm>
                <a:off x="2007915" y="3356992"/>
                <a:ext cx="354211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79" name="立方体 78"/>
              <p:cNvSpPr/>
              <p:nvPr/>
            </p:nvSpPr>
            <p:spPr>
              <a:xfrm>
                <a:off x="2252527" y="3356992"/>
                <a:ext cx="352622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</p:grpSp>
        <p:grpSp>
          <p:nvGrpSpPr>
            <p:cNvPr id="21513" name="组合 80"/>
            <p:cNvGrpSpPr/>
            <p:nvPr/>
          </p:nvGrpSpPr>
          <p:grpSpPr bwMode="auto">
            <a:xfrm>
              <a:off x="4427984" y="3158288"/>
              <a:ext cx="1084035" cy="360040"/>
              <a:chOff x="1521114" y="3356992"/>
              <a:chExt cx="1084035" cy="360040"/>
            </a:xfrm>
          </p:grpSpPr>
          <p:sp>
            <p:nvSpPr>
              <p:cNvPr id="82" name="立方体 81"/>
              <p:cNvSpPr/>
              <p:nvPr/>
            </p:nvSpPr>
            <p:spPr>
              <a:xfrm>
                <a:off x="1521114" y="3356959"/>
                <a:ext cx="352622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83" name="立方体 82"/>
              <p:cNvSpPr/>
              <p:nvPr/>
            </p:nvSpPr>
            <p:spPr>
              <a:xfrm>
                <a:off x="1764137" y="3356959"/>
                <a:ext cx="354211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84" name="立方体 83"/>
              <p:cNvSpPr/>
              <p:nvPr/>
            </p:nvSpPr>
            <p:spPr>
              <a:xfrm>
                <a:off x="2007161" y="3356959"/>
                <a:ext cx="354210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85" name="立方体 84"/>
              <p:cNvSpPr/>
              <p:nvPr/>
            </p:nvSpPr>
            <p:spPr>
              <a:xfrm>
                <a:off x="2251772" y="3356959"/>
                <a:ext cx="352622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</p:grpSp>
      </p:grpSp>
      <p:grpSp>
        <p:nvGrpSpPr>
          <p:cNvPr id="21518" name="组合 9"/>
          <p:cNvGrpSpPr/>
          <p:nvPr/>
        </p:nvGrpSpPr>
        <p:grpSpPr bwMode="auto">
          <a:xfrm>
            <a:off x="5453063" y="2328863"/>
            <a:ext cx="1163637" cy="695325"/>
            <a:chOff x="4115720" y="2988325"/>
            <a:chExt cx="1163106" cy="695578"/>
          </a:xfrm>
        </p:grpSpPr>
        <p:grpSp>
          <p:nvGrpSpPr>
            <p:cNvPr id="21519" name="组合 86"/>
            <p:cNvGrpSpPr/>
            <p:nvPr/>
          </p:nvGrpSpPr>
          <p:grpSpPr bwMode="auto">
            <a:xfrm>
              <a:off x="4115720" y="3246104"/>
              <a:ext cx="1163106" cy="437799"/>
              <a:chOff x="4403752" y="3080529"/>
              <a:chExt cx="1163106" cy="437799"/>
            </a:xfrm>
          </p:grpSpPr>
          <p:grpSp>
            <p:nvGrpSpPr>
              <p:cNvPr id="21520" name="组合 87"/>
              <p:cNvGrpSpPr/>
              <p:nvPr/>
            </p:nvGrpSpPr>
            <p:grpSpPr bwMode="auto">
              <a:xfrm>
                <a:off x="4482823" y="3080529"/>
                <a:ext cx="1084035" cy="360040"/>
                <a:chOff x="1521114" y="3356992"/>
                <a:chExt cx="1084035" cy="360040"/>
              </a:xfrm>
            </p:grpSpPr>
            <p:sp>
              <p:nvSpPr>
                <p:cNvPr id="94" name="立方体 93"/>
                <p:cNvSpPr/>
                <p:nvPr/>
              </p:nvSpPr>
              <p:spPr>
                <a:xfrm>
                  <a:off x="1521382" y="3356482"/>
                  <a:ext cx="353850" cy="360493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95" name="立方体 94"/>
                <p:cNvSpPr/>
                <p:nvPr/>
              </p:nvSpPr>
              <p:spPr>
                <a:xfrm>
                  <a:off x="1764158" y="3356482"/>
                  <a:ext cx="353851" cy="360493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96" name="立方体 95"/>
                <p:cNvSpPr/>
                <p:nvPr/>
              </p:nvSpPr>
              <p:spPr>
                <a:xfrm>
                  <a:off x="2008521" y="3356482"/>
                  <a:ext cx="353851" cy="360493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97" name="立方体 96"/>
                <p:cNvSpPr/>
                <p:nvPr/>
              </p:nvSpPr>
              <p:spPr>
                <a:xfrm>
                  <a:off x="2251299" y="3356482"/>
                  <a:ext cx="353850" cy="360493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</p:grpSp>
          <p:grpSp>
            <p:nvGrpSpPr>
              <p:cNvPr id="21525" name="组合 88"/>
              <p:cNvGrpSpPr/>
              <p:nvPr/>
            </p:nvGrpSpPr>
            <p:grpSpPr bwMode="auto">
              <a:xfrm>
                <a:off x="4403752" y="3158288"/>
                <a:ext cx="1108267" cy="360040"/>
                <a:chOff x="1496882" y="3356992"/>
                <a:chExt cx="1108267" cy="360040"/>
              </a:xfrm>
            </p:grpSpPr>
            <p:sp>
              <p:nvSpPr>
                <p:cNvPr id="90" name="立方体 89"/>
                <p:cNvSpPr/>
                <p:nvPr/>
              </p:nvSpPr>
              <p:spPr>
                <a:xfrm>
                  <a:off x="1496882" y="3356538"/>
                  <a:ext cx="377653" cy="360494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91" name="立方体 90"/>
                <p:cNvSpPr/>
                <p:nvPr/>
              </p:nvSpPr>
              <p:spPr>
                <a:xfrm>
                  <a:off x="1765047" y="3356538"/>
                  <a:ext cx="352264" cy="360494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92" name="立方体 91"/>
                <p:cNvSpPr/>
                <p:nvPr/>
              </p:nvSpPr>
              <p:spPr>
                <a:xfrm>
                  <a:off x="2007824" y="3356538"/>
                  <a:ext cx="353850" cy="360494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93" name="立方体 92"/>
                <p:cNvSpPr/>
                <p:nvPr/>
              </p:nvSpPr>
              <p:spPr>
                <a:xfrm>
                  <a:off x="2252187" y="3356538"/>
                  <a:ext cx="352264" cy="360494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</p:grpSp>
        </p:grpSp>
        <p:grpSp>
          <p:nvGrpSpPr>
            <p:cNvPr id="21530" name="组合 97"/>
            <p:cNvGrpSpPr/>
            <p:nvPr/>
          </p:nvGrpSpPr>
          <p:grpSpPr bwMode="auto">
            <a:xfrm>
              <a:off x="4115720" y="2988325"/>
              <a:ext cx="1163106" cy="437799"/>
              <a:chOff x="4403752" y="3080529"/>
              <a:chExt cx="1163106" cy="437799"/>
            </a:xfrm>
          </p:grpSpPr>
          <p:grpSp>
            <p:nvGrpSpPr>
              <p:cNvPr id="21531" name="组合 98"/>
              <p:cNvGrpSpPr/>
              <p:nvPr/>
            </p:nvGrpSpPr>
            <p:grpSpPr bwMode="auto">
              <a:xfrm>
                <a:off x="4475430" y="3080529"/>
                <a:ext cx="1091428" cy="360040"/>
                <a:chOff x="1513721" y="3356992"/>
                <a:chExt cx="1091428" cy="360040"/>
              </a:xfrm>
            </p:grpSpPr>
            <p:sp>
              <p:nvSpPr>
                <p:cNvPr id="106" name="立方体 105"/>
                <p:cNvSpPr/>
                <p:nvPr/>
              </p:nvSpPr>
              <p:spPr>
                <a:xfrm>
                  <a:off x="1513447" y="3356992"/>
                  <a:ext cx="360199" cy="360493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7" name="立方体 106"/>
                <p:cNvSpPr/>
                <p:nvPr/>
              </p:nvSpPr>
              <p:spPr>
                <a:xfrm>
                  <a:off x="1764158" y="3356992"/>
                  <a:ext cx="353852" cy="360493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8" name="立方体 107"/>
                <p:cNvSpPr/>
                <p:nvPr/>
              </p:nvSpPr>
              <p:spPr>
                <a:xfrm>
                  <a:off x="2008521" y="3356992"/>
                  <a:ext cx="352264" cy="360493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9" name="立方体 108"/>
                <p:cNvSpPr/>
                <p:nvPr/>
              </p:nvSpPr>
              <p:spPr>
                <a:xfrm>
                  <a:off x="2251298" y="3356992"/>
                  <a:ext cx="353851" cy="360493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</p:grpSp>
          <p:grpSp>
            <p:nvGrpSpPr>
              <p:cNvPr id="21536" name="组合 99"/>
              <p:cNvGrpSpPr/>
              <p:nvPr/>
            </p:nvGrpSpPr>
            <p:grpSpPr bwMode="auto">
              <a:xfrm>
                <a:off x="4403752" y="3158288"/>
                <a:ext cx="1108267" cy="360040"/>
                <a:chOff x="1496882" y="3356992"/>
                <a:chExt cx="1108267" cy="360040"/>
              </a:xfrm>
            </p:grpSpPr>
            <p:sp>
              <p:nvSpPr>
                <p:cNvPr id="101" name="立方体 100"/>
                <p:cNvSpPr/>
                <p:nvPr/>
              </p:nvSpPr>
              <p:spPr>
                <a:xfrm>
                  <a:off x="1496882" y="3357048"/>
                  <a:ext cx="377653" cy="360494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2" name="立方体 101"/>
                <p:cNvSpPr/>
                <p:nvPr/>
              </p:nvSpPr>
              <p:spPr>
                <a:xfrm>
                  <a:off x="1765047" y="3357048"/>
                  <a:ext cx="352264" cy="360494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4" name="立方体 103"/>
                <p:cNvSpPr/>
                <p:nvPr/>
              </p:nvSpPr>
              <p:spPr>
                <a:xfrm>
                  <a:off x="2007824" y="3357048"/>
                  <a:ext cx="353850" cy="360494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  <p:sp>
              <p:nvSpPr>
                <p:cNvPr id="105" name="立方体 104"/>
                <p:cNvSpPr/>
                <p:nvPr/>
              </p:nvSpPr>
              <p:spPr>
                <a:xfrm>
                  <a:off x="2252187" y="3357048"/>
                  <a:ext cx="352264" cy="360494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zh-CN" altLang="en-US" noProof="1"/>
                </a:p>
              </p:txBody>
            </p:sp>
          </p:grpSp>
        </p:grpSp>
      </p:grpSp>
      <p:grpSp>
        <p:nvGrpSpPr>
          <p:cNvPr id="21541" name="组合 120"/>
          <p:cNvGrpSpPr/>
          <p:nvPr/>
        </p:nvGrpSpPr>
        <p:grpSpPr bwMode="auto">
          <a:xfrm>
            <a:off x="1738313" y="4402138"/>
            <a:ext cx="1168400" cy="438150"/>
            <a:chOff x="4398245" y="3080529"/>
            <a:chExt cx="1168613" cy="437799"/>
          </a:xfrm>
        </p:grpSpPr>
        <p:grpSp>
          <p:nvGrpSpPr>
            <p:cNvPr id="21542" name="组合 121"/>
            <p:cNvGrpSpPr/>
            <p:nvPr/>
          </p:nvGrpSpPr>
          <p:grpSpPr bwMode="auto">
            <a:xfrm>
              <a:off x="4482823" y="3080529"/>
              <a:ext cx="1084035" cy="360040"/>
              <a:chOff x="1521114" y="3356992"/>
              <a:chExt cx="1084035" cy="360040"/>
            </a:xfrm>
          </p:grpSpPr>
          <p:sp>
            <p:nvSpPr>
              <p:cNvPr id="128" name="立方体 127"/>
              <p:cNvSpPr/>
              <p:nvPr/>
            </p:nvSpPr>
            <p:spPr>
              <a:xfrm>
                <a:off x="1520688" y="3356992"/>
                <a:ext cx="354078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29" name="立方体 128"/>
              <p:cNvSpPr/>
              <p:nvPr/>
            </p:nvSpPr>
            <p:spPr>
              <a:xfrm>
                <a:off x="1763620" y="3356992"/>
                <a:ext cx="354077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31" name="立方体 130"/>
              <p:cNvSpPr/>
              <p:nvPr/>
            </p:nvSpPr>
            <p:spPr>
              <a:xfrm>
                <a:off x="2008140" y="3356992"/>
                <a:ext cx="354077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32" name="立方体 131"/>
              <p:cNvSpPr/>
              <p:nvPr/>
            </p:nvSpPr>
            <p:spPr>
              <a:xfrm>
                <a:off x="2251071" y="3356992"/>
                <a:ext cx="354078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</p:grpSp>
        <p:grpSp>
          <p:nvGrpSpPr>
            <p:cNvPr id="21547" name="组合 122"/>
            <p:cNvGrpSpPr/>
            <p:nvPr/>
          </p:nvGrpSpPr>
          <p:grpSpPr bwMode="auto">
            <a:xfrm>
              <a:off x="4398245" y="3158288"/>
              <a:ext cx="1113774" cy="360040"/>
              <a:chOff x="1491375" y="3356992"/>
              <a:chExt cx="1113774" cy="360040"/>
            </a:xfrm>
          </p:grpSpPr>
          <p:sp>
            <p:nvSpPr>
              <p:cNvPr id="124" name="立方体 123"/>
              <p:cNvSpPr/>
              <p:nvPr/>
            </p:nvSpPr>
            <p:spPr>
              <a:xfrm>
                <a:off x="1491375" y="3356958"/>
                <a:ext cx="382657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25" name="立方体 124"/>
              <p:cNvSpPr/>
              <p:nvPr/>
            </p:nvSpPr>
            <p:spPr>
              <a:xfrm>
                <a:off x="1764475" y="3356958"/>
                <a:ext cx="352489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26" name="立方体 125"/>
              <p:cNvSpPr/>
              <p:nvPr/>
            </p:nvSpPr>
            <p:spPr>
              <a:xfrm>
                <a:off x="2007406" y="3356958"/>
                <a:ext cx="354078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27" name="立方体 126"/>
              <p:cNvSpPr/>
              <p:nvPr/>
            </p:nvSpPr>
            <p:spPr>
              <a:xfrm>
                <a:off x="2251926" y="3356958"/>
                <a:ext cx="352489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</p:grpSp>
      </p:grpSp>
      <p:grpSp>
        <p:nvGrpSpPr>
          <p:cNvPr id="21552" name="组合 132"/>
          <p:cNvGrpSpPr/>
          <p:nvPr/>
        </p:nvGrpSpPr>
        <p:grpSpPr bwMode="auto">
          <a:xfrm>
            <a:off x="1558925" y="4568825"/>
            <a:ext cx="1223963" cy="438150"/>
            <a:chOff x="4403752" y="3080529"/>
            <a:chExt cx="1163106" cy="437799"/>
          </a:xfrm>
        </p:grpSpPr>
        <p:grpSp>
          <p:nvGrpSpPr>
            <p:cNvPr id="21553" name="组合 133"/>
            <p:cNvGrpSpPr/>
            <p:nvPr/>
          </p:nvGrpSpPr>
          <p:grpSpPr bwMode="auto">
            <a:xfrm>
              <a:off x="4482823" y="3080529"/>
              <a:ext cx="1084035" cy="360040"/>
              <a:chOff x="1521114" y="3356992"/>
              <a:chExt cx="1084035" cy="360040"/>
            </a:xfrm>
          </p:grpSpPr>
          <p:sp>
            <p:nvSpPr>
              <p:cNvPr id="142" name="立方体 141"/>
              <p:cNvSpPr/>
              <p:nvPr/>
            </p:nvSpPr>
            <p:spPr>
              <a:xfrm>
                <a:off x="1520489" y="3356992"/>
                <a:ext cx="353005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43" name="立方体 142"/>
              <p:cNvSpPr/>
              <p:nvPr/>
            </p:nvSpPr>
            <p:spPr>
              <a:xfrm>
                <a:off x="1764877" y="3356992"/>
                <a:ext cx="353005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44" name="立方体 143"/>
              <p:cNvSpPr/>
              <p:nvPr/>
            </p:nvSpPr>
            <p:spPr>
              <a:xfrm>
                <a:off x="2007756" y="3356992"/>
                <a:ext cx="353005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45" name="立方体 144"/>
              <p:cNvSpPr/>
              <p:nvPr/>
            </p:nvSpPr>
            <p:spPr>
              <a:xfrm>
                <a:off x="2252144" y="3356992"/>
                <a:ext cx="353005" cy="3600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</p:grpSp>
        <p:grpSp>
          <p:nvGrpSpPr>
            <p:cNvPr id="21558" name="组合 134"/>
            <p:cNvGrpSpPr/>
            <p:nvPr/>
          </p:nvGrpSpPr>
          <p:grpSpPr bwMode="auto">
            <a:xfrm>
              <a:off x="4403752" y="3158288"/>
              <a:ext cx="1108267" cy="360040"/>
              <a:chOff x="1496882" y="3356992"/>
              <a:chExt cx="1108267" cy="360040"/>
            </a:xfrm>
          </p:grpSpPr>
          <p:sp>
            <p:nvSpPr>
              <p:cNvPr id="137" name="立方体 136"/>
              <p:cNvSpPr/>
              <p:nvPr/>
            </p:nvSpPr>
            <p:spPr>
              <a:xfrm>
                <a:off x="1496882" y="3356959"/>
                <a:ext cx="377142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38" name="立方体 137"/>
              <p:cNvSpPr/>
              <p:nvPr/>
            </p:nvSpPr>
            <p:spPr>
              <a:xfrm>
                <a:off x="1765407" y="3356959"/>
                <a:ext cx="353005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39" name="立方体 138"/>
              <p:cNvSpPr/>
              <p:nvPr/>
            </p:nvSpPr>
            <p:spPr>
              <a:xfrm>
                <a:off x="2008287" y="3356959"/>
                <a:ext cx="353005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  <p:sp>
            <p:nvSpPr>
              <p:cNvPr id="141" name="立方体 140"/>
              <p:cNvSpPr/>
              <p:nvPr/>
            </p:nvSpPr>
            <p:spPr>
              <a:xfrm>
                <a:off x="2252675" y="3356959"/>
                <a:ext cx="353005" cy="360073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zh-CN" altLang="en-US" noProof="1"/>
              </a:p>
            </p:txBody>
          </p:sp>
        </p:grpSp>
      </p:grpSp>
      <p:grpSp>
        <p:nvGrpSpPr>
          <p:cNvPr id="21563" name="组合 11"/>
          <p:cNvGrpSpPr/>
          <p:nvPr/>
        </p:nvGrpSpPr>
        <p:grpSpPr bwMode="auto">
          <a:xfrm>
            <a:off x="5424488" y="4179888"/>
            <a:ext cx="1298575" cy="1139825"/>
            <a:chOff x="5796737" y="4132803"/>
            <a:chExt cx="1299458" cy="1139811"/>
          </a:xfrm>
        </p:grpSpPr>
        <p:grpSp>
          <p:nvGrpSpPr>
            <p:cNvPr id="21564" name="组合 146"/>
            <p:cNvGrpSpPr/>
            <p:nvPr/>
          </p:nvGrpSpPr>
          <p:grpSpPr bwMode="auto">
            <a:xfrm>
              <a:off x="5800671" y="4663829"/>
              <a:ext cx="1295524" cy="608785"/>
              <a:chOff x="1800695" y="4719477"/>
              <a:chExt cx="1295524" cy="608785"/>
            </a:xfrm>
          </p:grpSpPr>
          <p:grpSp>
            <p:nvGrpSpPr>
              <p:cNvPr id="21565" name="组合 147"/>
              <p:cNvGrpSpPr/>
              <p:nvPr/>
            </p:nvGrpSpPr>
            <p:grpSpPr bwMode="auto">
              <a:xfrm>
                <a:off x="1957345" y="4719477"/>
                <a:ext cx="1138874" cy="437799"/>
                <a:chOff x="4427984" y="3080529"/>
                <a:chExt cx="1138874" cy="437799"/>
              </a:xfrm>
            </p:grpSpPr>
            <p:grpSp>
              <p:nvGrpSpPr>
                <p:cNvPr id="21566" name="组合 160"/>
                <p:cNvGrpSpPr/>
                <p:nvPr/>
              </p:nvGrpSpPr>
              <p:grpSpPr bwMode="auto">
                <a:xfrm>
                  <a:off x="4482823" y="3080529"/>
                  <a:ext cx="1084035" cy="360040"/>
                  <a:chOff x="1521114" y="3356992"/>
                  <a:chExt cx="1084035" cy="360040"/>
                </a:xfrm>
              </p:grpSpPr>
              <p:sp>
                <p:nvSpPr>
                  <p:cNvPr id="168" name="立方体 167"/>
                  <p:cNvSpPr/>
                  <p:nvPr/>
                </p:nvSpPr>
                <p:spPr>
                  <a:xfrm>
                    <a:off x="1521737" y="3357771"/>
                    <a:ext cx="352665" cy="358771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69" name="立方体 168"/>
                  <p:cNvSpPr/>
                  <p:nvPr/>
                </p:nvSpPr>
                <p:spPr>
                  <a:xfrm>
                    <a:off x="1764790" y="3357771"/>
                    <a:ext cx="354254" cy="358771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70" name="立方体 169"/>
                  <p:cNvSpPr/>
                  <p:nvPr/>
                </p:nvSpPr>
                <p:spPr>
                  <a:xfrm>
                    <a:off x="2007843" y="3357771"/>
                    <a:ext cx="354253" cy="358771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71" name="立方体 170"/>
                  <p:cNvSpPr/>
                  <p:nvPr/>
                </p:nvSpPr>
                <p:spPr>
                  <a:xfrm>
                    <a:off x="2252484" y="3357771"/>
                    <a:ext cx="352665" cy="358771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  <p:grpSp>
              <p:nvGrpSpPr>
                <p:cNvPr id="21571" name="组合 161"/>
                <p:cNvGrpSpPr/>
                <p:nvPr/>
              </p:nvGrpSpPr>
              <p:grpSpPr bwMode="auto">
                <a:xfrm>
                  <a:off x="4427984" y="3158288"/>
                  <a:ext cx="1084035" cy="360040"/>
                  <a:chOff x="1521114" y="3356992"/>
                  <a:chExt cx="1084035" cy="360040"/>
                </a:xfrm>
              </p:grpSpPr>
              <p:sp>
                <p:nvSpPr>
                  <p:cNvPr id="163" name="立方体 162"/>
                  <p:cNvSpPr/>
                  <p:nvPr/>
                </p:nvSpPr>
                <p:spPr>
                  <a:xfrm>
                    <a:off x="1520976" y="3359386"/>
                    <a:ext cx="352665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64" name="立方体 163"/>
                  <p:cNvSpPr/>
                  <p:nvPr/>
                </p:nvSpPr>
                <p:spPr>
                  <a:xfrm>
                    <a:off x="1764029" y="3359386"/>
                    <a:ext cx="354253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65" name="立方体 164"/>
                  <p:cNvSpPr/>
                  <p:nvPr/>
                </p:nvSpPr>
                <p:spPr>
                  <a:xfrm>
                    <a:off x="2007081" y="3359386"/>
                    <a:ext cx="354254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66" name="立方体 165"/>
                  <p:cNvSpPr/>
                  <p:nvPr/>
                </p:nvSpPr>
                <p:spPr>
                  <a:xfrm>
                    <a:off x="2251723" y="3359386"/>
                    <a:ext cx="352665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</p:grpSp>
          <p:grpSp>
            <p:nvGrpSpPr>
              <p:cNvPr id="21576" name="组合 148"/>
              <p:cNvGrpSpPr/>
              <p:nvPr/>
            </p:nvGrpSpPr>
            <p:grpSpPr bwMode="auto">
              <a:xfrm>
                <a:off x="1800695" y="4890463"/>
                <a:ext cx="1163106" cy="437799"/>
                <a:chOff x="4403752" y="3080529"/>
                <a:chExt cx="1163106" cy="437799"/>
              </a:xfrm>
            </p:grpSpPr>
            <p:grpSp>
              <p:nvGrpSpPr>
                <p:cNvPr id="21577" name="组合 149"/>
                <p:cNvGrpSpPr/>
                <p:nvPr/>
              </p:nvGrpSpPr>
              <p:grpSpPr bwMode="auto">
                <a:xfrm>
                  <a:off x="4482823" y="3080529"/>
                  <a:ext cx="1084035" cy="360040"/>
                  <a:chOff x="1521114" y="3356992"/>
                  <a:chExt cx="1084035" cy="360040"/>
                </a:xfrm>
              </p:grpSpPr>
              <p:sp>
                <p:nvSpPr>
                  <p:cNvPr id="157" name="立方体 156"/>
                  <p:cNvSpPr/>
                  <p:nvPr/>
                </p:nvSpPr>
                <p:spPr>
                  <a:xfrm>
                    <a:off x="1520716" y="3359821"/>
                    <a:ext cx="354253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58" name="立方体 157"/>
                  <p:cNvSpPr/>
                  <p:nvPr/>
                </p:nvSpPr>
                <p:spPr>
                  <a:xfrm>
                    <a:off x="1763768" y="3359821"/>
                    <a:ext cx="354254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59" name="立方体 158"/>
                  <p:cNvSpPr/>
                  <p:nvPr/>
                </p:nvSpPr>
                <p:spPr>
                  <a:xfrm>
                    <a:off x="2008409" y="3359821"/>
                    <a:ext cx="354254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60" name="立方体 159"/>
                  <p:cNvSpPr/>
                  <p:nvPr/>
                </p:nvSpPr>
                <p:spPr>
                  <a:xfrm>
                    <a:off x="2251462" y="3359821"/>
                    <a:ext cx="354253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  <p:grpSp>
              <p:nvGrpSpPr>
                <p:cNvPr id="21582" name="组合 150"/>
                <p:cNvGrpSpPr/>
                <p:nvPr/>
              </p:nvGrpSpPr>
              <p:grpSpPr bwMode="auto">
                <a:xfrm>
                  <a:off x="4403752" y="3158288"/>
                  <a:ext cx="1108267" cy="360040"/>
                  <a:chOff x="1496882" y="3356992"/>
                  <a:chExt cx="1108267" cy="360040"/>
                </a:xfrm>
              </p:grpSpPr>
              <p:sp>
                <p:nvSpPr>
                  <p:cNvPr id="152" name="立方体 151"/>
                  <p:cNvSpPr/>
                  <p:nvPr/>
                </p:nvSpPr>
                <p:spPr>
                  <a:xfrm>
                    <a:off x="1496125" y="3359848"/>
                    <a:ext cx="378082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53" name="立方体 152"/>
                  <p:cNvSpPr/>
                  <p:nvPr/>
                </p:nvSpPr>
                <p:spPr>
                  <a:xfrm>
                    <a:off x="1755063" y="3359848"/>
                    <a:ext cx="362196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55" name="立方体 154"/>
                  <p:cNvSpPr/>
                  <p:nvPr/>
                </p:nvSpPr>
                <p:spPr>
                  <a:xfrm>
                    <a:off x="2007648" y="3359848"/>
                    <a:ext cx="354253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56" name="立方体 155"/>
                  <p:cNvSpPr/>
                  <p:nvPr/>
                </p:nvSpPr>
                <p:spPr>
                  <a:xfrm>
                    <a:off x="2252289" y="3359848"/>
                    <a:ext cx="352665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</p:grpSp>
        </p:grpSp>
        <p:grpSp>
          <p:nvGrpSpPr>
            <p:cNvPr id="21587" name="组合 171"/>
            <p:cNvGrpSpPr/>
            <p:nvPr/>
          </p:nvGrpSpPr>
          <p:grpSpPr bwMode="auto">
            <a:xfrm>
              <a:off x="5800671" y="4390582"/>
              <a:ext cx="1295524" cy="608785"/>
              <a:chOff x="1800695" y="4719477"/>
              <a:chExt cx="1295524" cy="608785"/>
            </a:xfrm>
          </p:grpSpPr>
          <p:grpSp>
            <p:nvGrpSpPr>
              <p:cNvPr id="21588" name="组合 172"/>
              <p:cNvGrpSpPr/>
              <p:nvPr/>
            </p:nvGrpSpPr>
            <p:grpSpPr bwMode="auto">
              <a:xfrm>
                <a:off x="1957345" y="4719477"/>
                <a:ext cx="1138874" cy="437799"/>
                <a:chOff x="4427984" y="3080529"/>
                <a:chExt cx="1138874" cy="437799"/>
              </a:xfrm>
            </p:grpSpPr>
            <p:grpSp>
              <p:nvGrpSpPr>
                <p:cNvPr id="21589" name="组合 185"/>
                <p:cNvGrpSpPr/>
                <p:nvPr/>
              </p:nvGrpSpPr>
              <p:grpSpPr bwMode="auto">
                <a:xfrm>
                  <a:off x="4482823" y="3080529"/>
                  <a:ext cx="1084035" cy="360040"/>
                  <a:chOff x="1521114" y="3356992"/>
                  <a:chExt cx="1084035" cy="360040"/>
                </a:xfrm>
              </p:grpSpPr>
              <p:sp>
                <p:nvSpPr>
                  <p:cNvPr id="192" name="立方体 191"/>
                  <p:cNvSpPr/>
                  <p:nvPr/>
                </p:nvSpPr>
                <p:spPr>
                  <a:xfrm>
                    <a:off x="1521737" y="3356385"/>
                    <a:ext cx="352665" cy="360358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93" name="立方体 192"/>
                  <p:cNvSpPr/>
                  <p:nvPr/>
                </p:nvSpPr>
                <p:spPr>
                  <a:xfrm>
                    <a:off x="1764790" y="3356385"/>
                    <a:ext cx="354254" cy="360358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94" name="立方体 193"/>
                  <p:cNvSpPr/>
                  <p:nvPr/>
                </p:nvSpPr>
                <p:spPr>
                  <a:xfrm>
                    <a:off x="2007843" y="3356385"/>
                    <a:ext cx="354253" cy="360358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95" name="立方体 194"/>
                  <p:cNvSpPr/>
                  <p:nvPr/>
                </p:nvSpPr>
                <p:spPr>
                  <a:xfrm>
                    <a:off x="2252484" y="3356385"/>
                    <a:ext cx="352665" cy="360358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  <p:grpSp>
              <p:nvGrpSpPr>
                <p:cNvPr id="21594" name="组合 186"/>
                <p:cNvGrpSpPr/>
                <p:nvPr/>
              </p:nvGrpSpPr>
              <p:grpSpPr bwMode="auto">
                <a:xfrm>
                  <a:off x="4427984" y="3158288"/>
                  <a:ext cx="1084035" cy="360040"/>
                  <a:chOff x="1521114" y="3356992"/>
                  <a:chExt cx="1084035" cy="360040"/>
                </a:xfrm>
              </p:grpSpPr>
              <p:sp>
                <p:nvSpPr>
                  <p:cNvPr id="188" name="立方体 187"/>
                  <p:cNvSpPr/>
                  <p:nvPr/>
                </p:nvSpPr>
                <p:spPr>
                  <a:xfrm>
                    <a:off x="1520976" y="3356412"/>
                    <a:ext cx="352665" cy="360359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89" name="立方体 188"/>
                  <p:cNvSpPr/>
                  <p:nvPr/>
                </p:nvSpPr>
                <p:spPr>
                  <a:xfrm>
                    <a:off x="1764029" y="3356412"/>
                    <a:ext cx="354253" cy="360359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90" name="立方体 189"/>
                  <p:cNvSpPr/>
                  <p:nvPr/>
                </p:nvSpPr>
                <p:spPr>
                  <a:xfrm>
                    <a:off x="2007081" y="3356412"/>
                    <a:ext cx="354254" cy="360359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91" name="立方体 190"/>
                  <p:cNvSpPr/>
                  <p:nvPr/>
                </p:nvSpPr>
                <p:spPr>
                  <a:xfrm>
                    <a:off x="2251723" y="3356412"/>
                    <a:ext cx="352665" cy="360359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</p:grpSp>
          <p:grpSp>
            <p:nvGrpSpPr>
              <p:cNvPr id="21599" name="组合 173"/>
              <p:cNvGrpSpPr/>
              <p:nvPr/>
            </p:nvGrpSpPr>
            <p:grpSpPr bwMode="auto">
              <a:xfrm>
                <a:off x="1800695" y="4890463"/>
                <a:ext cx="1163106" cy="437799"/>
                <a:chOff x="4403752" y="3080529"/>
                <a:chExt cx="1163106" cy="437799"/>
              </a:xfrm>
            </p:grpSpPr>
            <p:grpSp>
              <p:nvGrpSpPr>
                <p:cNvPr id="21600" name="组合 174"/>
                <p:cNvGrpSpPr/>
                <p:nvPr/>
              </p:nvGrpSpPr>
              <p:grpSpPr bwMode="auto">
                <a:xfrm>
                  <a:off x="4482823" y="3080529"/>
                  <a:ext cx="1084035" cy="360040"/>
                  <a:chOff x="1521114" y="3356992"/>
                  <a:chExt cx="1084035" cy="360040"/>
                </a:xfrm>
              </p:grpSpPr>
              <p:sp>
                <p:nvSpPr>
                  <p:cNvPr id="182" name="立方体 181"/>
                  <p:cNvSpPr/>
                  <p:nvPr/>
                </p:nvSpPr>
                <p:spPr>
                  <a:xfrm>
                    <a:off x="1520716" y="3356847"/>
                    <a:ext cx="354253" cy="360358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83" name="立方体 182"/>
                  <p:cNvSpPr/>
                  <p:nvPr/>
                </p:nvSpPr>
                <p:spPr>
                  <a:xfrm>
                    <a:off x="1763768" y="3356847"/>
                    <a:ext cx="354254" cy="360358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84" name="立方体 183"/>
                  <p:cNvSpPr/>
                  <p:nvPr/>
                </p:nvSpPr>
                <p:spPr>
                  <a:xfrm>
                    <a:off x="2008409" y="3356847"/>
                    <a:ext cx="354254" cy="360358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85" name="立方体 184"/>
                  <p:cNvSpPr/>
                  <p:nvPr/>
                </p:nvSpPr>
                <p:spPr>
                  <a:xfrm>
                    <a:off x="2251462" y="3356847"/>
                    <a:ext cx="354253" cy="360358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  <p:grpSp>
              <p:nvGrpSpPr>
                <p:cNvPr id="21605" name="组合 175"/>
                <p:cNvGrpSpPr/>
                <p:nvPr/>
              </p:nvGrpSpPr>
              <p:grpSpPr bwMode="auto">
                <a:xfrm>
                  <a:off x="4403752" y="3158288"/>
                  <a:ext cx="1108267" cy="360040"/>
                  <a:chOff x="1496882" y="3356992"/>
                  <a:chExt cx="1108267" cy="360040"/>
                </a:xfrm>
              </p:grpSpPr>
              <p:sp>
                <p:nvSpPr>
                  <p:cNvPr id="178" name="立方体 177"/>
                  <p:cNvSpPr/>
                  <p:nvPr/>
                </p:nvSpPr>
                <p:spPr>
                  <a:xfrm>
                    <a:off x="1496125" y="3356874"/>
                    <a:ext cx="378082" cy="360359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79" name="立方体 178"/>
                  <p:cNvSpPr/>
                  <p:nvPr/>
                </p:nvSpPr>
                <p:spPr>
                  <a:xfrm>
                    <a:off x="1755063" y="3356874"/>
                    <a:ext cx="362196" cy="360359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80" name="立方体 179"/>
                  <p:cNvSpPr/>
                  <p:nvPr/>
                </p:nvSpPr>
                <p:spPr>
                  <a:xfrm>
                    <a:off x="2007648" y="3356874"/>
                    <a:ext cx="354253" cy="360359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181" name="立方体 180"/>
                  <p:cNvSpPr/>
                  <p:nvPr/>
                </p:nvSpPr>
                <p:spPr>
                  <a:xfrm>
                    <a:off x="2252289" y="3356874"/>
                    <a:ext cx="352665" cy="360359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</p:grpSp>
        </p:grpSp>
        <p:grpSp>
          <p:nvGrpSpPr>
            <p:cNvPr id="21610" name="组合 195"/>
            <p:cNvGrpSpPr/>
            <p:nvPr/>
          </p:nvGrpSpPr>
          <p:grpSpPr bwMode="auto">
            <a:xfrm>
              <a:off x="5796737" y="4132803"/>
              <a:ext cx="1295524" cy="608785"/>
              <a:chOff x="1800695" y="4719477"/>
              <a:chExt cx="1295524" cy="608785"/>
            </a:xfrm>
          </p:grpSpPr>
          <p:grpSp>
            <p:nvGrpSpPr>
              <p:cNvPr id="21611" name="组合 196"/>
              <p:cNvGrpSpPr/>
              <p:nvPr/>
            </p:nvGrpSpPr>
            <p:grpSpPr bwMode="auto">
              <a:xfrm>
                <a:off x="1957345" y="4719477"/>
                <a:ext cx="1138874" cy="437799"/>
                <a:chOff x="4427984" y="3080529"/>
                <a:chExt cx="1138874" cy="437799"/>
              </a:xfrm>
            </p:grpSpPr>
            <p:grpSp>
              <p:nvGrpSpPr>
                <p:cNvPr id="21612" name="组合 208"/>
                <p:cNvGrpSpPr/>
                <p:nvPr/>
              </p:nvGrpSpPr>
              <p:grpSpPr bwMode="auto">
                <a:xfrm>
                  <a:off x="4482823" y="3080529"/>
                  <a:ext cx="1084035" cy="360040"/>
                  <a:chOff x="1521114" y="3356992"/>
                  <a:chExt cx="1084035" cy="360040"/>
                </a:xfrm>
              </p:grpSpPr>
              <p:sp>
                <p:nvSpPr>
                  <p:cNvPr id="215" name="立方体 214"/>
                  <p:cNvSpPr/>
                  <p:nvPr/>
                </p:nvSpPr>
                <p:spPr>
                  <a:xfrm>
                    <a:off x="1524082" y="3356992"/>
                    <a:ext cx="352665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16" name="立方体 215"/>
                  <p:cNvSpPr/>
                  <p:nvPr/>
                </p:nvSpPr>
                <p:spPr>
                  <a:xfrm>
                    <a:off x="1767135" y="3356992"/>
                    <a:ext cx="354253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17" name="立方体 216"/>
                  <p:cNvSpPr/>
                  <p:nvPr/>
                </p:nvSpPr>
                <p:spPr>
                  <a:xfrm>
                    <a:off x="2010188" y="3356992"/>
                    <a:ext cx="354254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18" name="立方体 217"/>
                  <p:cNvSpPr/>
                  <p:nvPr/>
                </p:nvSpPr>
                <p:spPr>
                  <a:xfrm>
                    <a:off x="2254829" y="3356992"/>
                    <a:ext cx="351077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  <p:grpSp>
              <p:nvGrpSpPr>
                <p:cNvPr id="21617" name="组合 209"/>
                <p:cNvGrpSpPr/>
                <p:nvPr/>
              </p:nvGrpSpPr>
              <p:grpSpPr bwMode="auto">
                <a:xfrm>
                  <a:off x="4427984" y="3158288"/>
                  <a:ext cx="1084035" cy="360040"/>
                  <a:chOff x="1521114" y="3356992"/>
                  <a:chExt cx="1084035" cy="360040"/>
                </a:xfrm>
              </p:grpSpPr>
              <p:sp>
                <p:nvSpPr>
                  <p:cNvPr id="211" name="立方体 210"/>
                  <p:cNvSpPr/>
                  <p:nvPr/>
                </p:nvSpPr>
                <p:spPr>
                  <a:xfrm>
                    <a:off x="1521732" y="3357019"/>
                    <a:ext cx="352665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12" name="立方体 211"/>
                  <p:cNvSpPr/>
                  <p:nvPr/>
                </p:nvSpPr>
                <p:spPr>
                  <a:xfrm>
                    <a:off x="1764786" y="3357019"/>
                    <a:ext cx="354253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13" name="立方体 212"/>
                  <p:cNvSpPr/>
                  <p:nvPr/>
                </p:nvSpPr>
                <p:spPr>
                  <a:xfrm>
                    <a:off x="2007838" y="3357019"/>
                    <a:ext cx="354254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14" name="立方体 213"/>
                  <p:cNvSpPr/>
                  <p:nvPr/>
                </p:nvSpPr>
                <p:spPr>
                  <a:xfrm>
                    <a:off x="2252479" y="3357019"/>
                    <a:ext cx="352665" cy="357184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</p:grpSp>
          <p:grpSp>
            <p:nvGrpSpPr>
              <p:cNvPr id="21622" name="组合 197"/>
              <p:cNvGrpSpPr/>
              <p:nvPr/>
            </p:nvGrpSpPr>
            <p:grpSpPr bwMode="auto">
              <a:xfrm>
                <a:off x="1800695" y="4890463"/>
                <a:ext cx="1163106" cy="437799"/>
                <a:chOff x="4403752" y="3080529"/>
                <a:chExt cx="1163106" cy="437799"/>
              </a:xfrm>
            </p:grpSpPr>
            <p:grpSp>
              <p:nvGrpSpPr>
                <p:cNvPr id="21623" name="组合 198"/>
                <p:cNvGrpSpPr/>
                <p:nvPr/>
              </p:nvGrpSpPr>
              <p:grpSpPr bwMode="auto">
                <a:xfrm>
                  <a:off x="4482823" y="3080529"/>
                  <a:ext cx="1084035" cy="360040"/>
                  <a:chOff x="1521114" y="3356992"/>
                  <a:chExt cx="1084035" cy="360040"/>
                </a:xfrm>
              </p:grpSpPr>
              <p:sp>
                <p:nvSpPr>
                  <p:cNvPr id="205" name="立方体 204"/>
                  <p:cNvSpPr/>
                  <p:nvPr/>
                </p:nvSpPr>
                <p:spPr>
                  <a:xfrm>
                    <a:off x="1521472" y="3357454"/>
                    <a:ext cx="354253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06" name="立方体 205"/>
                  <p:cNvSpPr/>
                  <p:nvPr/>
                </p:nvSpPr>
                <p:spPr>
                  <a:xfrm>
                    <a:off x="1764524" y="3357454"/>
                    <a:ext cx="355842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07" name="立方体 206"/>
                  <p:cNvSpPr/>
                  <p:nvPr/>
                </p:nvSpPr>
                <p:spPr>
                  <a:xfrm>
                    <a:off x="2009165" y="3357454"/>
                    <a:ext cx="355842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08" name="立方体 207"/>
                  <p:cNvSpPr/>
                  <p:nvPr/>
                </p:nvSpPr>
                <p:spPr>
                  <a:xfrm>
                    <a:off x="2253806" y="3357454"/>
                    <a:ext cx="354254" cy="357183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  <p:grpSp>
              <p:nvGrpSpPr>
                <p:cNvPr id="21628" name="组合 199"/>
                <p:cNvGrpSpPr/>
                <p:nvPr/>
              </p:nvGrpSpPr>
              <p:grpSpPr bwMode="auto">
                <a:xfrm>
                  <a:off x="4403752" y="3158288"/>
                  <a:ext cx="1108267" cy="360040"/>
                  <a:chOff x="1496882" y="3356992"/>
                  <a:chExt cx="1108267" cy="360040"/>
                </a:xfrm>
              </p:grpSpPr>
              <p:sp>
                <p:nvSpPr>
                  <p:cNvPr id="201" name="立方体 200"/>
                  <p:cNvSpPr/>
                  <p:nvPr/>
                </p:nvSpPr>
                <p:spPr>
                  <a:xfrm>
                    <a:off x="1496882" y="3357481"/>
                    <a:ext cx="378082" cy="358771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02" name="立方体 201"/>
                  <p:cNvSpPr/>
                  <p:nvPr/>
                </p:nvSpPr>
                <p:spPr>
                  <a:xfrm>
                    <a:off x="1765351" y="3357481"/>
                    <a:ext cx="352665" cy="358771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03" name="立方体 202"/>
                  <p:cNvSpPr/>
                  <p:nvPr/>
                </p:nvSpPr>
                <p:spPr>
                  <a:xfrm>
                    <a:off x="2008405" y="3357481"/>
                    <a:ext cx="354253" cy="358771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  <p:sp>
                <p:nvSpPr>
                  <p:cNvPr id="204" name="立方体 203"/>
                  <p:cNvSpPr/>
                  <p:nvPr/>
                </p:nvSpPr>
                <p:spPr>
                  <a:xfrm>
                    <a:off x="2253046" y="3357481"/>
                    <a:ext cx="352665" cy="358771"/>
                  </a:xfrm>
                  <a:prstGeom prst="cub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defRPr/>
                    </a:pPr>
                    <a:endParaRPr lang="zh-CN" altLang="en-US" noProof="1"/>
                  </a:p>
                </p:txBody>
              </p:sp>
            </p:grpSp>
          </p:grpSp>
        </p:grpSp>
      </p:grpSp>
      <p:sp>
        <p:nvSpPr>
          <p:cNvPr id="21633" name="右箭头 12"/>
          <p:cNvSpPr>
            <a:spLocks noChangeArrowheads="1"/>
          </p:cNvSpPr>
          <p:nvPr/>
        </p:nvSpPr>
        <p:spPr bwMode="auto">
          <a:xfrm>
            <a:off x="3717925" y="2540000"/>
            <a:ext cx="863600" cy="360363"/>
          </a:xfrm>
          <a:prstGeom prst="rightArrow">
            <a:avLst>
              <a:gd name="adj1" fmla="val 50000"/>
              <a:gd name="adj2" fmla="val 499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1634" name="右箭头 218"/>
          <p:cNvSpPr>
            <a:spLocks noChangeArrowheads="1"/>
          </p:cNvSpPr>
          <p:nvPr/>
        </p:nvSpPr>
        <p:spPr bwMode="auto">
          <a:xfrm>
            <a:off x="3692525" y="4668838"/>
            <a:ext cx="863600" cy="360362"/>
          </a:xfrm>
          <a:prstGeom prst="rightArrow">
            <a:avLst>
              <a:gd name="adj1" fmla="val 50000"/>
              <a:gd name="adj2" fmla="val 499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1635" name="组合 15"/>
          <p:cNvGrpSpPr/>
          <p:nvPr/>
        </p:nvGrpSpPr>
        <p:grpSpPr bwMode="auto">
          <a:xfrm>
            <a:off x="1279525" y="5151438"/>
            <a:ext cx="2520950" cy="685800"/>
            <a:chOff x="1687775" y="3437242"/>
            <a:chExt cx="2520280" cy="686513"/>
          </a:xfrm>
        </p:grpSpPr>
        <p:sp>
          <p:nvSpPr>
            <p:cNvPr id="21636" name="文本框 13"/>
            <p:cNvSpPr txBox="1">
              <a:spLocks noChangeArrowheads="1"/>
            </p:cNvSpPr>
            <p:nvPr/>
          </p:nvSpPr>
          <p:spPr bwMode="auto">
            <a:xfrm>
              <a:off x="1687775" y="3478451"/>
              <a:ext cx="2520280" cy="645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Calibri" panose="020F0502020204030204" pitchFamily="34" charset="0"/>
                </a:rPr>
                <a:t>（     ）</a:t>
              </a:r>
              <a:r>
                <a:rPr lang="en-US" altLang="zh-CN" sz="3600" b="1">
                  <a:latin typeface="Times New Roman" panose="02020603050405020304" pitchFamily="18" charset="0"/>
                </a:rPr>
                <a:t>cm</a:t>
              </a:r>
              <a:endParaRPr lang="zh-CN" altLang="en-US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21637" name="文本框 14"/>
            <p:cNvSpPr txBox="1">
              <a:spLocks noChangeArrowheads="1"/>
            </p:cNvSpPr>
            <p:nvPr/>
          </p:nvSpPr>
          <p:spPr bwMode="auto">
            <a:xfrm>
              <a:off x="3563888" y="3437242"/>
              <a:ext cx="471906" cy="519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3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638" name="组合 219"/>
          <p:cNvGrpSpPr/>
          <p:nvPr/>
        </p:nvGrpSpPr>
        <p:grpSpPr bwMode="auto">
          <a:xfrm>
            <a:off x="5124450" y="3082925"/>
            <a:ext cx="2520950" cy="685800"/>
            <a:chOff x="1687775" y="3437242"/>
            <a:chExt cx="2520280" cy="686512"/>
          </a:xfrm>
        </p:grpSpPr>
        <p:sp>
          <p:nvSpPr>
            <p:cNvPr id="21639" name="文本框 220"/>
            <p:cNvSpPr txBox="1">
              <a:spLocks noChangeArrowheads="1"/>
            </p:cNvSpPr>
            <p:nvPr/>
          </p:nvSpPr>
          <p:spPr bwMode="auto">
            <a:xfrm>
              <a:off x="1687775" y="3478451"/>
              <a:ext cx="2520280" cy="64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Calibri" panose="020F0502020204030204" pitchFamily="34" charset="0"/>
                </a:rPr>
                <a:t>（     ）</a:t>
              </a:r>
              <a:r>
                <a:rPr lang="en-US" altLang="zh-CN" sz="3600" b="1">
                  <a:latin typeface="Times New Roman" panose="02020603050405020304" pitchFamily="18" charset="0"/>
                </a:rPr>
                <a:t>cm</a:t>
              </a:r>
              <a:endParaRPr lang="zh-CN" altLang="en-US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21640" name="文本框 221"/>
            <p:cNvSpPr txBox="1">
              <a:spLocks noChangeArrowheads="1"/>
            </p:cNvSpPr>
            <p:nvPr/>
          </p:nvSpPr>
          <p:spPr bwMode="auto">
            <a:xfrm>
              <a:off x="3563888" y="3437242"/>
              <a:ext cx="471906" cy="519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3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641" name="组合 222"/>
          <p:cNvGrpSpPr/>
          <p:nvPr/>
        </p:nvGrpSpPr>
        <p:grpSpPr bwMode="auto">
          <a:xfrm>
            <a:off x="1185863" y="3149600"/>
            <a:ext cx="2520950" cy="685800"/>
            <a:chOff x="1687775" y="3437242"/>
            <a:chExt cx="2520280" cy="686512"/>
          </a:xfrm>
        </p:grpSpPr>
        <p:sp>
          <p:nvSpPr>
            <p:cNvPr id="21642" name="文本框 223"/>
            <p:cNvSpPr txBox="1">
              <a:spLocks noChangeArrowheads="1"/>
            </p:cNvSpPr>
            <p:nvPr/>
          </p:nvSpPr>
          <p:spPr bwMode="auto">
            <a:xfrm>
              <a:off x="1687775" y="3478451"/>
              <a:ext cx="2520280" cy="64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Calibri" panose="020F0502020204030204" pitchFamily="34" charset="0"/>
                </a:rPr>
                <a:t>（    ）</a:t>
              </a:r>
              <a:r>
                <a:rPr lang="en-US" altLang="zh-CN" sz="3600" b="1">
                  <a:latin typeface="Times New Roman" panose="02020603050405020304" pitchFamily="18" charset="0"/>
                </a:rPr>
                <a:t>cm</a:t>
              </a:r>
              <a:endParaRPr lang="zh-CN" altLang="en-US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21643" name="文本框 224"/>
            <p:cNvSpPr txBox="1">
              <a:spLocks noChangeArrowheads="1"/>
            </p:cNvSpPr>
            <p:nvPr/>
          </p:nvSpPr>
          <p:spPr bwMode="auto">
            <a:xfrm>
              <a:off x="3563888" y="3437242"/>
              <a:ext cx="471906" cy="519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3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644" name="组合 225"/>
          <p:cNvGrpSpPr/>
          <p:nvPr/>
        </p:nvGrpSpPr>
        <p:grpSpPr bwMode="auto">
          <a:xfrm>
            <a:off x="5180013" y="5343525"/>
            <a:ext cx="2519362" cy="685800"/>
            <a:chOff x="1687775" y="3437242"/>
            <a:chExt cx="2520280" cy="686512"/>
          </a:xfrm>
        </p:grpSpPr>
        <p:sp>
          <p:nvSpPr>
            <p:cNvPr id="21645" name="文本框 226"/>
            <p:cNvSpPr txBox="1">
              <a:spLocks noChangeArrowheads="1"/>
            </p:cNvSpPr>
            <p:nvPr/>
          </p:nvSpPr>
          <p:spPr bwMode="auto">
            <a:xfrm>
              <a:off x="1687775" y="3478451"/>
              <a:ext cx="2520280" cy="64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Calibri" panose="020F0502020204030204" pitchFamily="34" charset="0"/>
                </a:rPr>
                <a:t>（     ）</a:t>
              </a:r>
              <a:r>
                <a:rPr lang="en-US" altLang="zh-CN" sz="3600" b="1">
                  <a:latin typeface="Times New Roman" panose="02020603050405020304" pitchFamily="18" charset="0"/>
                </a:rPr>
                <a:t>cm</a:t>
              </a:r>
              <a:endParaRPr lang="zh-CN" altLang="en-US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21646" name="文本框 227"/>
            <p:cNvSpPr txBox="1">
              <a:spLocks noChangeArrowheads="1"/>
            </p:cNvSpPr>
            <p:nvPr/>
          </p:nvSpPr>
          <p:spPr bwMode="auto">
            <a:xfrm>
              <a:off x="3563888" y="3437242"/>
              <a:ext cx="471906" cy="519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3</a:t>
              </a:r>
              <a:endParaRPr lang="zh-CN" altLang="en-US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1647" name="文本框 16"/>
          <p:cNvSpPr txBox="1">
            <a:spLocks noChangeArrowheads="1"/>
          </p:cNvSpPr>
          <p:nvPr/>
        </p:nvSpPr>
        <p:spPr bwMode="auto">
          <a:xfrm>
            <a:off x="1747838" y="3151188"/>
            <a:ext cx="60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48" name="文本框 228"/>
          <p:cNvSpPr txBox="1">
            <a:spLocks noChangeArrowheads="1"/>
          </p:cNvSpPr>
          <p:nvPr/>
        </p:nvSpPr>
        <p:spPr bwMode="auto">
          <a:xfrm>
            <a:off x="5583238" y="3081338"/>
            <a:ext cx="811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49" name="文本框 229"/>
          <p:cNvSpPr txBox="1">
            <a:spLocks noChangeArrowheads="1"/>
          </p:cNvSpPr>
          <p:nvPr/>
        </p:nvSpPr>
        <p:spPr bwMode="auto">
          <a:xfrm>
            <a:off x="1746250" y="5154613"/>
            <a:ext cx="94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50" name="文本框 230"/>
          <p:cNvSpPr txBox="1">
            <a:spLocks noChangeArrowheads="1"/>
          </p:cNvSpPr>
          <p:nvPr/>
        </p:nvSpPr>
        <p:spPr bwMode="auto">
          <a:xfrm>
            <a:off x="5653088" y="5368925"/>
            <a:ext cx="90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47" grpId="0"/>
      <p:bldP spid="21648" grpId="0"/>
      <p:bldP spid="21649" grpId="0"/>
      <p:bldP spid="21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3"/>
          <p:cNvSpPr txBox="1">
            <a:spLocks noChangeArrowheads="1"/>
          </p:cNvSpPr>
          <p:nvPr/>
        </p:nvSpPr>
        <p:spPr bwMode="auto">
          <a:xfrm>
            <a:off x="628650" y="711200"/>
            <a:ext cx="749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宋体" panose="02010600030101010101" pitchFamily="2" charset="-122"/>
              </a:rPr>
              <a:t>练一练：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</a:rPr>
              <a:t>计算下面长方体的面积。（单位：厘米）</a:t>
            </a:r>
          </a:p>
        </p:txBody>
      </p:sp>
      <p:grpSp>
        <p:nvGrpSpPr>
          <p:cNvPr id="22531" name="组合 6"/>
          <p:cNvGrpSpPr/>
          <p:nvPr/>
        </p:nvGrpSpPr>
        <p:grpSpPr bwMode="auto">
          <a:xfrm>
            <a:off x="920750" y="2098675"/>
            <a:ext cx="2035175" cy="1127125"/>
            <a:chOff x="1255" y="3319"/>
            <a:chExt cx="3206" cy="1775"/>
          </a:xfrm>
        </p:grpSpPr>
        <p:sp>
          <p:nvSpPr>
            <p:cNvPr id="6" name="立方体 5"/>
            <p:cNvSpPr/>
            <p:nvPr/>
          </p:nvSpPr>
          <p:spPr>
            <a:xfrm>
              <a:off x="1255" y="3319"/>
              <a:ext cx="2791" cy="1265"/>
            </a:xfrm>
            <a:prstGeom prst="cube">
              <a:avLst>
                <a:gd name="adj" fmla="val 31566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2533" name="TextBox 21"/>
            <p:cNvSpPr txBox="1">
              <a:spLocks noChangeArrowheads="1"/>
            </p:cNvSpPr>
            <p:nvPr/>
          </p:nvSpPr>
          <p:spPr bwMode="auto">
            <a:xfrm>
              <a:off x="2123" y="4470"/>
              <a:ext cx="77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2534" name="TextBox 21"/>
            <p:cNvSpPr txBox="1">
              <a:spLocks noChangeArrowheads="1"/>
            </p:cNvSpPr>
            <p:nvPr/>
          </p:nvSpPr>
          <p:spPr bwMode="auto">
            <a:xfrm rot="-3000000">
              <a:off x="3758" y="4046"/>
              <a:ext cx="77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2535" name="TextBox 21"/>
            <p:cNvSpPr txBox="1">
              <a:spLocks noChangeArrowheads="1"/>
            </p:cNvSpPr>
            <p:nvPr/>
          </p:nvSpPr>
          <p:spPr bwMode="auto">
            <a:xfrm>
              <a:off x="3170" y="3796"/>
              <a:ext cx="77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latin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2536" name="组合 7"/>
          <p:cNvGrpSpPr/>
          <p:nvPr/>
        </p:nvGrpSpPr>
        <p:grpSpPr bwMode="auto">
          <a:xfrm>
            <a:off x="920750" y="3667125"/>
            <a:ext cx="1130300" cy="1208088"/>
            <a:chOff x="838" y="3254"/>
            <a:chExt cx="1779" cy="1903"/>
          </a:xfrm>
        </p:grpSpPr>
        <p:sp>
          <p:nvSpPr>
            <p:cNvPr id="9" name="立方体 8"/>
            <p:cNvSpPr/>
            <p:nvPr/>
          </p:nvSpPr>
          <p:spPr>
            <a:xfrm>
              <a:off x="1255" y="3254"/>
              <a:ext cx="730" cy="1328"/>
            </a:xfrm>
            <a:prstGeom prst="cube">
              <a:avLst>
                <a:gd name="adj" fmla="val 17802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2538" name="TextBox 21"/>
            <p:cNvSpPr txBox="1">
              <a:spLocks noChangeArrowheads="1"/>
            </p:cNvSpPr>
            <p:nvPr/>
          </p:nvSpPr>
          <p:spPr bwMode="auto">
            <a:xfrm>
              <a:off x="1255" y="4533"/>
              <a:ext cx="77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539" name="TextBox 21"/>
            <p:cNvSpPr txBox="1">
              <a:spLocks noChangeArrowheads="1"/>
            </p:cNvSpPr>
            <p:nvPr/>
          </p:nvSpPr>
          <p:spPr bwMode="auto">
            <a:xfrm rot="-3000000">
              <a:off x="1797" y="4069"/>
              <a:ext cx="101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latin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22540" name="TextBox 21"/>
            <p:cNvSpPr txBox="1">
              <a:spLocks noChangeArrowheads="1"/>
            </p:cNvSpPr>
            <p:nvPr/>
          </p:nvSpPr>
          <p:spPr bwMode="auto">
            <a:xfrm>
              <a:off x="838" y="3662"/>
              <a:ext cx="50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2541" name="组合 13"/>
          <p:cNvGrpSpPr/>
          <p:nvPr/>
        </p:nvGrpSpPr>
        <p:grpSpPr bwMode="auto">
          <a:xfrm>
            <a:off x="920750" y="5329238"/>
            <a:ext cx="1541463" cy="1084262"/>
            <a:chOff x="1255" y="3385"/>
            <a:chExt cx="2428" cy="1709"/>
          </a:xfrm>
        </p:grpSpPr>
        <p:sp>
          <p:nvSpPr>
            <p:cNvPr id="15" name="立方体 14"/>
            <p:cNvSpPr/>
            <p:nvPr/>
          </p:nvSpPr>
          <p:spPr>
            <a:xfrm>
              <a:off x="1255" y="3385"/>
              <a:ext cx="2040" cy="1199"/>
            </a:xfrm>
            <a:prstGeom prst="cube">
              <a:avLst>
                <a:gd name="adj" fmla="val 31051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2543" name="TextBox 21"/>
            <p:cNvSpPr txBox="1">
              <a:spLocks noChangeArrowheads="1"/>
            </p:cNvSpPr>
            <p:nvPr/>
          </p:nvSpPr>
          <p:spPr bwMode="auto">
            <a:xfrm>
              <a:off x="1897" y="4470"/>
              <a:ext cx="77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2544" name="TextBox 21"/>
            <p:cNvSpPr txBox="1">
              <a:spLocks noChangeArrowheads="1"/>
            </p:cNvSpPr>
            <p:nvPr/>
          </p:nvSpPr>
          <p:spPr bwMode="auto">
            <a:xfrm rot="-3000000">
              <a:off x="2979" y="4058"/>
              <a:ext cx="77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2545" name="TextBox 21"/>
            <p:cNvSpPr txBox="1">
              <a:spLocks noChangeArrowheads="1"/>
            </p:cNvSpPr>
            <p:nvPr/>
          </p:nvSpPr>
          <p:spPr bwMode="auto">
            <a:xfrm>
              <a:off x="2431" y="3805"/>
              <a:ext cx="77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>
                  <a:latin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2546" name="TextBox 6"/>
          <p:cNvSpPr txBox="1">
            <a:spLocks noChangeArrowheads="1"/>
          </p:cNvSpPr>
          <p:nvPr/>
        </p:nvSpPr>
        <p:spPr bwMode="auto">
          <a:xfrm>
            <a:off x="3136900" y="222885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12×4×5=240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（立方厘米）</a:t>
            </a:r>
          </a:p>
        </p:txBody>
      </p:sp>
      <p:sp>
        <p:nvSpPr>
          <p:cNvPr id="22547" name="TextBox 6"/>
          <p:cNvSpPr txBox="1">
            <a:spLocks noChangeArrowheads="1"/>
          </p:cNvSpPr>
          <p:nvPr/>
        </p:nvSpPr>
        <p:spPr bwMode="auto">
          <a:xfrm>
            <a:off x="3136900" y="4008438"/>
            <a:ext cx="31242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2×0.5×4=4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（立方厘米）</a:t>
            </a:r>
          </a:p>
        </p:txBody>
      </p:sp>
      <p:sp>
        <p:nvSpPr>
          <p:cNvPr id="22548" name="TextBox 6"/>
          <p:cNvSpPr txBox="1">
            <a:spLocks noChangeArrowheads="1"/>
          </p:cNvSpPr>
          <p:nvPr/>
        </p:nvSpPr>
        <p:spPr bwMode="auto">
          <a:xfrm>
            <a:off x="3136900" y="5641975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5×6×5=150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（立方厘米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）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  <p:bldP spid="22547" grpId="0"/>
      <p:bldP spid="225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51054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全屏显示(4:3)</PresentationFormat>
  <Paragraphs>79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EU-H3X</vt:lpstr>
      <vt:lpstr>黑体</vt:lpstr>
      <vt:lpstr>宋体</vt:lpstr>
      <vt:lpstr>微软雅黑</vt:lpstr>
      <vt:lpstr>Arial</vt:lpstr>
      <vt:lpstr>Calibri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9</cp:revision>
  <dcterms:created xsi:type="dcterms:W3CDTF">2017-01-21T06:37:00Z</dcterms:created>
  <dcterms:modified xsi:type="dcterms:W3CDTF">2023-01-17T02:53:25Z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B6DB4C11E36642EBBA26568D8449E62C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