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0" r:id="rId3"/>
    <p:sldId id="373" r:id="rId4"/>
    <p:sldId id="262" r:id="rId5"/>
    <p:sldId id="264" r:id="rId6"/>
    <p:sldId id="306" r:id="rId7"/>
    <p:sldId id="358" r:id="rId8"/>
    <p:sldId id="308" r:id="rId9"/>
    <p:sldId id="273" r:id="rId10"/>
    <p:sldId id="372" r:id="rId11"/>
    <p:sldId id="369" r:id="rId12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6" autoAdjust="0"/>
    <p:restoredTop sz="94660"/>
  </p:normalViewPr>
  <p:slideViewPr>
    <p:cSldViewPr snapToGrid="0">
      <p:cViewPr>
        <p:scale>
          <a:sx n="100" d="100"/>
          <a:sy n="100" d="100"/>
        </p:scale>
        <p:origin x="-38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13D0B-AF48-40EF-AF3D-A021FE35A69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61843-72C9-478C-9E83-5EAEAEA30C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ChangeArrowheads="1"/>
          </p:cNvSpPr>
          <p:nvPr/>
        </p:nvSpPr>
        <p:spPr bwMode="auto">
          <a:xfrm>
            <a:off x="0" y="2262061"/>
            <a:ext cx="9144000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Ring </a:t>
            </a:r>
            <a:r>
              <a:rPr lang="en-US" altLang="zh-CN" sz="6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Up or Call?</a:t>
            </a:r>
          </a:p>
        </p:txBody>
      </p:sp>
      <p:sp>
        <p:nvSpPr>
          <p:cNvPr id="6148" name="文本框 5"/>
          <p:cNvSpPr txBox="1">
            <a:spLocks noChangeArrowheads="1"/>
          </p:cNvSpPr>
          <p:nvPr/>
        </p:nvSpPr>
        <p:spPr bwMode="auto">
          <a:xfrm>
            <a:off x="76200" y="272397"/>
            <a:ext cx="562689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Unit 7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Know Our World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24754" y="544954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23850" y="819151"/>
            <a:ext cx="8496300" cy="78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in the end</a:t>
            </a:r>
            <a:r>
              <a:rPr lang="zh-CN" altLang="en-US" sz="2800" b="1">
                <a:latin typeface="Times New Roman" panose="02020603050405020304" pitchFamily="18" charset="0"/>
              </a:rPr>
              <a:t>与</a:t>
            </a:r>
            <a:r>
              <a:rPr lang="en-US" altLang="zh-CN" sz="2800" b="1">
                <a:latin typeface="Times New Roman" panose="02020603050405020304" pitchFamily="18" charset="0"/>
              </a:rPr>
              <a:t>by the end of 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graphicFrame>
        <p:nvGraphicFramePr>
          <p:cNvPr id="15384" name="Group 24"/>
          <p:cNvGraphicFramePr>
            <a:graphicFrameLocks noGrp="1"/>
          </p:cNvGraphicFramePr>
          <p:nvPr/>
        </p:nvGraphicFramePr>
        <p:xfrm>
          <a:off x="673894" y="2003425"/>
          <a:ext cx="7746206" cy="3291840"/>
        </p:xfrm>
        <a:graphic>
          <a:graphicData uri="http://schemas.openxmlformats.org/drawingml/2006/table">
            <a:tbl>
              <a:tblPr/>
              <a:tblGrid>
                <a:gridCol w="204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0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0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词条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3311" marR="2331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含义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3311" marR="2331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用法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23311" marR="2331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in the end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3311" marR="2331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最终；最后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3311" marR="2331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只能单独使用，与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at last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或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finally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同义。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3311" marR="2331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by the end of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3311" marR="2331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到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末</a:t>
                      </a: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为止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3311" marR="2331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后可接过去时间，与过去完成时连用； 也可接将来时间，与一般将来时连用。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23311" marR="2331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382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39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Ring Up or Call?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6386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646238"/>
            <a:ext cx="8611790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用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end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的相关短语完成句子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他将在今年年底完成所有的工作。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He will finish all the work ____________  this year.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他最终成功了。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He succeeded ____________.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(3)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截止到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2025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年年底，世界将会有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78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亿人口。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The world will have 7.8 billion people ____________ 2025.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20691" y="2700338"/>
            <a:ext cx="370284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indent="611505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at the end of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2316956" y="3747441"/>
            <a:ext cx="2392561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611505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the end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5172076" y="4903861"/>
            <a:ext cx="282773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611505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by the end of</a:t>
            </a: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39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Ring Up or Call?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7" name="Group 19"/>
          <p:cNvGraphicFramePr>
            <a:graphicFrameLocks noGrp="1"/>
          </p:cNvGraphicFramePr>
          <p:nvPr/>
        </p:nvGraphicFramePr>
        <p:xfrm>
          <a:off x="351235" y="1879600"/>
          <a:ext cx="8190309" cy="4589463"/>
        </p:xfrm>
        <a:graphic>
          <a:graphicData uri="http://schemas.openxmlformats.org/drawingml/2006/table">
            <a:tbl>
              <a:tblPr/>
              <a:tblGrid>
                <a:gridCol w="654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单词闯关</a:t>
                      </a:r>
                      <a:endParaRPr kumimoji="0" lang="zh-CN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1.adj.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不列颠的；英国的；英国人的；英国英语的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总称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英国人；英国英语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2.washroom________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浴室；盥洗室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拼写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________→__________(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过去式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发音；读法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__________→________(v.) 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3314700" y="3544889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盥洗室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5980510" y="2979443"/>
            <a:ext cx="10903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British</a:t>
            </a:r>
          </a:p>
        </p:txBody>
      </p:sp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39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Ring Up or Call?</a:t>
            </a:r>
          </a:p>
        </p:txBody>
      </p:sp>
      <p:grpSp>
        <p:nvGrpSpPr>
          <p:cNvPr id="7180" name="组合 2"/>
          <p:cNvGrpSpPr/>
          <p:nvPr/>
        </p:nvGrpSpPr>
        <p:grpSpPr bwMode="auto">
          <a:xfrm>
            <a:off x="86916" y="1044576"/>
            <a:ext cx="2708672" cy="676275"/>
            <a:chOff x="183" y="1646"/>
            <a:chExt cx="4986" cy="1063"/>
          </a:xfrm>
        </p:grpSpPr>
        <p:pic>
          <p:nvPicPr>
            <p:cNvPr id="7184" name="图片 15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461" y="1766"/>
              <a:ext cx="4306" cy="8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708661" y="4233863"/>
            <a:ext cx="14791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bathroom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266032" y="4926014"/>
            <a:ext cx="37144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spell		 spelled/spelt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091835" y="5535613"/>
            <a:ext cx="39790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pronunciation       pronounce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7" name="Group 15"/>
          <p:cNvGraphicFramePr>
            <a:graphicFrameLocks noGrp="1"/>
          </p:cNvGraphicFramePr>
          <p:nvPr/>
        </p:nvGraphicFramePr>
        <p:xfrm>
          <a:off x="467916" y="1720851"/>
          <a:ext cx="8189119" cy="3819525"/>
        </p:xfrm>
        <a:graphic>
          <a:graphicData uri="http://schemas.openxmlformats.org/drawingml/2006/table">
            <a:tbl>
              <a:tblPr/>
              <a:tblGrid>
                <a:gridCol w="653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9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单词闯关</a:t>
                      </a:r>
                      <a:endParaRPr kumimoji="0" lang="zh-CN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语法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7.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翻译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8.adj.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美国的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．美国人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________→________(n.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美国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9.adj.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澳大利亚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人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的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．澳大利亚人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________→________(n.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澳大利亚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051448" y="2454276"/>
            <a:ext cx="13468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translate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020491" y="1720851"/>
            <a:ext cx="14318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grammar</a:t>
            </a:r>
          </a:p>
        </p:txBody>
      </p:sp>
      <p:sp>
        <p:nvSpPr>
          <p:cNvPr id="8203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39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Ring Up or Call?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38275" y="3787479"/>
            <a:ext cx="32085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American        America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295607" y="4968876"/>
            <a:ext cx="34939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Australian         Australia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5" name="Group 19"/>
          <p:cNvGraphicFramePr>
            <a:graphicFrameLocks noGrp="1"/>
          </p:cNvGraphicFramePr>
          <p:nvPr/>
        </p:nvGraphicFramePr>
        <p:xfrm>
          <a:off x="247650" y="1028918"/>
          <a:ext cx="8305800" cy="5534025"/>
        </p:xfrm>
        <a:graphic>
          <a:graphicData uri="http://schemas.openxmlformats.org/drawingml/2006/table">
            <a:tbl>
              <a:tblPr/>
              <a:tblGrid>
                <a:gridCol w="1163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3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互译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1.between…and… 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2.chat with sb. ____________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3.remember doing 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sth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. ____________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4.at the end of …___________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给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……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打电话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上升；升起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7.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用不同的方法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8.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通过电话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724811" y="1220492"/>
            <a:ext cx="29626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　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646539" y="2590801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记得做过某事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381375" y="1800225"/>
            <a:ext cx="23496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与某人聊天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268596" y="3149599"/>
            <a:ext cx="26558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的末尾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067881" y="3935412"/>
            <a:ext cx="15969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ring sb. up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100001" y="4525964"/>
            <a:ext cx="9124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up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244219" y="5109518"/>
            <a:ext cx="23848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different ways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3616694" y="5768331"/>
            <a:ext cx="18790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phone</a:t>
            </a:r>
          </a:p>
        </p:txBody>
      </p:sp>
      <p:sp>
        <p:nvSpPr>
          <p:cNvPr id="9233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39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Ring Up or Call?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8" grpId="0"/>
      <p:bldP spid="9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27435" y="1028701"/>
          <a:ext cx="8468916" cy="4784725"/>
        </p:xfrm>
        <a:graphic>
          <a:graphicData uri="http://schemas.openxmlformats.org/drawingml/2006/table">
            <a:tbl>
              <a:tblPr/>
              <a:tblGrid>
                <a:gridCol w="575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你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过得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怎么样？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 are you ________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．有时我们用不同的方式或使用不同的单词来描述相同的事情。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 we describe the same thing______ ________ ________ or use differ­ent words.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329929" y="2247901"/>
            <a:ext cx="4094559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How 			 doing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017985" y="4117976"/>
            <a:ext cx="7456884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Sometimes					 	in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different  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ways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1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39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Ring Up or Call?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pic>
        <p:nvPicPr>
          <p:cNvPr id="11267" name="图片 4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341" y="893764"/>
            <a:ext cx="3323034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28663" y="1901717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词汇点睛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矩形 6"/>
          <p:cNvSpPr/>
          <p:nvPr/>
        </p:nvSpPr>
        <p:spPr>
          <a:xfrm>
            <a:off x="523875" y="1074739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71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3875" y="2036764"/>
            <a:ext cx="63104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4813" y="2290763"/>
            <a:ext cx="8328422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	translate v.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翻译</a:t>
            </a:r>
            <a:endParaRPr lang="zh-CN" altLang="en-US" sz="3000" b="1" dirty="0">
              <a:latin typeface="Times New Roman" panose="02020603050405020304" pitchFamily="18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477441" y="3198105"/>
            <a:ext cx="8333184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 remember asking my cousin to translate things for me when I first came to Canada.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我记得第一次来加拿大时，曾让我的表哥翻译了一些东西。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Please translate these sentences into Chinese.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请把这些句子翻译成汉语。</a:t>
            </a:r>
          </a:p>
        </p:txBody>
      </p:sp>
      <p:sp>
        <p:nvSpPr>
          <p:cNvPr id="11274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39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Ring Up or Call?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471488" y="1426437"/>
            <a:ext cx="8496300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translate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为及物动词，意为“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________”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，其常用短语为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，意为“把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……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翻译成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……”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；其名词形式：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translator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意为“翻译者”，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translation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意为“翻译；译作”。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437585" y="1426437"/>
            <a:ext cx="1017984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翻译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896541" y="2012950"/>
            <a:ext cx="279439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translate…into…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39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Ring Up or Call?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3314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884363"/>
            <a:ext cx="8611790" cy="27959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Would you like to translate these English words ________ your own language?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In		B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to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on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 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into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6284119" y="1751013"/>
            <a:ext cx="105846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39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Ring Up or Call?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0" y="1508125"/>
            <a:ext cx="8343900" cy="19495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●	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By the way, some Canadians use the word “eh” at the end of their sentences.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顺便说一下，一些加拿大人在他们的句尾使用“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eh”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0049" y="3963988"/>
            <a:ext cx="8634413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at  the end (of)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意为“在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结束时；在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的尽头”，可用于指时间或处所，强调一段时间的结束点、某段路程的终止处或物体的末端，后可接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短语，也可单独使用。例如：</a:t>
            </a:r>
            <a:r>
              <a:rPr lang="en-US" altLang="zh-CN" sz="2400" b="1" dirty="0">
                <a:latin typeface="Times New Roman" panose="02020603050405020304" pitchFamily="18" charset="0"/>
              </a:rPr>
              <a:t>Turn right at the end of the road.</a:t>
            </a:r>
            <a:r>
              <a:rPr lang="zh-CN" altLang="en-US" sz="2400" b="1" dirty="0">
                <a:latin typeface="Times New Roman" panose="02020603050405020304" pitchFamily="18" charset="0"/>
              </a:rPr>
              <a:t>在路的尽头向右转。</a:t>
            </a:r>
          </a:p>
        </p:txBody>
      </p:sp>
      <p:pic>
        <p:nvPicPr>
          <p:cNvPr id="14339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157288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23900" y="1023938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514851" y="5192713"/>
            <a:ext cx="812006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of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673894" y="129709"/>
            <a:ext cx="69961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39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Ring Up or Call?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610</Words>
  <Application>Microsoft Office PowerPoint</Application>
  <PresentationFormat>全屏显示(4:3)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2023-01-17T02:53:29Z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74182A214C7D4E88B768CA38F4B794F0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