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92" r:id="rId2"/>
    <p:sldId id="625" r:id="rId3"/>
    <p:sldId id="626" r:id="rId4"/>
    <p:sldId id="627" r:id="rId5"/>
    <p:sldId id="628" r:id="rId6"/>
    <p:sldId id="629" r:id="rId7"/>
    <p:sldId id="630" r:id="rId8"/>
    <p:sldId id="641" r:id="rId9"/>
    <p:sldId id="631" r:id="rId10"/>
    <p:sldId id="633" r:id="rId11"/>
    <p:sldId id="634" r:id="rId12"/>
    <p:sldId id="635" r:id="rId13"/>
    <p:sldId id="623" r:id="rId14"/>
    <p:sldId id="644" r:id="rId15"/>
    <p:sldId id="643" r:id="rId16"/>
    <p:sldId id="637" r:id="rId17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buSzPct val="100000"/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0" autoAdjust="0"/>
    <p:restoredTop sz="0" autoAdjust="0"/>
  </p:normalViewPr>
  <p:slideViewPr>
    <p:cSldViewPr>
      <p:cViewPr>
        <p:scale>
          <a:sx n="100" d="100"/>
          <a:sy n="100" d="100"/>
        </p:scale>
        <p:origin x="-194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2531" name="日期占位符 2"/>
          <p:cNvSpPr>
            <a:spLocks noGrp="1" noChangeArrowheads="1"/>
          </p:cNvSpPr>
          <p:nvPr>
            <p:ph type="dt" idx="2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/>
            </a:lvl1pPr>
          </a:lstStyle>
          <a:p>
            <a:fld id="{EFF4B87C-F9CD-4E82-9080-C8C3C27D264B}" type="datetime1">
              <a:rPr lang="zh-CN" altLang="en-US"/>
              <a:t>2023-01-17</a:t>
            </a:fld>
            <a:endParaRPr lang="zh-CN" altLang="en-US" sz="1200"/>
          </a:p>
        </p:txBody>
      </p:sp>
      <p:sp>
        <p:nvSpPr>
          <p:cNvPr id="22532" name="幻灯片图像占位符 3"/>
          <p:cNvSpPr>
            <a:spLocks noGrp="1" noRot="1" noChangeAspect="1" noChangeArrowheads="1"/>
          </p:cNvSpPr>
          <p:nvPr>
            <p:ph type="sldImg" idx="1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</p:sp>
      <p:sp>
        <p:nvSpPr>
          <p:cNvPr id="2253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defTabSz="457200" eaLnBrk="0" hangingPunct="0">
              <a:spcBef>
                <a:spcPct val="30000"/>
              </a:spcBef>
              <a:buSzTx/>
              <a:buFontTx/>
              <a:buNone/>
            </a:pPr>
            <a:r>
              <a:rPr lang="zh-CN" sz="1200"/>
              <a:t>单击此处编辑母版文本样式</a:t>
            </a:r>
          </a:p>
          <a:p>
            <a:pPr defTabSz="457200" eaLnBrk="0" hangingPunct="0">
              <a:spcBef>
                <a:spcPct val="30000"/>
              </a:spcBef>
              <a:buSzTx/>
              <a:buFontTx/>
              <a:buNone/>
            </a:pPr>
            <a:r>
              <a:rPr lang="zh-CN" sz="1200"/>
              <a:t>第二级</a:t>
            </a:r>
          </a:p>
          <a:p>
            <a:pPr defTabSz="457200" eaLnBrk="0" hangingPunct="0">
              <a:spcBef>
                <a:spcPct val="30000"/>
              </a:spcBef>
              <a:buSzTx/>
              <a:buFontTx/>
              <a:buNone/>
            </a:pPr>
            <a:r>
              <a:rPr lang="zh-CN" sz="1200"/>
              <a:t>第三级</a:t>
            </a:r>
          </a:p>
          <a:p>
            <a:pPr defTabSz="457200" eaLnBrk="0" hangingPunct="0">
              <a:spcBef>
                <a:spcPct val="30000"/>
              </a:spcBef>
              <a:buSzTx/>
              <a:buFontTx/>
              <a:buNone/>
            </a:pPr>
            <a:r>
              <a:rPr lang="zh-CN" sz="1200"/>
              <a:t>第四级</a:t>
            </a:r>
          </a:p>
          <a:p>
            <a:pPr defTabSz="457200" eaLnBrk="0" hangingPunct="0">
              <a:spcBef>
                <a:spcPct val="30000"/>
              </a:spcBef>
              <a:buSzTx/>
              <a:buFontTx/>
              <a:buNone/>
            </a:pPr>
            <a:r>
              <a:rPr lang="zh-CN" sz="1200"/>
              <a:t>第五级</a:t>
            </a:r>
          </a:p>
        </p:txBody>
      </p:sp>
      <p:sp>
        <p:nvSpPr>
          <p:cNvPr id="22534" name="页脚占位符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22535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/>
            </a:lvl1pPr>
          </a:lstStyle>
          <a:p>
            <a:fld id="{6B8F56F6-1833-4013-BE66-E634B9A963C7}" type="slidenum">
              <a:rPr lang="zh-CN" altLang="en-US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23555" name="Rectangle 3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pPr defTabSz="0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24579" name="Rectangle 3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912813" y="4341813"/>
            <a:ext cx="5029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0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1413" y="754063"/>
            <a:ext cx="4392612" cy="3294062"/>
          </a:xfrm>
        </p:spPr>
      </p:sp>
      <p:sp>
        <p:nvSpPr>
          <p:cNvPr id="25603" name="Rectangle 3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pPr defTabSz="0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defPPr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defPPr/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9A6E4603-06BF-4059-BA72-062C6CB8871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50E26FE4-3FE7-4FBE-B4F1-CC66292C3CE7}" type="datetime1">
              <a:rPr lang="en-US" altLang="en-US"/>
              <a:t>1/17/2023</a:t>
            </a:fld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2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1D58-0C29-494E-B138-7F1B3671BCD0}" type="datetime1">
              <a:rPr lang="en-US" altLang="en-US"/>
              <a:t>1/17/2023</a:t>
            </a:fld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AEAB-CA47-4492-B17C-2961C9C1D9E1}" type="slidenum">
              <a:rPr lang="en-US" altLang="en-US"/>
              <a:t>‹#›</a:t>
            </a:fld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1D58-0C29-494E-B138-7F1B3671BCD0}" type="datetime1">
              <a:rPr lang="en-US" altLang="en-US"/>
              <a:t>1/17/2023</a:t>
            </a:fld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AEAB-CA47-4492-B17C-2961C9C1D9E1}" type="slidenum">
              <a:rPr lang="en-US" altLang="en-US"/>
              <a:t>‹#›</a:t>
            </a:fld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smtClean="0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smtClean="0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smtClean="0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smtClean="0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7021D58-0C29-494E-B138-7F1B3671BCD0}" type="datetime1">
              <a:rPr lang="en-US" altLang="en-US"/>
              <a:t>1/17/2023</a:t>
            </a:fld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A37AEAB-CA47-4492-B17C-2961C9C1D9E1}" type="slidenum">
              <a:rPr lang="en-US" altLang="en-US"/>
              <a:t>‹#›</a:t>
            </a:fld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1pPr>
      <a:lvl2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6" Type="http://schemas.openxmlformats.org/officeDocument/2006/relationships/image" Target="../media/image24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99592" y="980728"/>
            <a:ext cx="3888432" cy="868363"/>
          </a:xfrm>
        </p:spPr>
        <p:txBody>
          <a:bodyPr lIns="90170" tIns="46990" rIns="90170" bIns="46990" anchor="t"/>
          <a:lstStyle/>
          <a:p>
            <a:pPr marL="0" indent="0" algn="l"/>
            <a:r>
              <a:rPr lang="zh-CN" sz="2000" b="1" dirty="0">
                <a:solidFill>
                  <a:schemeClr val="bg2">
                    <a:lumMod val="10000"/>
                  </a:schemeClr>
                </a:solidFill>
              </a:rPr>
              <a:t>青岛版初中数学七年级下册</a:t>
            </a:r>
            <a:endParaRPr lang="zh-CN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912" y="2996952"/>
            <a:ext cx="5364088" cy="998538"/>
          </a:xfrm>
        </p:spPr>
        <p:txBody>
          <a:bodyPr/>
          <a:lstStyle/>
          <a:p>
            <a:r>
              <a:rPr lang="zh-CN" altLang="en-US" sz="40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用有序数对表示位置</a:t>
            </a:r>
          </a:p>
        </p:txBody>
      </p:sp>
      <p:sp>
        <p:nvSpPr>
          <p:cNvPr id="3076" name="Rectangle 4"/>
          <p:cNvSpPr>
            <a:spLocks noGrp="1" noChangeArrowheads="1"/>
          </p:cNvSpPr>
          <p:nvPr/>
        </p:nvSpPr>
        <p:spPr bwMode="auto">
          <a:xfrm>
            <a:off x="4283968" y="1724025"/>
            <a:ext cx="44862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zh-CN" altLang="en-US" sz="3600" dirty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楷体" panose="02010609060101010101" pitchFamily="49" charset="-122"/>
              </a:rPr>
              <a:t>第十四单元</a:t>
            </a:r>
            <a:endParaRPr lang="en-US" altLang="en-US" sz="105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79715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1981200" y="43973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1" name="Text Box 3"/>
          <p:cNvSpPr>
            <a:spLocks noChangeArrowheads="1"/>
          </p:cNvSpPr>
          <p:nvPr/>
        </p:nvSpPr>
        <p:spPr bwMode="auto">
          <a:xfrm>
            <a:off x="1981200" y="4321175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sz="2800">
                <a:solidFill>
                  <a:schemeClr val="accent2"/>
                </a:solidFill>
                <a:latin typeface="Times New Roman" panose="02020603050405020304" pitchFamily="18" charset="0"/>
                <a:ea typeface="隶书" panose="02010509060101010101" pitchFamily="49" charset="-122"/>
                <a:sym typeface="Times New Roman" panose="02020603050405020304" pitchFamily="18" charset="0"/>
              </a:rPr>
              <a:t>士</a:t>
            </a:r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667000" y="48545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3352800" y="49307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352800" y="43211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5257800" y="43973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447800" y="27971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762000" y="11969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accent2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5334000" y="7397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CC3399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2743200" y="7397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CC3399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2743200" y="18065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CC3399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4038600" y="22637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CC3399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4038600" y="34067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CC3399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5257800" y="22637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CC3399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2057400" y="739775"/>
            <a:ext cx="457200" cy="457200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CC3399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aphicFrame>
        <p:nvGraphicFramePr>
          <p:cNvPr id="12305" name="Group 17"/>
          <p:cNvGraphicFramePr>
            <a:graphicFrameLocks noGrp="1"/>
          </p:cNvGraphicFramePr>
          <p:nvPr/>
        </p:nvGraphicFramePr>
        <p:xfrm>
          <a:off x="433388" y="968375"/>
          <a:ext cx="5146675" cy="4706621"/>
        </p:xfrm>
        <a:graphic>
          <a:graphicData uri="http://schemas.openxmlformats.org/drawingml/2006/table">
            <a:tbl>
              <a:tblPr/>
              <a:tblGrid>
                <a:gridCol w="64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2397" name="Line 109"/>
          <p:cNvCxnSpPr>
            <a:cxnSpLocks noChangeShapeType="1"/>
          </p:cNvCxnSpPr>
          <p:nvPr/>
        </p:nvCxnSpPr>
        <p:spPr bwMode="auto">
          <a:xfrm>
            <a:off x="2286000" y="968375"/>
            <a:ext cx="1295400" cy="1066800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8" name="Line 110"/>
          <p:cNvCxnSpPr>
            <a:cxnSpLocks noChangeShapeType="1"/>
          </p:cNvCxnSpPr>
          <p:nvPr/>
        </p:nvCxnSpPr>
        <p:spPr bwMode="auto">
          <a:xfrm flipV="1">
            <a:off x="2286000" y="968375"/>
            <a:ext cx="1295400" cy="1066800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99" name="Line 111"/>
          <p:cNvCxnSpPr>
            <a:cxnSpLocks noChangeShapeType="1"/>
          </p:cNvCxnSpPr>
          <p:nvPr/>
        </p:nvCxnSpPr>
        <p:spPr bwMode="auto">
          <a:xfrm flipV="1">
            <a:off x="2286000" y="4625975"/>
            <a:ext cx="1295400" cy="990600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2400" name="Group 112"/>
          <p:cNvGrpSpPr/>
          <p:nvPr/>
        </p:nvGrpSpPr>
        <p:grpSpPr bwMode="auto">
          <a:xfrm>
            <a:off x="9525" y="663575"/>
            <a:ext cx="5864225" cy="5345113"/>
            <a:chOff x="0" y="0"/>
            <a:chExt cx="3694" cy="3367"/>
          </a:xfrm>
        </p:grpSpPr>
        <p:sp>
          <p:nvSpPr>
            <p:cNvPr id="12401" name="Text Box 113"/>
            <p:cNvSpPr>
              <a:spLocks noChangeArrowheads="1"/>
            </p:cNvSpPr>
            <p:nvPr/>
          </p:nvSpPr>
          <p:spPr bwMode="auto">
            <a:xfrm>
              <a:off x="1008" y="1536"/>
              <a:ext cx="74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楚河</a:t>
              </a:r>
              <a:endParaRPr lang="en-US" altLang="en-US"/>
            </a:p>
          </p:txBody>
        </p:sp>
        <p:sp>
          <p:nvSpPr>
            <p:cNvPr id="12402" name="Text Box 114"/>
            <p:cNvSpPr>
              <a:spLocks noChangeArrowheads="1"/>
            </p:cNvSpPr>
            <p:nvPr/>
          </p:nvSpPr>
          <p:spPr bwMode="auto">
            <a:xfrm>
              <a:off x="2208" y="1536"/>
              <a:ext cx="57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汉界</a:t>
              </a:r>
              <a:endParaRPr lang="en-US" altLang="en-US"/>
            </a:p>
          </p:txBody>
        </p:sp>
        <p:sp>
          <p:nvSpPr>
            <p:cNvPr id="12403" name="Text Box 115"/>
            <p:cNvSpPr>
              <a:spLocks noChangeArrowheads="1"/>
            </p:cNvSpPr>
            <p:nvPr/>
          </p:nvSpPr>
          <p:spPr bwMode="auto">
            <a:xfrm>
              <a:off x="144" y="3175"/>
              <a:ext cx="34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1            2             3             4            5             6             7            8            9</a:t>
              </a:r>
              <a:endParaRPr lang="en-US" altLang="en-US"/>
            </a:p>
          </p:txBody>
        </p:sp>
        <p:sp>
          <p:nvSpPr>
            <p:cNvPr id="12404" name="Line 116"/>
            <p:cNvSpPr>
              <a:spLocks noChangeShapeType="1"/>
            </p:cNvSpPr>
            <p:nvPr/>
          </p:nvSpPr>
          <p:spPr bwMode="auto">
            <a:xfrm>
              <a:off x="1429" y="2488"/>
              <a:ext cx="827" cy="63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5" name="Rectangle 117"/>
            <p:cNvSpPr>
              <a:spLocks noChangeArrowheads="1"/>
            </p:cNvSpPr>
            <p:nvPr/>
          </p:nvSpPr>
          <p:spPr bwMode="auto">
            <a:xfrm>
              <a:off x="1248" y="0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rgbClr val="CC3399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士</a:t>
              </a:r>
            </a:p>
          </p:txBody>
        </p:sp>
        <p:sp>
          <p:nvSpPr>
            <p:cNvPr id="12406" name="Text Box 118"/>
            <p:cNvSpPr>
              <a:spLocks noChangeArrowheads="1"/>
            </p:cNvSpPr>
            <p:nvPr/>
          </p:nvSpPr>
          <p:spPr bwMode="auto">
            <a:xfrm>
              <a:off x="3312" y="975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rgbClr val="CC3399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兵</a:t>
              </a:r>
              <a:endParaRPr lang="en-US" altLang="en-US"/>
            </a:p>
          </p:txBody>
        </p:sp>
        <p:sp>
          <p:nvSpPr>
            <p:cNvPr id="12407" name="Text Box 119"/>
            <p:cNvSpPr>
              <a:spLocks noChangeArrowheads="1"/>
            </p:cNvSpPr>
            <p:nvPr/>
          </p:nvSpPr>
          <p:spPr bwMode="auto">
            <a:xfrm>
              <a:off x="2496" y="975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rgbClr val="CC3399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兵</a:t>
              </a:r>
              <a:endParaRPr lang="en-US" altLang="en-US"/>
            </a:p>
          </p:txBody>
        </p:sp>
        <p:sp>
          <p:nvSpPr>
            <p:cNvPr id="12408" name="Text Box 120"/>
            <p:cNvSpPr>
              <a:spLocks noChangeArrowheads="1"/>
            </p:cNvSpPr>
            <p:nvPr/>
          </p:nvSpPr>
          <p:spPr bwMode="auto">
            <a:xfrm>
              <a:off x="1718" y="652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rgbClr val="CC3399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相</a:t>
              </a:r>
              <a:endParaRPr lang="en-US" altLang="en-US"/>
            </a:p>
          </p:txBody>
        </p:sp>
        <p:sp>
          <p:nvSpPr>
            <p:cNvPr id="12409" name="Text Box 121"/>
            <p:cNvSpPr>
              <a:spLocks noChangeArrowheads="1"/>
            </p:cNvSpPr>
            <p:nvPr/>
          </p:nvSpPr>
          <p:spPr bwMode="auto">
            <a:xfrm>
              <a:off x="1718" y="28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rgbClr val="CC3399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帅</a:t>
              </a:r>
              <a:endParaRPr lang="en-US" altLang="en-US"/>
            </a:p>
          </p:txBody>
        </p:sp>
        <p:sp>
          <p:nvSpPr>
            <p:cNvPr id="12410" name="Text Box 122"/>
            <p:cNvSpPr>
              <a:spLocks noChangeArrowheads="1"/>
            </p:cNvSpPr>
            <p:nvPr/>
          </p:nvSpPr>
          <p:spPr bwMode="auto">
            <a:xfrm>
              <a:off x="3350" y="28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rgbClr val="CC3399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车</a:t>
              </a:r>
              <a:endParaRPr lang="en-US" altLang="en-US"/>
            </a:p>
          </p:txBody>
        </p:sp>
        <p:sp>
          <p:nvSpPr>
            <p:cNvPr id="12411" name="Text Box 123"/>
            <p:cNvSpPr>
              <a:spLocks noChangeArrowheads="1"/>
            </p:cNvSpPr>
            <p:nvPr/>
          </p:nvSpPr>
          <p:spPr bwMode="auto">
            <a:xfrm>
              <a:off x="2534" y="1660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rgbClr val="CC3399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马</a:t>
              </a:r>
              <a:endParaRPr lang="en-US" altLang="en-US"/>
            </a:p>
          </p:txBody>
        </p:sp>
        <p:sp>
          <p:nvSpPr>
            <p:cNvPr id="12412" name="Text Box 124"/>
            <p:cNvSpPr>
              <a:spLocks noChangeArrowheads="1"/>
            </p:cNvSpPr>
            <p:nvPr/>
          </p:nvSpPr>
          <p:spPr bwMode="auto">
            <a:xfrm>
              <a:off x="1680" y="2640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chemeClr val="accent2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将</a:t>
              </a:r>
              <a:endParaRPr lang="en-US" altLang="en-US"/>
            </a:p>
          </p:txBody>
        </p:sp>
        <p:sp>
          <p:nvSpPr>
            <p:cNvPr id="12413" name="Text Box 125"/>
            <p:cNvSpPr>
              <a:spLocks noChangeArrowheads="1"/>
            </p:cNvSpPr>
            <p:nvPr/>
          </p:nvSpPr>
          <p:spPr bwMode="auto">
            <a:xfrm>
              <a:off x="2112" y="2655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chemeClr val="accent2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炮</a:t>
              </a:r>
              <a:endParaRPr lang="en-US" altLang="en-US"/>
            </a:p>
          </p:txBody>
        </p:sp>
        <p:sp>
          <p:nvSpPr>
            <p:cNvPr id="12414" name="Text Box 126"/>
            <p:cNvSpPr>
              <a:spLocks noChangeArrowheads="1"/>
            </p:cNvSpPr>
            <p:nvPr/>
          </p:nvSpPr>
          <p:spPr bwMode="auto">
            <a:xfrm>
              <a:off x="2112" y="2271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chemeClr val="accent2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士</a:t>
              </a:r>
              <a:endParaRPr lang="en-US" altLang="en-US"/>
            </a:p>
          </p:txBody>
        </p:sp>
        <p:sp>
          <p:nvSpPr>
            <p:cNvPr id="12415" name="Text Box 127"/>
            <p:cNvSpPr>
              <a:spLocks noChangeArrowheads="1"/>
            </p:cNvSpPr>
            <p:nvPr/>
          </p:nvSpPr>
          <p:spPr bwMode="auto">
            <a:xfrm>
              <a:off x="3302" y="2284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chemeClr val="accent2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象</a:t>
              </a:r>
              <a:endParaRPr lang="en-US" altLang="en-US"/>
            </a:p>
          </p:txBody>
        </p:sp>
        <p:sp>
          <p:nvSpPr>
            <p:cNvPr id="12416" name="Text Box 128"/>
            <p:cNvSpPr>
              <a:spLocks noChangeArrowheads="1"/>
            </p:cNvSpPr>
            <p:nvPr/>
          </p:nvSpPr>
          <p:spPr bwMode="auto">
            <a:xfrm>
              <a:off x="854" y="1276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chemeClr val="accent2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马</a:t>
              </a:r>
              <a:endParaRPr lang="en-US" altLang="en-US"/>
            </a:p>
          </p:txBody>
        </p:sp>
        <p:sp>
          <p:nvSpPr>
            <p:cNvPr id="12417" name="Text Box 129"/>
            <p:cNvSpPr>
              <a:spLocks noChangeArrowheads="1"/>
            </p:cNvSpPr>
            <p:nvPr/>
          </p:nvSpPr>
          <p:spPr bwMode="auto">
            <a:xfrm>
              <a:off x="470" y="316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2800" b="1">
                  <a:solidFill>
                    <a:schemeClr val="accent2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车</a:t>
              </a:r>
              <a:endParaRPr lang="en-US" altLang="en-US"/>
            </a:p>
          </p:txBody>
        </p:sp>
        <p:sp>
          <p:nvSpPr>
            <p:cNvPr id="12418" name="Text Box 130"/>
            <p:cNvSpPr>
              <a:spLocks noChangeArrowheads="1"/>
            </p:cNvSpPr>
            <p:nvPr/>
          </p:nvSpPr>
          <p:spPr bwMode="auto">
            <a:xfrm>
              <a:off x="0" y="48"/>
              <a:ext cx="250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zh-CN" altLang="en-US" sz="1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  </a:t>
              </a: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10       9    </a:t>
              </a:r>
              <a:r>
                <a:rPr lang="zh-CN" altLang="en-US" sz="1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  </a:t>
              </a: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8    </a:t>
              </a:r>
              <a:r>
                <a:rPr lang="zh-CN" altLang="en-US" sz="1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 </a:t>
              </a: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7    </a:t>
              </a:r>
              <a:r>
                <a:rPr lang="zh-CN" altLang="en-US" sz="1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   </a:t>
              </a: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6    </a:t>
              </a:r>
              <a:r>
                <a:rPr lang="zh-CN" altLang="en-US" sz="1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 5  </a:t>
              </a:r>
              <a:r>
                <a:rPr lang="zh-CN" altLang="en-US" sz="1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  </a:t>
              </a: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  4 </a:t>
              </a:r>
              <a:r>
                <a:rPr lang="zh-CN" altLang="en-US" sz="1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      </a:t>
              </a: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3   </a:t>
              </a:r>
              <a:r>
                <a:rPr lang="zh-CN" altLang="en-US" sz="1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 </a:t>
              </a:r>
              <a:r>
                <a:rPr lang="en-US" altLang="en-US" sz="140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  2</a:t>
              </a:r>
              <a:endParaRPr lang="en-US" altLang="en-US"/>
            </a:p>
          </p:txBody>
        </p:sp>
      </p:grpSp>
      <p:sp>
        <p:nvSpPr>
          <p:cNvPr id="12419" name="Text Box 131"/>
          <p:cNvSpPr>
            <a:spLocks noChangeArrowheads="1"/>
          </p:cNvSpPr>
          <p:nvPr/>
        </p:nvSpPr>
        <p:spPr bwMode="auto">
          <a:xfrm>
            <a:off x="5797550" y="981075"/>
            <a:ext cx="3240088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、“将”的位置可表示为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(5,2),“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帅”的位置 表示为</a:t>
            </a:r>
            <a:r>
              <a:rPr lang="zh-CN" altLang="en-US" sz="2800" b="1" u="sng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en-US" sz="2800" b="1" u="sng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___________             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endParaRPr lang="en-US" altLang="en-US" sz="2800" b="1" u="sng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420" name="Text Box 133"/>
          <p:cNvSpPr>
            <a:spLocks noChangeArrowheads="1"/>
          </p:cNvSpPr>
          <p:nvPr/>
        </p:nvSpPr>
        <p:spPr bwMode="auto">
          <a:xfrm>
            <a:off x="5797550" y="3281363"/>
            <a:ext cx="324008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、图上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___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的位置表示为（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5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8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en-US" sz="28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421" name="Text Box 134"/>
          <p:cNvSpPr>
            <a:spLocks noChangeArrowheads="1"/>
          </p:cNvSpPr>
          <p:nvPr/>
        </p:nvSpPr>
        <p:spPr bwMode="auto">
          <a:xfrm>
            <a:off x="6016625" y="2219325"/>
            <a:ext cx="172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(5,10)</a:t>
            </a:r>
            <a:endParaRPr lang="en-US" altLang="en-US"/>
          </a:p>
        </p:txBody>
      </p:sp>
      <p:sp>
        <p:nvSpPr>
          <p:cNvPr id="12422" name="Text Box 135"/>
          <p:cNvSpPr>
            <a:spLocks noChangeArrowheads="1"/>
          </p:cNvSpPr>
          <p:nvPr/>
        </p:nvSpPr>
        <p:spPr bwMode="auto">
          <a:xfrm>
            <a:off x="7142163" y="3219450"/>
            <a:ext cx="64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相</a:t>
            </a:r>
            <a:endParaRPr lang="en-US" altLang="en-US"/>
          </a:p>
        </p:txBody>
      </p:sp>
      <p:sp>
        <p:nvSpPr>
          <p:cNvPr id="12423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21" grpId="0" autoUpdateAnimBg="0"/>
      <p:bldP spid="12422" grpId="1" animBg="1"/>
      <p:bldP spid="12422" grpId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1111250" y="1371600"/>
          <a:ext cx="5411788" cy="4590987"/>
        </p:xfrm>
        <a:graphic>
          <a:graphicData uri="http://schemas.openxmlformats.org/drawingml/2006/table">
            <a:tbl>
              <a:tblPr/>
              <a:tblGrid>
                <a:gridCol w="36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21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4131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25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3556" name="Text Box 244"/>
          <p:cNvSpPr>
            <a:spLocks noChangeArrowheads="1"/>
          </p:cNvSpPr>
          <p:nvPr/>
        </p:nvSpPr>
        <p:spPr bwMode="auto">
          <a:xfrm>
            <a:off x="654050" y="5876925"/>
            <a:ext cx="608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      0       1       2      3     4      5      6      7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    </a:t>
            </a:r>
            <a:r>
              <a:rPr lang="zh-CN" altLang="en-US" sz="1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8       9     10    11     12    13   14     15</a:t>
            </a:r>
            <a:endParaRPr lang="en-US" altLang="en-US"/>
          </a:p>
        </p:txBody>
      </p:sp>
      <p:sp>
        <p:nvSpPr>
          <p:cNvPr id="13557" name="Text Box 245"/>
          <p:cNvSpPr>
            <a:spLocks noChangeArrowheads="1"/>
          </p:cNvSpPr>
          <p:nvPr/>
        </p:nvSpPr>
        <p:spPr bwMode="auto">
          <a:xfrm>
            <a:off x="1258888" y="404813"/>
            <a:ext cx="3917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                                                 </a:t>
            </a:r>
            <a:endParaRPr lang="en-US" altLang="en-US"/>
          </a:p>
        </p:txBody>
      </p:sp>
      <p:pic>
        <p:nvPicPr>
          <p:cNvPr id="13558" name="Picture 246" descr="BD1458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6650" y="5157788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59" name="Picture 247" descr="BD1458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2150" y="5157788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60" name="Picture 248" descr="BD1458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3450" y="25146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61" name="Picture 249" descr="BD14583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92650" y="43434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62" name="Picture 250" descr="BD1458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25650" y="3505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63" name="Text Box 251"/>
          <p:cNvSpPr>
            <a:spLocks noChangeArrowheads="1"/>
          </p:cNvSpPr>
          <p:nvPr/>
        </p:nvSpPr>
        <p:spPr bwMode="auto">
          <a:xfrm>
            <a:off x="1416050" y="2333625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zh-CN" altLang="zh-CN" sz="3200">
              <a:solidFill>
                <a:srgbClr val="3333FF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pic>
        <p:nvPicPr>
          <p:cNvPr id="13564" name="Picture 253" descr="BD1458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1250" y="3505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65" name="Picture 254" descr="BD1458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1163" y="550545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66" name="Picture 255" descr="BD1458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8850" y="5805488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67" name="Rectangle 256"/>
          <p:cNvSpPr>
            <a:spLocks noChangeArrowheads="1"/>
          </p:cNvSpPr>
          <p:nvPr/>
        </p:nvSpPr>
        <p:spPr bwMode="auto">
          <a:xfrm>
            <a:off x="1073150" y="5445125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en-US" altLang="en-US" sz="3200">
                <a:solidFill>
                  <a:schemeClr val="tx2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A</a:t>
            </a:r>
            <a:endParaRPr lang="en-US" altLang="en-US"/>
          </a:p>
        </p:txBody>
      </p:sp>
      <p:sp>
        <p:nvSpPr>
          <p:cNvPr id="13568" name="Text Box 257"/>
          <p:cNvSpPr>
            <a:spLocks noChangeArrowheads="1"/>
          </p:cNvSpPr>
          <p:nvPr/>
        </p:nvSpPr>
        <p:spPr bwMode="auto">
          <a:xfrm>
            <a:off x="1838325" y="5300663"/>
            <a:ext cx="455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en-US" altLang="en-US" sz="3200">
                <a:solidFill>
                  <a:schemeClr val="tx2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B</a:t>
            </a:r>
            <a:endParaRPr lang="en-US" altLang="en-US"/>
          </a:p>
        </p:txBody>
      </p:sp>
      <p:sp>
        <p:nvSpPr>
          <p:cNvPr id="13569" name="Text Box 258"/>
          <p:cNvSpPr>
            <a:spLocks noChangeArrowheads="1"/>
          </p:cNvSpPr>
          <p:nvPr/>
        </p:nvSpPr>
        <p:spPr bwMode="auto">
          <a:xfrm>
            <a:off x="3397250" y="20574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en-US" altLang="en-US" sz="3200">
                <a:solidFill>
                  <a:schemeClr val="tx2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C</a:t>
            </a:r>
            <a:endParaRPr lang="en-US" altLang="en-US"/>
          </a:p>
        </p:txBody>
      </p:sp>
      <p:sp>
        <p:nvSpPr>
          <p:cNvPr id="13570" name="Text Box 259"/>
          <p:cNvSpPr>
            <a:spLocks noChangeArrowheads="1"/>
          </p:cNvSpPr>
          <p:nvPr/>
        </p:nvSpPr>
        <p:spPr bwMode="auto">
          <a:xfrm>
            <a:off x="1949450" y="30480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en-US" altLang="en-US" sz="3200">
                <a:solidFill>
                  <a:schemeClr val="tx2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D</a:t>
            </a:r>
            <a:endParaRPr lang="en-US" altLang="en-US"/>
          </a:p>
        </p:txBody>
      </p:sp>
      <p:sp>
        <p:nvSpPr>
          <p:cNvPr id="13571" name="Text Box 260"/>
          <p:cNvSpPr>
            <a:spLocks noChangeArrowheads="1"/>
          </p:cNvSpPr>
          <p:nvPr/>
        </p:nvSpPr>
        <p:spPr bwMode="auto">
          <a:xfrm>
            <a:off x="2178050" y="5010150"/>
            <a:ext cx="43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en-US" altLang="en-US" sz="3200">
                <a:solidFill>
                  <a:schemeClr val="tx2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E</a:t>
            </a:r>
            <a:endParaRPr lang="en-US" altLang="en-US"/>
          </a:p>
        </p:txBody>
      </p:sp>
      <p:sp>
        <p:nvSpPr>
          <p:cNvPr id="13572" name="Text Box 261"/>
          <p:cNvSpPr>
            <a:spLocks noChangeArrowheads="1"/>
          </p:cNvSpPr>
          <p:nvPr/>
        </p:nvSpPr>
        <p:spPr bwMode="auto">
          <a:xfrm>
            <a:off x="4646613" y="5013325"/>
            <a:ext cx="409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en-US" altLang="en-US" sz="3200">
                <a:solidFill>
                  <a:schemeClr val="tx2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F</a:t>
            </a:r>
            <a:endParaRPr lang="en-US" altLang="en-US"/>
          </a:p>
        </p:txBody>
      </p:sp>
      <p:sp>
        <p:nvSpPr>
          <p:cNvPr id="13573" name="Rectangle 262"/>
          <p:cNvSpPr>
            <a:spLocks noChangeArrowheads="1"/>
          </p:cNvSpPr>
          <p:nvPr/>
        </p:nvSpPr>
        <p:spPr bwMode="auto">
          <a:xfrm>
            <a:off x="3762375" y="3048000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zh-CN" altLang="zh-CN" sz="4400">
              <a:solidFill>
                <a:schemeClr val="tx2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3574" name="Text Box 263"/>
          <p:cNvSpPr>
            <a:spLocks noChangeArrowheads="1"/>
          </p:cNvSpPr>
          <p:nvPr/>
        </p:nvSpPr>
        <p:spPr bwMode="auto">
          <a:xfrm>
            <a:off x="5138738" y="3311525"/>
            <a:ext cx="477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en-US" altLang="en-US" sz="3200">
                <a:solidFill>
                  <a:schemeClr val="tx2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G</a:t>
            </a:r>
            <a:endParaRPr lang="en-US" altLang="en-US"/>
          </a:p>
        </p:txBody>
      </p:sp>
      <p:cxnSp>
        <p:nvCxnSpPr>
          <p:cNvPr id="13575" name="Line 264"/>
          <p:cNvCxnSpPr>
            <a:cxnSpLocks noChangeShapeType="1"/>
          </p:cNvCxnSpPr>
          <p:nvPr/>
        </p:nvCxnSpPr>
        <p:spPr bwMode="auto">
          <a:xfrm>
            <a:off x="2254250" y="3657600"/>
            <a:ext cx="990600" cy="0"/>
          </a:xfrm>
          <a:prstGeom prst="line">
            <a:avLst/>
          </a:prstGeom>
          <a:noFill/>
          <a:ln w="25400" algn="ctr">
            <a:solidFill>
              <a:srgbClr val="D21A3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76" name="Line 265"/>
          <p:cNvCxnSpPr>
            <a:cxnSpLocks noChangeShapeType="1"/>
          </p:cNvCxnSpPr>
          <p:nvPr/>
        </p:nvCxnSpPr>
        <p:spPr bwMode="auto">
          <a:xfrm flipV="1">
            <a:off x="3244850" y="2667000"/>
            <a:ext cx="381000" cy="990600"/>
          </a:xfrm>
          <a:prstGeom prst="line">
            <a:avLst/>
          </a:prstGeom>
          <a:noFill/>
          <a:ln w="25400" algn="ctr">
            <a:solidFill>
              <a:srgbClr val="D21A3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77" name="Line 266"/>
          <p:cNvCxnSpPr>
            <a:cxnSpLocks noChangeShapeType="1"/>
          </p:cNvCxnSpPr>
          <p:nvPr/>
        </p:nvCxnSpPr>
        <p:spPr bwMode="auto">
          <a:xfrm>
            <a:off x="3625850" y="2667000"/>
            <a:ext cx="381000" cy="990600"/>
          </a:xfrm>
          <a:prstGeom prst="line">
            <a:avLst/>
          </a:prstGeom>
          <a:noFill/>
          <a:ln w="25400" algn="ctr">
            <a:solidFill>
              <a:srgbClr val="D21A3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78" name="Line 267"/>
          <p:cNvCxnSpPr>
            <a:cxnSpLocks noChangeShapeType="1"/>
          </p:cNvCxnSpPr>
          <p:nvPr/>
        </p:nvCxnSpPr>
        <p:spPr bwMode="auto">
          <a:xfrm>
            <a:off x="4006850" y="3657600"/>
            <a:ext cx="1066800" cy="0"/>
          </a:xfrm>
          <a:prstGeom prst="line">
            <a:avLst/>
          </a:prstGeom>
          <a:noFill/>
          <a:ln w="25400" algn="ctr">
            <a:solidFill>
              <a:srgbClr val="D21A3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79" name="Line 268"/>
          <p:cNvCxnSpPr>
            <a:cxnSpLocks noChangeShapeType="1"/>
          </p:cNvCxnSpPr>
          <p:nvPr/>
        </p:nvCxnSpPr>
        <p:spPr bwMode="auto">
          <a:xfrm flipH="1">
            <a:off x="4387850" y="3657600"/>
            <a:ext cx="685800" cy="685800"/>
          </a:xfrm>
          <a:prstGeom prst="line">
            <a:avLst/>
          </a:prstGeom>
          <a:noFill/>
          <a:ln w="25400" algn="ctr">
            <a:solidFill>
              <a:srgbClr val="D21A3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80" name="Line 269"/>
          <p:cNvCxnSpPr>
            <a:cxnSpLocks noChangeShapeType="1"/>
          </p:cNvCxnSpPr>
          <p:nvPr/>
        </p:nvCxnSpPr>
        <p:spPr bwMode="auto">
          <a:xfrm>
            <a:off x="4387850" y="4343400"/>
            <a:ext cx="304800" cy="990600"/>
          </a:xfrm>
          <a:prstGeom prst="line">
            <a:avLst/>
          </a:prstGeom>
          <a:noFill/>
          <a:ln w="25400" algn="ctr">
            <a:solidFill>
              <a:srgbClr val="D21A3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81" name="Line 270"/>
          <p:cNvCxnSpPr>
            <a:cxnSpLocks noChangeShapeType="1"/>
          </p:cNvCxnSpPr>
          <p:nvPr/>
        </p:nvCxnSpPr>
        <p:spPr bwMode="auto">
          <a:xfrm>
            <a:off x="3625850" y="4648200"/>
            <a:ext cx="1066800" cy="685800"/>
          </a:xfrm>
          <a:prstGeom prst="line">
            <a:avLst/>
          </a:prstGeom>
          <a:noFill/>
          <a:ln w="25400" algn="ctr">
            <a:solidFill>
              <a:srgbClr val="D21A3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82" name="Line 271"/>
          <p:cNvCxnSpPr>
            <a:cxnSpLocks noChangeShapeType="1"/>
          </p:cNvCxnSpPr>
          <p:nvPr/>
        </p:nvCxnSpPr>
        <p:spPr bwMode="auto">
          <a:xfrm flipH="1">
            <a:off x="2559050" y="4648200"/>
            <a:ext cx="1066800" cy="685800"/>
          </a:xfrm>
          <a:prstGeom prst="line">
            <a:avLst/>
          </a:prstGeom>
          <a:noFill/>
          <a:ln w="25400" algn="ctr">
            <a:solidFill>
              <a:srgbClr val="D21A3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83" name="Line 272"/>
          <p:cNvCxnSpPr>
            <a:cxnSpLocks noChangeShapeType="1"/>
          </p:cNvCxnSpPr>
          <p:nvPr/>
        </p:nvCxnSpPr>
        <p:spPr bwMode="auto">
          <a:xfrm flipV="1">
            <a:off x="2559050" y="4343400"/>
            <a:ext cx="381000" cy="990600"/>
          </a:xfrm>
          <a:prstGeom prst="line">
            <a:avLst/>
          </a:prstGeom>
          <a:noFill/>
          <a:ln w="25400" algn="ctr">
            <a:solidFill>
              <a:srgbClr val="D21A3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84" name="Line 273"/>
          <p:cNvCxnSpPr>
            <a:cxnSpLocks noChangeShapeType="1"/>
          </p:cNvCxnSpPr>
          <p:nvPr/>
        </p:nvCxnSpPr>
        <p:spPr bwMode="auto">
          <a:xfrm flipH="1" flipV="1">
            <a:off x="2178050" y="3657600"/>
            <a:ext cx="762000" cy="685800"/>
          </a:xfrm>
          <a:prstGeom prst="line">
            <a:avLst/>
          </a:prstGeom>
          <a:noFill/>
          <a:ln w="25400" algn="ctr">
            <a:solidFill>
              <a:srgbClr val="D21A3E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85" name="Text Box 275"/>
          <p:cNvSpPr>
            <a:spLocks noChangeArrowheads="1"/>
          </p:cNvSpPr>
          <p:nvPr/>
        </p:nvSpPr>
        <p:spPr bwMode="auto">
          <a:xfrm>
            <a:off x="282575" y="642938"/>
            <a:ext cx="6573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sz="2000" b="1">
                <a:solidFill>
                  <a:srgbClr val="CC3399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　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图中五角星五个顶点的位置如何表示？</a:t>
            </a:r>
            <a:endParaRPr lang="en-US" altLang="en-US"/>
          </a:p>
        </p:txBody>
      </p:sp>
      <p:sp>
        <p:nvSpPr>
          <p:cNvPr id="13586" name="Text Box 276"/>
          <p:cNvSpPr>
            <a:spLocks noChangeArrowheads="1"/>
          </p:cNvSpPr>
          <p:nvPr/>
        </p:nvSpPr>
        <p:spPr bwMode="auto">
          <a:xfrm>
            <a:off x="6497638" y="2214563"/>
            <a:ext cx="2538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Ｃ点是（　  ，　　）</a:t>
            </a:r>
            <a:endParaRPr lang="en-US" altLang="en-US"/>
          </a:p>
        </p:txBody>
      </p:sp>
      <p:sp>
        <p:nvSpPr>
          <p:cNvPr id="13587" name="Text Box 277"/>
          <p:cNvSpPr>
            <a:spLocks noChangeArrowheads="1"/>
          </p:cNvSpPr>
          <p:nvPr/>
        </p:nvSpPr>
        <p:spPr bwMode="auto">
          <a:xfrm>
            <a:off x="6516688" y="2852738"/>
            <a:ext cx="25209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Ｄ点是（　  ， 　 ）</a:t>
            </a:r>
          </a:p>
          <a:p>
            <a:endParaRPr lang="zh-CN" altLang="en-US" sz="20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Ｅ点是（　  ，　  ）</a:t>
            </a:r>
          </a:p>
          <a:p>
            <a:endParaRPr lang="zh-CN" altLang="en-US" sz="20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Ｆ点是（　　 ，　 ）</a:t>
            </a:r>
          </a:p>
          <a:p>
            <a:endParaRPr lang="zh-CN" altLang="en-US" sz="20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Ｇ点是（　　 ，　 ）</a:t>
            </a:r>
          </a:p>
          <a:p>
            <a:endParaRPr lang="en-US" altLang="en-US" sz="2000" b="1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588" name="Text Box 278"/>
          <p:cNvSpPr>
            <a:spLocks noChangeArrowheads="1"/>
          </p:cNvSpPr>
          <p:nvPr/>
        </p:nvSpPr>
        <p:spPr bwMode="auto">
          <a:xfrm>
            <a:off x="7588250" y="229235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７</a:t>
            </a:r>
            <a:endParaRPr lang="en-US" altLang="en-US"/>
          </a:p>
        </p:txBody>
      </p:sp>
      <p:sp>
        <p:nvSpPr>
          <p:cNvPr id="13589" name="Text Box 279"/>
          <p:cNvSpPr>
            <a:spLocks noChangeArrowheads="1"/>
          </p:cNvSpPr>
          <p:nvPr/>
        </p:nvSpPr>
        <p:spPr bwMode="auto">
          <a:xfrm>
            <a:off x="8216900" y="2284413"/>
            <a:ext cx="649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１０</a:t>
            </a:r>
            <a:endParaRPr lang="en-US" altLang="en-US"/>
          </a:p>
        </p:txBody>
      </p:sp>
      <p:sp>
        <p:nvSpPr>
          <p:cNvPr id="13590" name="Text Box 280"/>
          <p:cNvSpPr>
            <a:spLocks noChangeArrowheads="1"/>
          </p:cNvSpPr>
          <p:nvPr/>
        </p:nvSpPr>
        <p:spPr bwMode="auto">
          <a:xfrm>
            <a:off x="7596188" y="2852738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３</a:t>
            </a:r>
            <a:endParaRPr lang="en-US" altLang="en-US"/>
          </a:p>
        </p:txBody>
      </p:sp>
      <p:sp>
        <p:nvSpPr>
          <p:cNvPr id="13591" name="Text Box 281"/>
          <p:cNvSpPr>
            <a:spLocks noChangeArrowheads="1"/>
          </p:cNvSpPr>
          <p:nvPr/>
        </p:nvSpPr>
        <p:spPr bwMode="auto">
          <a:xfrm>
            <a:off x="8316913" y="2852738"/>
            <a:ext cx="488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７</a:t>
            </a:r>
            <a:endParaRPr lang="en-US" altLang="en-US"/>
          </a:p>
        </p:txBody>
      </p:sp>
      <p:sp>
        <p:nvSpPr>
          <p:cNvPr id="13592" name="Text Box 282"/>
          <p:cNvSpPr>
            <a:spLocks noChangeArrowheads="1"/>
          </p:cNvSpPr>
          <p:nvPr/>
        </p:nvSpPr>
        <p:spPr bwMode="auto">
          <a:xfrm>
            <a:off x="7596188" y="3502025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４</a:t>
            </a:r>
            <a:endParaRPr lang="en-US" altLang="en-US"/>
          </a:p>
        </p:txBody>
      </p:sp>
      <p:sp>
        <p:nvSpPr>
          <p:cNvPr id="13593" name="Text Box 283"/>
          <p:cNvSpPr>
            <a:spLocks noChangeArrowheads="1"/>
          </p:cNvSpPr>
          <p:nvPr/>
        </p:nvSpPr>
        <p:spPr bwMode="auto">
          <a:xfrm>
            <a:off x="7664450" y="4724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3594" name="Text Box 284"/>
          <p:cNvSpPr>
            <a:spLocks noChangeArrowheads="1"/>
          </p:cNvSpPr>
          <p:nvPr/>
        </p:nvSpPr>
        <p:spPr bwMode="auto">
          <a:xfrm>
            <a:off x="7596188" y="4076700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１０</a:t>
            </a:r>
            <a:endParaRPr lang="en-US" altLang="en-US"/>
          </a:p>
        </p:txBody>
      </p:sp>
      <p:sp>
        <p:nvSpPr>
          <p:cNvPr id="13595" name="Text Box 285"/>
          <p:cNvSpPr>
            <a:spLocks noChangeArrowheads="1"/>
          </p:cNvSpPr>
          <p:nvPr/>
        </p:nvSpPr>
        <p:spPr bwMode="auto">
          <a:xfrm>
            <a:off x="8388350" y="4073525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２</a:t>
            </a:r>
            <a:endParaRPr lang="en-US" altLang="en-US"/>
          </a:p>
        </p:txBody>
      </p:sp>
      <p:sp>
        <p:nvSpPr>
          <p:cNvPr id="13596" name="Text Box 286"/>
          <p:cNvSpPr>
            <a:spLocks noChangeArrowheads="1"/>
          </p:cNvSpPr>
          <p:nvPr/>
        </p:nvSpPr>
        <p:spPr bwMode="auto">
          <a:xfrm>
            <a:off x="7596188" y="4724400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１１</a:t>
            </a:r>
            <a:endParaRPr lang="en-US" altLang="en-US"/>
          </a:p>
        </p:txBody>
      </p:sp>
      <p:sp>
        <p:nvSpPr>
          <p:cNvPr id="13597" name="Text Box 287"/>
          <p:cNvSpPr>
            <a:spLocks noChangeArrowheads="1"/>
          </p:cNvSpPr>
          <p:nvPr/>
        </p:nvSpPr>
        <p:spPr bwMode="auto">
          <a:xfrm>
            <a:off x="8388350" y="4725988"/>
            <a:ext cx="488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７</a:t>
            </a:r>
            <a:endParaRPr lang="en-US" altLang="en-US"/>
          </a:p>
        </p:txBody>
      </p:sp>
      <p:sp>
        <p:nvSpPr>
          <p:cNvPr id="13598" name="Text Box 288"/>
          <p:cNvSpPr>
            <a:spLocks noChangeArrowheads="1"/>
          </p:cNvSpPr>
          <p:nvPr/>
        </p:nvSpPr>
        <p:spPr bwMode="auto">
          <a:xfrm>
            <a:off x="8388350" y="3502025"/>
            <a:ext cx="441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２</a:t>
            </a:r>
            <a:endParaRPr lang="en-US" altLang="en-US"/>
          </a:p>
        </p:txBody>
      </p:sp>
      <p:sp>
        <p:nvSpPr>
          <p:cNvPr id="13599" name="Text Box 292"/>
          <p:cNvSpPr>
            <a:spLocks noChangeArrowheads="1"/>
          </p:cNvSpPr>
          <p:nvPr/>
        </p:nvSpPr>
        <p:spPr bwMode="auto">
          <a:xfrm>
            <a:off x="830263" y="5500688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1</a:t>
            </a:r>
            <a:endParaRPr lang="en-US" altLang="en-US"/>
          </a:p>
        </p:txBody>
      </p:sp>
      <p:sp>
        <p:nvSpPr>
          <p:cNvPr id="13600" name="Text Box 293"/>
          <p:cNvSpPr>
            <a:spLocks noChangeArrowheads="1"/>
          </p:cNvSpPr>
          <p:nvPr/>
        </p:nvSpPr>
        <p:spPr bwMode="auto">
          <a:xfrm>
            <a:off x="830263" y="4797425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3</a:t>
            </a:r>
            <a:endParaRPr lang="en-US" altLang="en-US"/>
          </a:p>
        </p:txBody>
      </p:sp>
      <p:sp>
        <p:nvSpPr>
          <p:cNvPr id="13601" name="Text Box 294"/>
          <p:cNvSpPr>
            <a:spLocks noChangeArrowheads="1"/>
          </p:cNvSpPr>
          <p:nvPr/>
        </p:nvSpPr>
        <p:spPr bwMode="auto">
          <a:xfrm>
            <a:off x="830263" y="4508500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4</a:t>
            </a:r>
            <a:endParaRPr lang="en-US" altLang="en-US"/>
          </a:p>
        </p:txBody>
      </p:sp>
      <p:sp>
        <p:nvSpPr>
          <p:cNvPr id="13602" name="Text Box 295"/>
          <p:cNvSpPr>
            <a:spLocks noChangeArrowheads="1"/>
          </p:cNvSpPr>
          <p:nvPr/>
        </p:nvSpPr>
        <p:spPr bwMode="auto">
          <a:xfrm>
            <a:off x="830263" y="4221163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5</a:t>
            </a:r>
            <a:endParaRPr lang="en-US" altLang="en-US"/>
          </a:p>
        </p:txBody>
      </p:sp>
      <p:sp>
        <p:nvSpPr>
          <p:cNvPr id="13603" name="Text Box 296"/>
          <p:cNvSpPr>
            <a:spLocks noChangeArrowheads="1"/>
          </p:cNvSpPr>
          <p:nvPr/>
        </p:nvSpPr>
        <p:spPr bwMode="auto">
          <a:xfrm>
            <a:off x="830263" y="3860800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6</a:t>
            </a:r>
            <a:endParaRPr lang="en-US" altLang="en-US"/>
          </a:p>
        </p:txBody>
      </p:sp>
      <p:sp>
        <p:nvSpPr>
          <p:cNvPr id="13604" name="Text Box 297"/>
          <p:cNvSpPr>
            <a:spLocks noChangeArrowheads="1"/>
          </p:cNvSpPr>
          <p:nvPr/>
        </p:nvSpPr>
        <p:spPr bwMode="auto">
          <a:xfrm>
            <a:off x="830263" y="5157788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2</a:t>
            </a:r>
            <a:endParaRPr lang="en-US" altLang="en-US"/>
          </a:p>
        </p:txBody>
      </p:sp>
      <p:sp>
        <p:nvSpPr>
          <p:cNvPr id="13605" name="Text Box 298"/>
          <p:cNvSpPr>
            <a:spLocks noChangeArrowheads="1"/>
          </p:cNvSpPr>
          <p:nvPr/>
        </p:nvSpPr>
        <p:spPr bwMode="auto">
          <a:xfrm>
            <a:off x="830263" y="3500438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7</a:t>
            </a:r>
            <a:endParaRPr lang="en-US" altLang="en-US"/>
          </a:p>
        </p:txBody>
      </p:sp>
      <p:sp>
        <p:nvSpPr>
          <p:cNvPr id="13606" name="Text Box 299"/>
          <p:cNvSpPr>
            <a:spLocks noChangeArrowheads="1"/>
          </p:cNvSpPr>
          <p:nvPr/>
        </p:nvSpPr>
        <p:spPr bwMode="auto">
          <a:xfrm>
            <a:off x="758825" y="1252538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14</a:t>
            </a:r>
            <a:endParaRPr lang="en-US" altLang="en-US"/>
          </a:p>
        </p:txBody>
      </p:sp>
      <p:sp>
        <p:nvSpPr>
          <p:cNvPr id="13607" name="Text Box 300"/>
          <p:cNvSpPr>
            <a:spLocks noChangeArrowheads="1"/>
          </p:cNvSpPr>
          <p:nvPr/>
        </p:nvSpPr>
        <p:spPr bwMode="auto">
          <a:xfrm>
            <a:off x="758825" y="2205038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11</a:t>
            </a:r>
            <a:endParaRPr lang="en-US" altLang="en-US"/>
          </a:p>
        </p:txBody>
      </p:sp>
      <p:sp>
        <p:nvSpPr>
          <p:cNvPr id="13608" name="Text Box 301"/>
          <p:cNvSpPr>
            <a:spLocks noChangeArrowheads="1"/>
          </p:cNvSpPr>
          <p:nvPr/>
        </p:nvSpPr>
        <p:spPr bwMode="auto">
          <a:xfrm>
            <a:off x="758825" y="1916113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12</a:t>
            </a:r>
            <a:endParaRPr lang="en-US" altLang="en-US"/>
          </a:p>
        </p:txBody>
      </p:sp>
      <p:sp>
        <p:nvSpPr>
          <p:cNvPr id="13609" name="Text Box 302"/>
          <p:cNvSpPr>
            <a:spLocks noChangeArrowheads="1"/>
          </p:cNvSpPr>
          <p:nvPr/>
        </p:nvSpPr>
        <p:spPr bwMode="auto">
          <a:xfrm>
            <a:off x="758825" y="1557338"/>
            <a:ext cx="503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13</a:t>
            </a:r>
            <a:endParaRPr lang="en-US" altLang="en-US"/>
          </a:p>
        </p:txBody>
      </p:sp>
      <p:sp>
        <p:nvSpPr>
          <p:cNvPr id="13610" name="Text Box 304"/>
          <p:cNvSpPr>
            <a:spLocks noChangeArrowheads="1"/>
          </p:cNvSpPr>
          <p:nvPr/>
        </p:nvSpPr>
        <p:spPr bwMode="auto">
          <a:xfrm>
            <a:off x="830263" y="3141663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8</a:t>
            </a:r>
            <a:endParaRPr lang="en-US" altLang="en-US"/>
          </a:p>
        </p:txBody>
      </p:sp>
      <p:sp>
        <p:nvSpPr>
          <p:cNvPr id="13611" name="Text Box 305"/>
          <p:cNvSpPr>
            <a:spLocks noChangeArrowheads="1"/>
          </p:cNvSpPr>
          <p:nvPr/>
        </p:nvSpPr>
        <p:spPr bwMode="auto">
          <a:xfrm>
            <a:off x="830263" y="2852738"/>
            <a:ext cx="2873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9</a:t>
            </a:r>
            <a:endParaRPr lang="en-US" altLang="en-US"/>
          </a:p>
        </p:txBody>
      </p:sp>
      <p:sp>
        <p:nvSpPr>
          <p:cNvPr id="13612" name="Text Box 306"/>
          <p:cNvSpPr>
            <a:spLocks noChangeArrowheads="1"/>
          </p:cNvSpPr>
          <p:nvPr/>
        </p:nvSpPr>
        <p:spPr bwMode="auto">
          <a:xfrm>
            <a:off x="758825" y="2547938"/>
            <a:ext cx="503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  <a:sym typeface="Tahoma" panose="020B0604030504040204" pitchFamily="34" charset="0"/>
              </a:rPr>
              <a:t>10</a:t>
            </a:r>
            <a:endParaRPr lang="en-US" altLang="en-US"/>
          </a:p>
        </p:txBody>
      </p:sp>
      <p:sp>
        <p:nvSpPr>
          <p:cNvPr id="13613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1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8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1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86" grpId="0" autoUpdateAnimBg="0"/>
      <p:bldP spid="13587" grpId="1" animBg="1"/>
      <p:bldP spid="13587" grpId="2" autoUpdateAnimBg="0"/>
      <p:bldP spid="13588" grpId="2" animBg="1"/>
      <p:bldP spid="13588" grpId="3" autoUpdateAnimBg="0"/>
      <p:bldP spid="13589" grpId="3" animBg="1"/>
      <p:bldP spid="13589" grpId="4" autoUpdateAnimBg="0"/>
      <p:bldP spid="13590" grpId="4" animBg="1"/>
      <p:bldP spid="13590" grpId="5" autoUpdateAnimBg="0"/>
      <p:bldP spid="13591" grpId="5" animBg="1"/>
      <p:bldP spid="13591" grpId="6" autoUpdateAnimBg="0"/>
      <p:bldP spid="13592" grpId="6" animBg="1"/>
      <p:bldP spid="13592" grpId="7" autoUpdateAnimBg="0"/>
      <p:bldP spid="13593" grpId="7" animBg="1"/>
      <p:bldP spid="13593" grpId="8" autoUpdateAnimBg="0"/>
      <p:bldP spid="13594" grpId="8" animBg="1"/>
      <p:bldP spid="13594" grpId="9" autoUpdateAnimBg="0"/>
      <p:bldP spid="13595" grpId="9" animBg="1"/>
      <p:bldP spid="13595" grpId="10" autoUpdateAnimBg="0"/>
      <p:bldP spid="13596" grpId="10" animBg="1"/>
      <p:bldP spid="13596" grpId="11" autoUpdateAnimBg="0"/>
      <p:bldP spid="13597" grpId="11" animBg="1"/>
      <p:bldP spid="13597" grpId="12" autoUpdateAnimBg="0"/>
      <p:bldP spid="13598" grpId="12" animBg="1"/>
      <p:bldP spid="13598" grpId="1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>
            <a:spLocks noChangeArrowheads="1"/>
          </p:cNvSpPr>
          <p:nvPr/>
        </p:nvSpPr>
        <p:spPr bwMode="auto">
          <a:xfrm>
            <a:off x="357188" y="642938"/>
            <a:ext cx="83581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 “怪兽吃豆豆”是一种计算机游戏，图中的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●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标志表示“怪兽”先后经过的几个位置，如果用</a:t>
            </a:r>
            <a:r>
              <a:rPr lang="en-US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(1,2)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表示“怪兽”经过的第</a:t>
            </a:r>
            <a:r>
              <a:rPr lang="en-US" altLang="en-US" sz="28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个位置，那么你能用同样的方式表示出图中“怪兽”经过的其他几个位置吗？</a:t>
            </a:r>
            <a:endParaRPr lang="en-US" altLang="en-US" dirty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5583238" y="2433638"/>
            <a:ext cx="4841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zh-CN" sz="2800">
              <a:solidFill>
                <a:srgbClr val="000000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5097463" y="2433638"/>
            <a:ext cx="4857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zh-CN" sz="2800">
              <a:solidFill>
                <a:srgbClr val="000000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4125913" y="2433638"/>
            <a:ext cx="4873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zh-CN" sz="2800">
              <a:solidFill>
                <a:srgbClr val="000000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640138" y="2433638"/>
            <a:ext cx="4857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zh-CN" sz="2800">
              <a:solidFill>
                <a:srgbClr val="000000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157538" y="2433638"/>
            <a:ext cx="4826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zh-CN" altLang="zh-CN" sz="2800">
              <a:solidFill>
                <a:srgbClr val="000000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  <p:grpSp>
        <p:nvGrpSpPr>
          <p:cNvPr id="14344" name="Group 9"/>
          <p:cNvGrpSpPr/>
          <p:nvPr/>
        </p:nvGrpSpPr>
        <p:grpSpPr bwMode="auto">
          <a:xfrm>
            <a:off x="1725613" y="2536825"/>
            <a:ext cx="6083300" cy="3871913"/>
            <a:chOff x="0" y="0"/>
            <a:chExt cx="3438" cy="2439"/>
          </a:xfrm>
        </p:grpSpPr>
        <p:sp>
          <p:nvSpPr>
            <p:cNvPr id="14345" name="Line 10"/>
            <p:cNvSpPr>
              <a:spLocks noChangeShapeType="1"/>
            </p:cNvSpPr>
            <p:nvPr/>
          </p:nvSpPr>
          <p:spPr bwMode="auto">
            <a:xfrm>
              <a:off x="328" y="163"/>
              <a:ext cx="3053" cy="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Line 11"/>
            <p:cNvSpPr>
              <a:spLocks noChangeShapeType="1"/>
            </p:cNvSpPr>
            <p:nvPr/>
          </p:nvSpPr>
          <p:spPr bwMode="auto">
            <a:xfrm>
              <a:off x="328" y="657"/>
              <a:ext cx="3053" cy="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7" name="Line 12"/>
            <p:cNvSpPr>
              <a:spLocks noChangeShapeType="1"/>
            </p:cNvSpPr>
            <p:nvPr/>
          </p:nvSpPr>
          <p:spPr bwMode="auto">
            <a:xfrm>
              <a:off x="328" y="1152"/>
              <a:ext cx="3053" cy="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8" name="Line 13"/>
            <p:cNvSpPr>
              <a:spLocks noChangeShapeType="1"/>
            </p:cNvSpPr>
            <p:nvPr/>
          </p:nvSpPr>
          <p:spPr bwMode="auto">
            <a:xfrm>
              <a:off x="328" y="1648"/>
              <a:ext cx="3053" cy="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Line 14"/>
            <p:cNvSpPr>
              <a:spLocks noChangeShapeType="1"/>
            </p:cNvSpPr>
            <p:nvPr/>
          </p:nvSpPr>
          <p:spPr bwMode="auto">
            <a:xfrm>
              <a:off x="328" y="2142"/>
              <a:ext cx="3053" cy="1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Line 15"/>
            <p:cNvSpPr>
              <a:spLocks noChangeShapeType="1"/>
            </p:cNvSpPr>
            <p:nvPr/>
          </p:nvSpPr>
          <p:spPr bwMode="auto">
            <a:xfrm>
              <a:off x="321" y="141"/>
              <a:ext cx="1" cy="2001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Line 16"/>
            <p:cNvSpPr>
              <a:spLocks noChangeShapeType="1"/>
            </p:cNvSpPr>
            <p:nvPr/>
          </p:nvSpPr>
          <p:spPr bwMode="auto">
            <a:xfrm>
              <a:off x="756" y="135"/>
              <a:ext cx="1" cy="200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Line 17"/>
            <p:cNvSpPr>
              <a:spLocks noChangeShapeType="1"/>
            </p:cNvSpPr>
            <p:nvPr/>
          </p:nvSpPr>
          <p:spPr bwMode="auto">
            <a:xfrm>
              <a:off x="1194" y="135"/>
              <a:ext cx="1" cy="200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3" name="Line 18"/>
            <p:cNvSpPr>
              <a:spLocks noChangeShapeType="1"/>
            </p:cNvSpPr>
            <p:nvPr/>
          </p:nvSpPr>
          <p:spPr bwMode="auto">
            <a:xfrm>
              <a:off x="1633" y="135"/>
              <a:ext cx="1" cy="200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Line 19"/>
            <p:cNvSpPr>
              <a:spLocks noChangeShapeType="1"/>
            </p:cNvSpPr>
            <p:nvPr/>
          </p:nvSpPr>
          <p:spPr bwMode="auto">
            <a:xfrm>
              <a:off x="2070" y="135"/>
              <a:ext cx="1" cy="200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5" name="Line 20"/>
            <p:cNvSpPr>
              <a:spLocks noChangeShapeType="1"/>
            </p:cNvSpPr>
            <p:nvPr/>
          </p:nvSpPr>
          <p:spPr bwMode="auto">
            <a:xfrm>
              <a:off x="2508" y="135"/>
              <a:ext cx="1" cy="200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6" name="Line 21"/>
            <p:cNvSpPr>
              <a:spLocks noChangeShapeType="1"/>
            </p:cNvSpPr>
            <p:nvPr/>
          </p:nvSpPr>
          <p:spPr bwMode="auto">
            <a:xfrm>
              <a:off x="2944" y="135"/>
              <a:ext cx="1" cy="200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7" name="Line 22"/>
            <p:cNvSpPr>
              <a:spLocks noChangeShapeType="1"/>
            </p:cNvSpPr>
            <p:nvPr/>
          </p:nvSpPr>
          <p:spPr bwMode="auto">
            <a:xfrm>
              <a:off x="3381" y="135"/>
              <a:ext cx="1" cy="200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8" name="Text Box 23"/>
            <p:cNvSpPr>
              <a:spLocks noChangeArrowheads="1"/>
            </p:cNvSpPr>
            <p:nvPr/>
          </p:nvSpPr>
          <p:spPr bwMode="auto">
            <a:xfrm>
              <a:off x="25" y="1966"/>
              <a:ext cx="1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1</a:t>
              </a:r>
              <a:endParaRPr lang="en-US" altLang="en-US"/>
            </a:p>
          </p:txBody>
        </p:sp>
        <p:sp>
          <p:nvSpPr>
            <p:cNvPr id="14359" name="Text Box 24"/>
            <p:cNvSpPr>
              <a:spLocks noChangeArrowheads="1"/>
            </p:cNvSpPr>
            <p:nvPr/>
          </p:nvSpPr>
          <p:spPr bwMode="auto">
            <a:xfrm>
              <a:off x="0" y="1497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  <a:endParaRPr lang="en-US" altLang="en-US"/>
            </a:p>
          </p:txBody>
        </p:sp>
        <p:sp>
          <p:nvSpPr>
            <p:cNvPr id="14360" name="Text Box 25"/>
            <p:cNvSpPr>
              <a:spLocks noChangeArrowheads="1"/>
            </p:cNvSpPr>
            <p:nvPr/>
          </p:nvSpPr>
          <p:spPr bwMode="auto">
            <a:xfrm>
              <a:off x="1" y="998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3</a:t>
              </a:r>
              <a:endParaRPr lang="en-US" altLang="en-US"/>
            </a:p>
          </p:txBody>
        </p:sp>
        <p:sp>
          <p:nvSpPr>
            <p:cNvPr id="14361" name="Text Box 26"/>
            <p:cNvSpPr>
              <a:spLocks noChangeArrowheads="1"/>
            </p:cNvSpPr>
            <p:nvPr/>
          </p:nvSpPr>
          <p:spPr bwMode="auto">
            <a:xfrm>
              <a:off x="0" y="501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4</a:t>
              </a:r>
              <a:endParaRPr lang="en-US" altLang="en-US"/>
            </a:p>
          </p:txBody>
        </p:sp>
        <p:sp>
          <p:nvSpPr>
            <p:cNvPr id="14362" name="Text Box 27"/>
            <p:cNvSpPr>
              <a:spLocks noChangeArrowheads="1"/>
            </p:cNvSpPr>
            <p:nvPr/>
          </p:nvSpPr>
          <p:spPr bwMode="auto">
            <a:xfrm>
              <a:off x="0" y="0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5</a:t>
              </a:r>
              <a:endParaRPr lang="en-US" altLang="en-US"/>
            </a:p>
          </p:txBody>
        </p:sp>
        <p:sp>
          <p:nvSpPr>
            <p:cNvPr id="14363" name="Text Box 28"/>
            <p:cNvSpPr>
              <a:spLocks noChangeArrowheads="1"/>
            </p:cNvSpPr>
            <p:nvPr/>
          </p:nvSpPr>
          <p:spPr bwMode="auto">
            <a:xfrm>
              <a:off x="233" y="2204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1</a:t>
              </a:r>
              <a:endParaRPr lang="en-US" altLang="en-US"/>
            </a:p>
          </p:txBody>
        </p:sp>
        <p:sp>
          <p:nvSpPr>
            <p:cNvPr id="14364" name="Text Box 29"/>
            <p:cNvSpPr>
              <a:spLocks noChangeArrowheads="1"/>
            </p:cNvSpPr>
            <p:nvPr/>
          </p:nvSpPr>
          <p:spPr bwMode="auto">
            <a:xfrm>
              <a:off x="656" y="2206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  <a:endParaRPr lang="en-US" altLang="en-US"/>
            </a:p>
          </p:txBody>
        </p:sp>
        <p:sp>
          <p:nvSpPr>
            <p:cNvPr id="14365" name="Text Box 30"/>
            <p:cNvSpPr>
              <a:spLocks noChangeArrowheads="1"/>
            </p:cNvSpPr>
            <p:nvPr/>
          </p:nvSpPr>
          <p:spPr bwMode="auto">
            <a:xfrm>
              <a:off x="1080" y="2206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3</a:t>
              </a:r>
              <a:endParaRPr lang="en-US" altLang="en-US"/>
            </a:p>
          </p:txBody>
        </p:sp>
        <p:sp>
          <p:nvSpPr>
            <p:cNvPr id="14366" name="Text Box 31"/>
            <p:cNvSpPr>
              <a:spLocks noChangeArrowheads="1"/>
            </p:cNvSpPr>
            <p:nvPr/>
          </p:nvSpPr>
          <p:spPr bwMode="auto">
            <a:xfrm>
              <a:off x="1526" y="2206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4</a:t>
              </a:r>
              <a:endParaRPr lang="en-US" altLang="en-US"/>
            </a:p>
          </p:txBody>
        </p:sp>
        <p:sp>
          <p:nvSpPr>
            <p:cNvPr id="14367" name="Text Box 32"/>
            <p:cNvSpPr>
              <a:spLocks noChangeArrowheads="1"/>
            </p:cNvSpPr>
            <p:nvPr/>
          </p:nvSpPr>
          <p:spPr bwMode="auto">
            <a:xfrm>
              <a:off x="1961" y="2206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5</a:t>
              </a:r>
              <a:endParaRPr lang="en-US" altLang="en-US"/>
            </a:p>
          </p:txBody>
        </p:sp>
        <p:sp>
          <p:nvSpPr>
            <p:cNvPr id="14368" name="Text Box 33"/>
            <p:cNvSpPr>
              <a:spLocks noChangeArrowheads="1"/>
            </p:cNvSpPr>
            <p:nvPr/>
          </p:nvSpPr>
          <p:spPr bwMode="auto">
            <a:xfrm>
              <a:off x="2397" y="2206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6</a:t>
              </a:r>
              <a:endParaRPr lang="en-US" altLang="en-US"/>
            </a:p>
          </p:txBody>
        </p:sp>
        <p:sp>
          <p:nvSpPr>
            <p:cNvPr id="14369" name="Text Box 34"/>
            <p:cNvSpPr>
              <a:spLocks noChangeArrowheads="1"/>
            </p:cNvSpPr>
            <p:nvPr/>
          </p:nvSpPr>
          <p:spPr bwMode="auto">
            <a:xfrm>
              <a:off x="2841" y="2206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7</a:t>
              </a:r>
              <a:endParaRPr lang="en-US" altLang="en-US"/>
            </a:p>
          </p:txBody>
        </p:sp>
        <p:sp>
          <p:nvSpPr>
            <p:cNvPr id="14370" name="Text Box 35"/>
            <p:cNvSpPr>
              <a:spLocks noChangeArrowheads="1"/>
            </p:cNvSpPr>
            <p:nvPr/>
          </p:nvSpPr>
          <p:spPr bwMode="auto">
            <a:xfrm>
              <a:off x="3267" y="2206"/>
              <a:ext cx="1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8</a:t>
              </a:r>
              <a:endParaRPr lang="en-US" altLang="en-US"/>
            </a:p>
          </p:txBody>
        </p:sp>
      </p:grpSp>
      <p:sp>
        <p:nvSpPr>
          <p:cNvPr id="14371" name="Oval 36"/>
          <p:cNvSpPr>
            <a:spLocks noChangeArrowheads="1"/>
          </p:cNvSpPr>
          <p:nvPr/>
        </p:nvSpPr>
        <p:spPr bwMode="auto">
          <a:xfrm>
            <a:off x="2230438" y="5881688"/>
            <a:ext cx="141287" cy="1270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72" name="Oval 37"/>
          <p:cNvSpPr>
            <a:spLocks noChangeArrowheads="1"/>
          </p:cNvSpPr>
          <p:nvPr/>
        </p:nvSpPr>
        <p:spPr bwMode="auto">
          <a:xfrm>
            <a:off x="2219325" y="5114925"/>
            <a:ext cx="141288" cy="1270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73" name="Oval 38"/>
          <p:cNvSpPr>
            <a:spLocks noChangeArrowheads="1"/>
          </p:cNvSpPr>
          <p:nvPr/>
        </p:nvSpPr>
        <p:spPr bwMode="auto">
          <a:xfrm>
            <a:off x="3765550" y="5114925"/>
            <a:ext cx="141288" cy="1270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74" name="Oval 39"/>
          <p:cNvSpPr>
            <a:spLocks noChangeArrowheads="1"/>
          </p:cNvSpPr>
          <p:nvPr/>
        </p:nvSpPr>
        <p:spPr bwMode="auto">
          <a:xfrm>
            <a:off x="3778250" y="4348163"/>
            <a:ext cx="141288" cy="1270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75" name="Oval 40"/>
          <p:cNvSpPr>
            <a:spLocks noChangeArrowheads="1"/>
          </p:cNvSpPr>
          <p:nvPr/>
        </p:nvSpPr>
        <p:spPr bwMode="auto">
          <a:xfrm>
            <a:off x="4549775" y="4322763"/>
            <a:ext cx="141288" cy="1270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76" name="Oval 41"/>
          <p:cNvSpPr>
            <a:spLocks noChangeArrowheads="1"/>
          </p:cNvSpPr>
          <p:nvPr/>
        </p:nvSpPr>
        <p:spPr bwMode="auto">
          <a:xfrm>
            <a:off x="4559300" y="2760663"/>
            <a:ext cx="141288" cy="1270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77" name="Oval 42"/>
          <p:cNvSpPr>
            <a:spLocks noChangeArrowheads="1"/>
          </p:cNvSpPr>
          <p:nvPr/>
        </p:nvSpPr>
        <p:spPr bwMode="auto">
          <a:xfrm>
            <a:off x="5329238" y="2751138"/>
            <a:ext cx="141287" cy="1270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78" name="Oval 43"/>
          <p:cNvSpPr>
            <a:spLocks noChangeArrowheads="1"/>
          </p:cNvSpPr>
          <p:nvPr/>
        </p:nvSpPr>
        <p:spPr bwMode="auto">
          <a:xfrm>
            <a:off x="5326063" y="3522663"/>
            <a:ext cx="141287" cy="1270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79" name="Oval 44"/>
          <p:cNvSpPr>
            <a:spLocks noChangeArrowheads="1"/>
          </p:cNvSpPr>
          <p:nvPr/>
        </p:nvSpPr>
        <p:spPr bwMode="auto">
          <a:xfrm>
            <a:off x="6864350" y="3548063"/>
            <a:ext cx="141288" cy="1270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80" name="Oval 45"/>
          <p:cNvSpPr>
            <a:spLocks noChangeArrowheads="1"/>
          </p:cNvSpPr>
          <p:nvPr/>
        </p:nvSpPr>
        <p:spPr bwMode="auto">
          <a:xfrm>
            <a:off x="6877050" y="4314825"/>
            <a:ext cx="141288" cy="1270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81" name="Oval 46"/>
          <p:cNvSpPr>
            <a:spLocks noChangeArrowheads="1"/>
          </p:cNvSpPr>
          <p:nvPr/>
        </p:nvSpPr>
        <p:spPr bwMode="auto">
          <a:xfrm>
            <a:off x="7643813" y="4335463"/>
            <a:ext cx="141287" cy="127000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82" name="Oval 47"/>
          <p:cNvSpPr>
            <a:spLocks noChangeArrowheads="1"/>
          </p:cNvSpPr>
          <p:nvPr/>
        </p:nvSpPr>
        <p:spPr bwMode="auto">
          <a:xfrm>
            <a:off x="2230438" y="5881688"/>
            <a:ext cx="141287" cy="1270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cxnSp>
        <p:nvCxnSpPr>
          <p:cNvPr id="14383" name="Line 48"/>
          <p:cNvCxnSpPr>
            <a:cxnSpLocks noChangeShapeType="1"/>
          </p:cNvCxnSpPr>
          <p:nvPr/>
        </p:nvCxnSpPr>
        <p:spPr bwMode="auto">
          <a:xfrm flipV="1">
            <a:off x="2298700" y="5524500"/>
            <a:ext cx="3175" cy="141288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4" name="Line 49"/>
          <p:cNvCxnSpPr>
            <a:cxnSpLocks noChangeShapeType="1"/>
          </p:cNvCxnSpPr>
          <p:nvPr/>
        </p:nvCxnSpPr>
        <p:spPr bwMode="auto">
          <a:xfrm flipV="1">
            <a:off x="3825875" y="4729163"/>
            <a:ext cx="3175" cy="141287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5" name="Line 50"/>
          <p:cNvCxnSpPr>
            <a:cxnSpLocks noChangeShapeType="1"/>
          </p:cNvCxnSpPr>
          <p:nvPr/>
        </p:nvCxnSpPr>
        <p:spPr bwMode="auto">
          <a:xfrm flipV="1">
            <a:off x="4606925" y="3505200"/>
            <a:ext cx="3175" cy="141288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6" name="Line 51"/>
          <p:cNvCxnSpPr>
            <a:cxnSpLocks noChangeShapeType="1"/>
          </p:cNvCxnSpPr>
          <p:nvPr/>
        </p:nvCxnSpPr>
        <p:spPr bwMode="auto">
          <a:xfrm>
            <a:off x="3079750" y="5175250"/>
            <a:ext cx="904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7" name="Line 52"/>
          <p:cNvCxnSpPr>
            <a:cxnSpLocks noChangeShapeType="1"/>
          </p:cNvCxnSpPr>
          <p:nvPr/>
        </p:nvCxnSpPr>
        <p:spPr bwMode="auto">
          <a:xfrm>
            <a:off x="4156075" y="4383088"/>
            <a:ext cx="904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8" name="Line 53"/>
          <p:cNvCxnSpPr>
            <a:cxnSpLocks noChangeShapeType="1"/>
          </p:cNvCxnSpPr>
          <p:nvPr/>
        </p:nvCxnSpPr>
        <p:spPr bwMode="auto">
          <a:xfrm>
            <a:off x="5019675" y="2814638"/>
            <a:ext cx="904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89" name="Line 54"/>
          <p:cNvCxnSpPr>
            <a:cxnSpLocks noChangeShapeType="1"/>
          </p:cNvCxnSpPr>
          <p:nvPr/>
        </p:nvCxnSpPr>
        <p:spPr bwMode="auto">
          <a:xfrm>
            <a:off x="6172200" y="3592513"/>
            <a:ext cx="904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90" name="Line 55"/>
          <p:cNvCxnSpPr>
            <a:cxnSpLocks noChangeShapeType="1"/>
          </p:cNvCxnSpPr>
          <p:nvPr/>
        </p:nvCxnSpPr>
        <p:spPr bwMode="auto">
          <a:xfrm>
            <a:off x="7327900" y="4384675"/>
            <a:ext cx="904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91" name="Line 56"/>
          <p:cNvCxnSpPr>
            <a:cxnSpLocks noChangeShapeType="1"/>
          </p:cNvCxnSpPr>
          <p:nvPr/>
        </p:nvCxnSpPr>
        <p:spPr bwMode="auto">
          <a:xfrm flipV="1">
            <a:off x="5397500" y="3162300"/>
            <a:ext cx="3175" cy="141288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92" name="Line 57"/>
          <p:cNvCxnSpPr>
            <a:cxnSpLocks noChangeShapeType="1"/>
          </p:cNvCxnSpPr>
          <p:nvPr/>
        </p:nvCxnSpPr>
        <p:spPr bwMode="auto">
          <a:xfrm flipV="1">
            <a:off x="6950075" y="3940175"/>
            <a:ext cx="3175" cy="141288"/>
          </a:xfrm>
          <a:prstGeom prst="line">
            <a:avLst/>
          </a:prstGeom>
          <a:noFill/>
          <a:ln w="9525" algn="ctr">
            <a:solidFill>
              <a:schemeClr val="tx1"/>
            </a:solidFill>
            <a:bevel/>
            <a:head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93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新课学习</a:t>
            </a:r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06 0 C 0.00139 -0.0331 -0.00035 -0.05208 -0.00087 -0.08056 C 0.00018 -0.10394 -0.00399 -0.11181 -0.00139 -0.1125 C 0.01632 -0.11181 0.13646 -0.11181 0.16736 -0.1125 C 0.16997 -0.14792 0.16875 -0.22431 0.16875 -0.22569 C 0.16875 -0.22708 0.2408 -0.22569 0.25278 -0.22778 C 0.25434 -0.22801 0.24913 -0.45764 0.25365 -0.45556 C 0.26354 -0.45694 0.33559 -0.45394 0.33715 -0.4544 C 0.33872 -0.45486 0.33768 -0.34282 0.3382 -0.34259 C 0.33872 -0.34236 0.50625 -0.34074 0.50625 -0.3412 C 0.50625 -0.34167 0.50781 -0.22708 0.50747 -0.22708 C 0.50712 -0.22708 0.57431 -0.22593 0.59184 -0.22569">
                                      <p:cBhvr>
                                        <p:cTn id="6" dur="50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0"/>
            <a:ext cx="8243887" cy="754063"/>
          </a:xfrm>
        </p:spPr>
        <p:txBody>
          <a:bodyPr/>
          <a:lstStyle/>
          <a:p>
            <a:pPr marL="0" indent="360680"/>
            <a:r>
              <a:rPr lang="zh-CN" sz="3600" b="1" dirty="0">
                <a:solidFill>
                  <a:srgbClr val="36B8D8"/>
                </a:solidFill>
              </a:rPr>
              <a:t>结论总结</a:t>
            </a:r>
          </a:p>
        </p:txBody>
      </p:sp>
      <p:sp>
        <p:nvSpPr>
          <p:cNvPr id="15363" name="Rectangle 2"/>
          <p:cNvSpPr>
            <a:spLocks noRot="1" noChangeArrowheads="1"/>
          </p:cNvSpPr>
          <p:nvPr/>
        </p:nvSpPr>
        <p:spPr bwMode="auto">
          <a:xfrm>
            <a:off x="642938" y="785813"/>
            <a:ext cx="632142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通过本节课的内容，你有哪些收获？ </a:t>
            </a:r>
          </a:p>
        </p:txBody>
      </p:sp>
      <p:sp>
        <p:nvSpPr>
          <p:cNvPr id="15364" name="Text Box 4"/>
          <p:cNvSpPr>
            <a:spLocks noChangeArrowheads="1"/>
          </p:cNvSpPr>
          <p:nvPr/>
        </p:nvSpPr>
        <p:spPr bwMode="auto">
          <a:xfrm>
            <a:off x="428625" y="1500188"/>
            <a:ext cx="820102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①有序数对的概念；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②可用有序数对表示物体的位置；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③平面内的点可由有序数对来表示。</a:t>
            </a:r>
          </a:p>
          <a:p>
            <a:pPr>
              <a:spcBef>
                <a:spcPct val="50000"/>
              </a:spcBef>
            </a:pPr>
            <a:endParaRPr lang="en-US" altLang="en-US" sz="3200" b="1" dirty="0">
              <a:solidFill>
                <a:srgbClr val="000000"/>
              </a:solidFill>
              <a:latin typeface="Tahoma" panose="020B0604030504040204" pitchFamily="34" charset="0"/>
              <a:sym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>
            <a:spLocks noChangeArrowheads="1"/>
          </p:cNvSpPr>
          <p:nvPr/>
        </p:nvSpPr>
        <p:spPr bwMode="auto">
          <a:xfrm>
            <a:off x="431800" y="981075"/>
            <a:ext cx="8532813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、下列说法错误的是 （     ）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A.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确定平面内点的位置一般需要两个数据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B.(1,2)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和（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）表示同一个点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C.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确定直线上点的位置只需一个数据就可以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D.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确定平面内点的位置的方法不只一种</a:t>
            </a:r>
            <a:endParaRPr lang="en-US" altLang="en-US"/>
          </a:p>
        </p:txBody>
      </p:sp>
      <p:sp>
        <p:nvSpPr>
          <p:cNvPr id="16387" name="Text Box 5"/>
          <p:cNvSpPr>
            <a:spLocks noChangeArrowheads="1"/>
          </p:cNvSpPr>
          <p:nvPr/>
        </p:nvSpPr>
        <p:spPr bwMode="auto">
          <a:xfrm>
            <a:off x="4714875" y="1000125"/>
            <a:ext cx="86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B</a:t>
            </a:r>
            <a:endParaRPr lang="en-US" altLang="en-US"/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14313" y="642938"/>
            <a:ext cx="7814071" cy="263683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2.如图小芳家在学校_________方向，距离学校3千米，小明家在学校_________方向，距离学校4千米，</a:t>
            </a:r>
            <a:br>
              <a:rPr lang="en-US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</a:br>
            <a:r>
              <a:rPr lang="en-US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（1千米用1cm长的线段来表示）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527425" y="3732213"/>
            <a:ext cx="969963" cy="468312"/>
          </a:xfrm>
        </p:spPr>
        <p:txBody>
          <a:bodyPr/>
          <a:lstStyle/>
          <a:p>
            <a:pPr marL="342900" indent="-342900" algn="l">
              <a:lnSpc>
                <a:spcPct val="81000"/>
              </a:lnSpc>
              <a:buFont typeface="Wingdings" panose="05000000000000000000" pitchFamily="2" charset="2"/>
              <a:buNone/>
            </a:pPr>
            <a:r>
              <a:rPr lang="zh-CN" sz="2800" b="1" smtClean="0">
                <a:solidFill>
                  <a:schemeClr val="tx1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北</a:t>
            </a:r>
            <a:endParaRPr lang="zh-CN" smtClean="0">
              <a:solidFill>
                <a:schemeClr val="tx1"/>
              </a:solidFill>
            </a:endParaRPr>
          </a:p>
        </p:txBody>
      </p:sp>
      <p:cxnSp>
        <p:nvCxnSpPr>
          <p:cNvPr id="17412" name="Line 4"/>
          <p:cNvCxnSpPr>
            <a:cxnSpLocks noChangeShapeType="1"/>
          </p:cNvCxnSpPr>
          <p:nvPr/>
        </p:nvCxnSpPr>
        <p:spPr bwMode="auto">
          <a:xfrm>
            <a:off x="2555875" y="4868863"/>
            <a:ext cx="2592388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bevel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3" name="Line 5"/>
          <p:cNvCxnSpPr>
            <a:cxnSpLocks noChangeShapeType="1"/>
          </p:cNvCxnSpPr>
          <p:nvPr/>
        </p:nvCxnSpPr>
        <p:spPr bwMode="auto">
          <a:xfrm flipV="1">
            <a:off x="3635375" y="3860800"/>
            <a:ext cx="0" cy="2089150"/>
          </a:xfrm>
          <a:prstGeom prst="line">
            <a:avLst/>
          </a:prstGeom>
          <a:noFill/>
          <a:ln w="28575" algn="ctr">
            <a:solidFill>
              <a:schemeClr val="tx1"/>
            </a:solidFill>
            <a:bevel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4" name="Text Box 6"/>
          <p:cNvSpPr>
            <a:spLocks noChangeArrowheads="1"/>
          </p:cNvSpPr>
          <p:nvPr/>
        </p:nvSpPr>
        <p:spPr bwMode="auto">
          <a:xfrm>
            <a:off x="2771775" y="4364038"/>
            <a:ext cx="1081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学校</a:t>
            </a:r>
            <a:endParaRPr lang="en-US" altLang="en-US"/>
          </a:p>
        </p:txBody>
      </p:sp>
      <p:cxnSp>
        <p:nvCxnSpPr>
          <p:cNvPr id="17415" name="Line 7"/>
          <p:cNvCxnSpPr>
            <a:cxnSpLocks noChangeShapeType="1"/>
          </p:cNvCxnSpPr>
          <p:nvPr/>
        </p:nvCxnSpPr>
        <p:spPr bwMode="auto">
          <a:xfrm>
            <a:off x="3635375" y="4797425"/>
            <a:ext cx="431800" cy="863600"/>
          </a:xfrm>
          <a:prstGeom prst="line">
            <a:avLst/>
          </a:prstGeom>
          <a:noFill/>
          <a:ln w="38100" algn="ctr">
            <a:solidFill>
              <a:srgbClr val="0000FF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6" name="Text Box 8"/>
          <p:cNvSpPr>
            <a:spLocks noChangeArrowheads="1"/>
          </p:cNvSpPr>
          <p:nvPr/>
        </p:nvSpPr>
        <p:spPr bwMode="auto">
          <a:xfrm>
            <a:off x="3563938" y="5397500"/>
            <a:ext cx="1152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30°</a:t>
            </a:r>
            <a:endParaRPr lang="en-US" altLang="en-US"/>
          </a:p>
        </p:txBody>
      </p:sp>
      <p:cxnSp>
        <p:nvCxnSpPr>
          <p:cNvPr id="17417" name="Line 9"/>
          <p:cNvCxnSpPr>
            <a:cxnSpLocks noChangeShapeType="1"/>
          </p:cNvCxnSpPr>
          <p:nvPr/>
        </p:nvCxnSpPr>
        <p:spPr bwMode="auto">
          <a:xfrm flipV="1">
            <a:off x="3635375" y="4365625"/>
            <a:ext cx="1008063" cy="431800"/>
          </a:xfrm>
          <a:prstGeom prst="line">
            <a:avLst/>
          </a:prstGeom>
          <a:noFill/>
          <a:ln w="38100" algn="ctr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8" name="Text Box 10"/>
          <p:cNvSpPr>
            <a:spLocks noChangeArrowheads="1"/>
          </p:cNvSpPr>
          <p:nvPr/>
        </p:nvSpPr>
        <p:spPr bwMode="auto">
          <a:xfrm>
            <a:off x="3563938" y="4460875"/>
            <a:ext cx="1728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00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60 °</a:t>
            </a:r>
            <a:endParaRPr lang="en-US" altLang="en-US"/>
          </a:p>
        </p:txBody>
      </p:sp>
      <p:sp>
        <p:nvSpPr>
          <p:cNvPr id="17419" name="Text Box 11"/>
          <p:cNvSpPr>
            <a:spLocks noChangeArrowheads="1"/>
          </p:cNvSpPr>
          <p:nvPr/>
        </p:nvSpPr>
        <p:spPr bwMode="auto">
          <a:xfrm>
            <a:off x="3924300" y="5297488"/>
            <a:ext cx="2519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◆小明家</a:t>
            </a:r>
            <a:endParaRPr lang="en-US" altLang="en-US"/>
          </a:p>
        </p:txBody>
      </p:sp>
      <p:sp>
        <p:nvSpPr>
          <p:cNvPr id="17420" name="Text Box 12"/>
          <p:cNvSpPr>
            <a:spLocks noChangeArrowheads="1"/>
          </p:cNvSpPr>
          <p:nvPr/>
        </p:nvSpPr>
        <p:spPr bwMode="auto">
          <a:xfrm>
            <a:off x="4500563" y="4002088"/>
            <a:ext cx="1871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◆小芳家</a:t>
            </a:r>
            <a:endParaRPr lang="en-US" altLang="en-US"/>
          </a:p>
        </p:txBody>
      </p:sp>
      <p:sp>
        <p:nvSpPr>
          <p:cNvPr id="17421" name="Text Box 14"/>
          <p:cNvSpPr>
            <a:spLocks noChangeArrowheads="1"/>
          </p:cNvSpPr>
          <p:nvPr/>
        </p:nvSpPr>
        <p:spPr bwMode="auto">
          <a:xfrm>
            <a:off x="3635375" y="5156200"/>
            <a:ext cx="1512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3cm</a:t>
            </a:r>
            <a:endParaRPr lang="en-US" altLang="en-US"/>
          </a:p>
        </p:txBody>
      </p:sp>
      <p:sp>
        <p:nvSpPr>
          <p:cNvPr id="17422" name="Text Box 15"/>
          <p:cNvSpPr>
            <a:spLocks noChangeArrowheads="1"/>
          </p:cNvSpPr>
          <p:nvPr/>
        </p:nvSpPr>
        <p:spPr bwMode="auto">
          <a:xfrm>
            <a:off x="3924300" y="4437063"/>
            <a:ext cx="1512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4cm</a:t>
            </a:r>
            <a:endParaRPr lang="en-US" altLang="en-US"/>
          </a:p>
        </p:txBody>
      </p:sp>
      <p:sp>
        <p:nvSpPr>
          <p:cNvPr id="17423" name="Text Box 16"/>
          <p:cNvSpPr>
            <a:spLocks noChangeArrowheads="1"/>
          </p:cNvSpPr>
          <p:nvPr/>
        </p:nvSpPr>
        <p:spPr bwMode="auto">
          <a:xfrm>
            <a:off x="3429000" y="754063"/>
            <a:ext cx="2303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北偏东</a:t>
            </a:r>
            <a:r>
              <a:rPr lang="en-US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60°</a:t>
            </a:r>
            <a:endParaRPr lang="en-US" altLang="en-US" dirty="0"/>
          </a:p>
        </p:txBody>
      </p:sp>
      <p:sp>
        <p:nvSpPr>
          <p:cNvPr id="17424" name="Text Box 17"/>
          <p:cNvSpPr>
            <a:spLocks noChangeArrowheads="1"/>
          </p:cNvSpPr>
          <p:nvPr/>
        </p:nvSpPr>
        <p:spPr bwMode="auto">
          <a:xfrm>
            <a:off x="4336256" y="1277938"/>
            <a:ext cx="2376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南偏东</a:t>
            </a:r>
            <a:r>
              <a:rPr lang="en-US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30°</a:t>
            </a:r>
            <a:endParaRPr lang="en-US" altLang="en-US" dirty="0"/>
          </a:p>
        </p:txBody>
      </p:sp>
      <p:sp>
        <p:nvSpPr>
          <p:cNvPr id="17425" name="Text Box 18"/>
          <p:cNvSpPr>
            <a:spLocks noChangeArrowheads="1"/>
          </p:cNvSpPr>
          <p:nvPr/>
        </p:nvSpPr>
        <p:spPr bwMode="auto">
          <a:xfrm>
            <a:off x="5148263" y="4581525"/>
            <a:ext cx="93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东</a:t>
            </a:r>
            <a:endParaRPr lang="en-US" altLang="en-US"/>
          </a:p>
        </p:txBody>
      </p:sp>
      <p:sp>
        <p:nvSpPr>
          <p:cNvPr id="17426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autoUpdateAnimBg="0"/>
      <p:bldP spid="17424" grpId="1" animBg="1"/>
      <p:bldP spid="17424" grpId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85750" y="571500"/>
            <a:ext cx="3167063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．右图：若黑马的位置用（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7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）表示，请你用有序数对表示黑马可以走到的哪几个位置。</a:t>
            </a:r>
            <a:endParaRPr lang="en-US" altLang="en-US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82988" y="404813"/>
            <a:ext cx="5561012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1989138"/>
            <a:ext cx="733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2565400"/>
            <a:ext cx="742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95925" y="5373688"/>
            <a:ext cx="733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84888" y="3716338"/>
            <a:ext cx="733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164388" y="2565400"/>
            <a:ext cx="742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1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84888" y="842963"/>
            <a:ext cx="742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589713" y="908050"/>
            <a:ext cx="742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1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084888" y="333375"/>
            <a:ext cx="742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13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084888" y="5378450"/>
            <a:ext cx="742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14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7213600" y="5378450"/>
            <a:ext cx="742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15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062663" y="1412875"/>
            <a:ext cx="742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Rectangle 16"/>
          <p:cNvSpPr>
            <a:spLocks noChangeArrowheads="1"/>
          </p:cNvSpPr>
          <p:nvPr/>
        </p:nvSpPr>
        <p:spPr bwMode="auto">
          <a:xfrm>
            <a:off x="77788" y="3860800"/>
            <a:ext cx="2838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6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endParaRPr lang="en-US" altLang="en-US"/>
          </a:p>
        </p:txBody>
      </p:sp>
      <p:sp>
        <p:nvSpPr>
          <p:cNvPr id="18448" name="Rectangle 17"/>
          <p:cNvSpPr>
            <a:spLocks noChangeArrowheads="1"/>
          </p:cNvSpPr>
          <p:nvPr/>
        </p:nvSpPr>
        <p:spPr bwMode="auto">
          <a:xfrm>
            <a:off x="1692275" y="3860800"/>
            <a:ext cx="2592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8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endParaRPr lang="en-US" altLang="en-US"/>
          </a:p>
        </p:txBody>
      </p:sp>
      <p:sp>
        <p:nvSpPr>
          <p:cNvPr id="18449" name="Rectangle 18"/>
          <p:cNvSpPr>
            <a:spLocks noChangeArrowheads="1"/>
          </p:cNvSpPr>
          <p:nvPr/>
        </p:nvSpPr>
        <p:spPr bwMode="auto">
          <a:xfrm>
            <a:off x="34925" y="4732338"/>
            <a:ext cx="2520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9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endParaRPr lang="en-US" altLang="en-US"/>
          </a:p>
        </p:txBody>
      </p:sp>
      <p:sp>
        <p:nvSpPr>
          <p:cNvPr id="18450" name="Rectangle 19"/>
          <p:cNvSpPr>
            <a:spLocks noChangeArrowheads="1"/>
          </p:cNvSpPr>
          <p:nvPr/>
        </p:nvSpPr>
        <p:spPr bwMode="auto">
          <a:xfrm>
            <a:off x="1660525" y="4732338"/>
            <a:ext cx="2695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9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endParaRPr lang="en-US" altLang="en-US"/>
          </a:p>
        </p:txBody>
      </p:sp>
      <p:sp>
        <p:nvSpPr>
          <p:cNvPr id="18451" name="Rectangle 20"/>
          <p:cNvSpPr>
            <a:spLocks noChangeArrowheads="1"/>
          </p:cNvSpPr>
          <p:nvPr/>
        </p:nvSpPr>
        <p:spPr bwMode="auto">
          <a:xfrm>
            <a:off x="684213" y="5516563"/>
            <a:ext cx="273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5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6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endParaRPr lang="en-US" altLang="en-US"/>
          </a:p>
        </p:txBody>
      </p:sp>
      <p:pic>
        <p:nvPicPr>
          <p:cNvPr id="18452" name="Picture 21" descr="WY_02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873625" y="3263900"/>
            <a:ext cx="6699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3" name="Picture 2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3779838" y="2565400"/>
            <a:ext cx="733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4" name="Picture 23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3779838" y="1484313"/>
            <a:ext cx="733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5" name="Picture 24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356100" y="908050"/>
            <a:ext cx="733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6" name="Picture 25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6070600" y="2570163"/>
            <a:ext cx="733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7" name="Picture 26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5494338" y="908050"/>
            <a:ext cx="733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8" name="Picture 27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4932363" y="2570163"/>
            <a:ext cx="7334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9" name="Picture 28" descr="WY_02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508625" y="3254375"/>
            <a:ext cx="6699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60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utoUpdateAnimBg="0"/>
      <p:bldP spid="18448" grpId="1" animBg="1"/>
      <p:bldP spid="18448" grpId="2" autoUpdateAnimBg="0"/>
      <p:bldP spid="18449" grpId="2" animBg="1"/>
      <p:bldP spid="18449" grpId="3" autoUpdateAnimBg="0"/>
      <p:bldP spid="18450" grpId="3" animBg="1"/>
      <p:bldP spid="18450" grpId="4" autoUpdateAnimBg="0"/>
      <p:bldP spid="18451" grpId="4" animBg="1"/>
      <p:bldP spid="18451" grpId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Group 3"/>
          <p:cNvGraphicFramePr>
            <a:graphicFrameLocks noGrp="1"/>
          </p:cNvGraphicFramePr>
          <p:nvPr/>
        </p:nvGraphicFramePr>
        <p:xfrm>
          <a:off x="4000500" y="785813"/>
          <a:ext cx="4008438" cy="3115946"/>
        </p:xfrm>
        <a:graphic>
          <a:graphicData uri="http://schemas.openxmlformats.org/drawingml/2006/table">
            <a:tbl>
              <a:tblPr/>
              <a:tblGrid>
                <a:gridCol w="668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3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5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可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明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个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万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女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4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中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我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的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一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学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3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爱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英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天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帅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活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2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球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里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是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生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大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1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小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孩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打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习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哥</a:t>
                      </a:r>
                      <a:endParaRPr kumimoji="0" 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A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B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C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D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宋体" panose="02010600030101010101" pitchFamily="2" charset="-122"/>
                        </a:rPr>
                        <a:t>E</a:t>
                      </a:r>
                      <a:endParaRPr kumimoji="0" lang="en-US" alt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49" name="Text Box 54"/>
          <p:cNvSpPr>
            <a:spLocks noChangeArrowheads="1"/>
          </p:cNvSpPr>
          <p:nvPr/>
        </p:nvSpPr>
        <p:spPr bwMode="auto">
          <a:xfrm>
            <a:off x="428625" y="785813"/>
            <a:ext cx="338455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如右图，方块中有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25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个汉字，用</a:t>
            </a:r>
            <a:r>
              <a:rPr lang="en-US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(C,3)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表示“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天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”那么按下列要求排列会组成一句什么话，把它读出来。</a:t>
            </a:r>
            <a:endParaRPr lang="en-US" altLang="en-US" dirty="0"/>
          </a:p>
        </p:txBody>
      </p:sp>
      <p:sp>
        <p:nvSpPr>
          <p:cNvPr id="4150" name="Text Box 56"/>
          <p:cNvSpPr>
            <a:spLocks noChangeArrowheads="1"/>
          </p:cNvSpPr>
          <p:nvPr/>
        </p:nvSpPr>
        <p:spPr bwMode="auto">
          <a:xfrm>
            <a:off x="395288" y="4005263"/>
            <a:ext cx="7921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en-US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(A,5 )   (A,3)   (C,4 )   (E,5 )   (B,1)   (C,2)   (B,4)</a:t>
            </a:r>
          </a:p>
          <a:p>
            <a:endParaRPr lang="en-US" altLang="en-US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endParaRPr lang="en-US" altLang="en-US" b="1" dirty="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r>
              <a:rPr lang="en-US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(B,4)    (C,2)    (D,4)   (C,5)   (A,1)   (D,3)   (E,1)</a:t>
            </a:r>
            <a:endParaRPr lang="en-US" altLang="en-US" dirty="0"/>
          </a:p>
        </p:txBody>
      </p:sp>
      <p:sp>
        <p:nvSpPr>
          <p:cNvPr id="4151" name="Text Box 57"/>
          <p:cNvSpPr>
            <a:spLocks noChangeArrowheads="1"/>
          </p:cNvSpPr>
          <p:nvPr/>
        </p:nvSpPr>
        <p:spPr bwMode="auto">
          <a:xfrm>
            <a:off x="1116013" y="4365625"/>
            <a:ext cx="7027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可   爱    的    女    孩   是   我</a:t>
            </a:r>
          </a:p>
        </p:txBody>
      </p:sp>
      <p:sp>
        <p:nvSpPr>
          <p:cNvPr id="4152" name="Text Box 58"/>
          <p:cNvSpPr>
            <a:spLocks noChangeArrowheads="1"/>
          </p:cNvSpPr>
          <p:nvPr/>
        </p:nvSpPr>
        <p:spPr bwMode="auto">
          <a:xfrm>
            <a:off x="1042988" y="5373688"/>
            <a:ext cx="6513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我    是    一    个   小   帅   哥</a:t>
            </a:r>
          </a:p>
        </p:txBody>
      </p:sp>
      <p:sp>
        <p:nvSpPr>
          <p:cNvPr id="4153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 dirty="0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导入新课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0" grpId="0" autoUpdateAnimBg="0"/>
      <p:bldP spid="4151" grpId="1" animBg="1"/>
      <p:bldP spid="4151" grpId="2" autoUpdateAnimBg="0"/>
      <p:bldP spid="4152" grpId="2" animBg="1"/>
      <p:bldP spid="4152" grpId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34950" y="642938"/>
            <a:ext cx="8909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汶川地震震中的地理位置是：北纬</a:t>
            </a:r>
            <a:r>
              <a:rPr lang="en-US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31.0</a:t>
            </a:r>
            <a:r>
              <a:rPr lang="en-US" altLang="en-US" sz="2800" b="1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，东经</a:t>
            </a:r>
            <a:r>
              <a:rPr lang="en-US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103.4</a:t>
            </a:r>
            <a:r>
              <a:rPr lang="en-US" altLang="en-US" sz="2800" b="1" baseline="300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0</a:t>
            </a:r>
            <a:r>
              <a:rPr lang="en-US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endParaRPr lang="en-US" altLang="en-US" dirty="0"/>
          </a:p>
        </p:txBody>
      </p:sp>
      <p:pic>
        <p:nvPicPr>
          <p:cNvPr id="5123" name="Picture 3" descr="中国政区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1357313"/>
            <a:ext cx="842962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未知"/>
          <p:cNvSpPr/>
          <p:nvPr/>
        </p:nvSpPr>
        <p:spPr bwMode="auto">
          <a:xfrm>
            <a:off x="2555875" y="4538663"/>
            <a:ext cx="5257800" cy="330200"/>
          </a:xfrm>
          <a:custGeom>
            <a:avLst/>
            <a:gdLst>
              <a:gd name="T0" fmla="*/ 0 w 2544"/>
              <a:gd name="T1" fmla="*/ 48 h 112"/>
              <a:gd name="T2" fmla="*/ 672 w 2544"/>
              <a:gd name="T3" fmla="*/ 96 h 112"/>
              <a:gd name="T4" fmla="*/ 1584 w 2544"/>
              <a:gd name="T5" fmla="*/ 96 h 112"/>
              <a:gd name="T6" fmla="*/ 2544 w 2544"/>
              <a:gd name="T7" fmla="*/ 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4" h="112">
                <a:moveTo>
                  <a:pt x="0" y="48"/>
                </a:moveTo>
                <a:cubicBezTo>
                  <a:pt x="204" y="68"/>
                  <a:pt x="408" y="88"/>
                  <a:pt x="672" y="96"/>
                </a:cubicBezTo>
                <a:cubicBezTo>
                  <a:pt x="936" y="104"/>
                  <a:pt x="1272" y="112"/>
                  <a:pt x="1584" y="96"/>
                </a:cubicBezTo>
                <a:cubicBezTo>
                  <a:pt x="1896" y="80"/>
                  <a:pt x="2384" y="16"/>
                  <a:pt x="2544" y="0"/>
                </a:cubicBezTo>
              </a:path>
            </a:pathLst>
          </a:custGeom>
          <a:noFill/>
          <a:ln w="38100" cap="flat" algn="ctr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cxnSp>
        <p:nvCxnSpPr>
          <p:cNvPr id="5125" name="Line 5"/>
          <p:cNvCxnSpPr>
            <a:cxnSpLocks noChangeShapeType="1"/>
          </p:cNvCxnSpPr>
          <p:nvPr/>
        </p:nvCxnSpPr>
        <p:spPr bwMode="auto">
          <a:xfrm flipH="1">
            <a:off x="4356100" y="1484313"/>
            <a:ext cx="152400" cy="4724400"/>
          </a:xfrm>
          <a:prstGeom prst="line">
            <a:avLst/>
          </a:prstGeom>
          <a:noFill/>
          <a:ln w="38100" algn="ctr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AutoShape 6"/>
          <p:cNvSpPr/>
          <p:nvPr/>
        </p:nvSpPr>
        <p:spPr bwMode="auto">
          <a:xfrm>
            <a:off x="4284663" y="4724400"/>
            <a:ext cx="228600" cy="228600"/>
          </a:xfrm>
          <a:custGeom>
            <a:avLst/>
            <a:gdLst>
              <a:gd name="T0" fmla="*/ 0 w 388800"/>
              <a:gd name="T1" fmla="*/ 194400 h 388800"/>
              <a:gd name="T2" fmla="*/ 194400 w 388800"/>
              <a:gd name="T3" fmla="*/ 0 h 388800"/>
              <a:gd name="T4" fmla="*/ 388800 w 388800"/>
              <a:gd name="T5" fmla="*/ 194400 h 388800"/>
              <a:gd name="T6" fmla="*/ 388800 w 388800"/>
              <a:gd name="T7" fmla="*/ 194400 h 388800"/>
              <a:gd name="T8" fmla="*/ 194400 w 388800"/>
              <a:gd name="T9" fmla="*/ 388800 h 388800"/>
              <a:gd name="T10" fmla="*/ 0 w 388800"/>
              <a:gd name="T11" fmla="*/ 194400 h 388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8800" h="388800">
                <a:moveTo>
                  <a:pt x="0" y="194400"/>
                </a:moveTo>
                <a:cubicBezTo>
                  <a:pt x="0" y="87036"/>
                  <a:pt x="87036" y="0"/>
                  <a:pt x="194400" y="0"/>
                </a:cubicBezTo>
                <a:cubicBezTo>
                  <a:pt x="301764" y="0"/>
                  <a:pt x="388800" y="87036"/>
                  <a:pt x="388800" y="194400"/>
                </a:cubicBezTo>
                <a:cubicBezTo>
                  <a:pt x="388800" y="194400"/>
                  <a:pt x="388800" y="194400"/>
                  <a:pt x="388800" y="194400"/>
                </a:cubicBezTo>
                <a:cubicBezTo>
                  <a:pt x="388800" y="301764"/>
                  <a:pt x="301764" y="388800"/>
                  <a:pt x="194400" y="388800"/>
                </a:cubicBezTo>
                <a:cubicBezTo>
                  <a:pt x="87036" y="388800"/>
                  <a:pt x="0" y="301764"/>
                  <a:pt x="0" y="194400"/>
                </a:cubicBezTo>
                <a:close/>
              </a:path>
            </a:pathLst>
          </a:custGeom>
          <a:solidFill>
            <a:schemeClr val="tx1"/>
          </a:solidFill>
          <a:ln w="9525" algn="ctr">
            <a:solidFill>
              <a:srgbClr val="000000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7" name="Text Box 7"/>
          <p:cNvSpPr>
            <a:spLocks noChangeArrowheads="1"/>
          </p:cNvSpPr>
          <p:nvPr/>
        </p:nvSpPr>
        <p:spPr bwMode="auto">
          <a:xfrm>
            <a:off x="7620000" y="4292600"/>
            <a:ext cx="9144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31.0</a:t>
            </a:r>
            <a:r>
              <a:rPr lang="en-US" altLang="en-US" sz="2400" baseline="30000">
                <a:solidFill>
                  <a:srgbClr val="CC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0</a:t>
            </a:r>
            <a:endParaRPr lang="en-US" altLang="en-US"/>
          </a:p>
        </p:txBody>
      </p:sp>
      <p:sp>
        <p:nvSpPr>
          <p:cNvPr id="5128" name="Text Box 8"/>
          <p:cNvSpPr>
            <a:spLocks noChangeArrowheads="1"/>
          </p:cNvSpPr>
          <p:nvPr/>
        </p:nvSpPr>
        <p:spPr bwMode="auto">
          <a:xfrm>
            <a:off x="4500563" y="1196975"/>
            <a:ext cx="1219200" cy="46672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bg1"/>
            </a:solidFill>
            <a:miter lim="800000"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103.4</a:t>
            </a:r>
            <a:r>
              <a:rPr lang="en-US" altLang="en-US" sz="2400" baseline="30000">
                <a:solidFill>
                  <a:srgbClr val="CC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0</a:t>
            </a:r>
            <a:endParaRPr lang="en-US" altLang="en-US"/>
          </a:p>
        </p:txBody>
      </p:sp>
      <p:sp>
        <p:nvSpPr>
          <p:cNvPr id="5129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导入新课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14375"/>
            <a:ext cx="9144000" cy="13509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r>
              <a:rPr lang="zh-CN" sz="2800" b="1">
                <a:latin typeface="宋体" panose="02010600030101010101" pitchFamily="2" charset="-122"/>
                <a:sym typeface="宋体" panose="02010600030101010101" pitchFamily="2" charset="-122"/>
              </a:rPr>
              <a:t>在电影院内找到电影票上所指的位置？</a:t>
            </a:r>
            <a:br>
              <a:rPr lang="zh-CN" sz="2800" b="1">
                <a:latin typeface="宋体" panose="02010600030101010101" pitchFamily="2" charset="-122"/>
                <a:sym typeface="宋体" panose="02010600030101010101" pitchFamily="2" charset="-122"/>
              </a:rPr>
            </a:br>
            <a:endParaRPr lang="zh-CN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6147" name="Picture 3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63"/>
            <a:ext cx="5867400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pia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665288"/>
            <a:ext cx="3276600" cy="3457575"/>
          </a:xfrm>
          <a:prstGeom prst="rect">
            <a:avLst/>
          </a:prstGeom>
          <a:noFill/>
          <a:ln w="9525" algn="ctr">
            <a:solidFill>
              <a:srgbClr val="FF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149" name="Line 6"/>
          <p:cNvCxnSpPr>
            <a:cxnSpLocks noChangeShapeType="1"/>
          </p:cNvCxnSpPr>
          <p:nvPr/>
        </p:nvCxnSpPr>
        <p:spPr bwMode="auto">
          <a:xfrm>
            <a:off x="0" y="5214938"/>
            <a:ext cx="9144000" cy="1587"/>
          </a:xfrm>
          <a:prstGeom prst="line">
            <a:avLst/>
          </a:prstGeom>
          <a:noFill/>
          <a:ln w="76200" algn="ctr">
            <a:solidFill>
              <a:srgbClr val="FF9933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导入新课</a:t>
            </a:r>
          </a:p>
        </p:txBody>
      </p:sp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>
            <a:spLocks noChangeArrowheads="1"/>
          </p:cNvSpPr>
          <p:nvPr/>
        </p:nvSpPr>
        <p:spPr bwMode="auto">
          <a:xfrm>
            <a:off x="642938" y="928688"/>
            <a:ext cx="7920037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结合游戏，观察课本1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64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页图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-1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，完成图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-1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下方的填空。</a:t>
            </a:r>
            <a:endParaRPr lang="en-US" altLang="en-US" dirty="0"/>
          </a:p>
        </p:txBody>
      </p:sp>
      <p:sp>
        <p:nvSpPr>
          <p:cNvPr id="7171" name="Text Box 4"/>
          <p:cNvSpPr>
            <a:spLocks noChangeArrowheads="1"/>
          </p:cNvSpPr>
          <p:nvPr/>
        </p:nvSpPr>
        <p:spPr bwMode="auto">
          <a:xfrm>
            <a:off x="682625" y="4076700"/>
            <a:ext cx="7416800" cy="128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数对（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4)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与（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）表示的是同一个位置吗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?  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为什么？</a:t>
            </a:r>
            <a:endParaRPr lang="en-US" altLang="en-US" dirty="0"/>
          </a:p>
        </p:txBody>
      </p:sp>
      <p:sp>
        <p:nvSpPr>
          <p:cNvPr id="7172" name="Text Box 5"/>
          <p:cNvSpPr>
            <a:spLocks noChangeArrowheads="1"/>
          </p:cNvSpPr>
          <p:nvPr/>
        </p:nvSpPr>
        <p:spPr bwMode="auto">
          <a:xfrm>
            <a:off x="642938" y="2214563"/>
            <a:ext cx="7993062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小莹的位置在第三行第五列，用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________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表示。数对（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）表示的是第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____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行，第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____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列的位置，排在这个位置的同学是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_________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</a:t>
            </a:r>
            <a:endParaRPr lang="en-US" altLang="en-US" dirty="0"/>
          </a:p>
        </p:txBody>
      </p:sp>
      <p:sp>
        <p:nvSpPr>
          <p:cNvPr id="7173" name="Text Box 6"/>
          <p:cNvSpPr>
            <a:spLocks noChangeArrowheads="1"/>
          </p:cNvSpPr>
          <p:nvPr/>
        </p:nvSpPr>
        <p:spPr bwMode="auto">
          <a:xfrm>
            <a:off x="5929313" y="2286000"/>
            <a:ext cx="1439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（3，5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en-US" altLang="en-US"/>
          </a:p>
        </p:txBody>
      </p:sp>
      <p:sp>
        <p:nvSpPr>
          <p:cNvPr id="7174" name="Text Box 7"/>
          <p:cNvSpPr>
            <a:spLocks noChangeArrowheads="1"/>
          </p:cNvSpPr>
          <p:nvPr/>
        </p:nvSpPr>
        <p:spPr bwMode="auto">
          <a:xfrm>
            <a:off x="4857750" y="2857500"/>
            <a:ext cx="57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endParaRPr lang="en-US" altLang="en-US"/>
          </a:p>
        </p:txBody>
      </p:sp>
      <p:sp>
        <p:nvSpPr>
          <p:cNvPr id="7175" name="Text Box 8"/>
          <p:cNvSpPr>
            <a:spLocks noChangeArrowheads="1"/>
          </p:cNvSpPr>
          <p:nvPr/>
        </p:nvSpPr>
        <p:spPr bwMode="auto">
          <a:xfrm>
            <a:off x="6572250" y="2928938"/>
            <a:ext cx="647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4</a:t>
            </a:r>
            <a:endParaRPr lang="en-US" altLang="en-US"/>
          </a:p>
        </p:txBody>
      </p:sp>
      <p:sp>
        <p:nvSpPr>
          <p:cNvPr id="7176" name="Text Box 9"/>
          <p:cNvSpPr>
            <a:spLocks noChangeArrowheads="1"/>
          </p:cNvSpPr>
          <p:nvPr/>
        </p:nvSpPr>
        <p:spPr bwMode="auto">
          <a:xfrm>
            <a:off x="5143500" y="3500438"/>
            <a:ext cx="1439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大刚</a:t>
            </a:r>
            <a:endParaRPr lang="en-US" altLang="en-US"/>
          </a:p>
        </p:txBody>
      </p:sp>
      <p:sp>
        <p:nvSpPr>
          <p:cNvPr id="7177" name="Text Box 10"/>
          <p:cNvSpPr>
            <a:spLocks noChangeArrowheads="1"/>
          </p:cNvSpPr>
          <p:nvPr/>
        </p:nvSpPr>
        <p:spPr bwMode="auto">
          <a:xfrm>
            <a:off x="682625" y="5373688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平面内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一个点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的位置用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一个有序数对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表示。</a:t>
            </a:r>
            <a:endParaRPr lang="en-US" altLang="en-US" dirty="0"/>
          </a:p>
        </p:txBody>
      </p:sp>
      <p:sp>
        <p:nvSpPr>
          <p:cNvPr id="7178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 dirty="0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1" animBg="1"/>
      <p:bldP spid="7174" grpId="2" autoUpdateAnimBg="0"/>
      <p:bldP spid="7175" grpId="2" animBg="1"/>
      <p:bldP spid="7175" grpId="3" autoUpdateAnimBg="0"/>
      <p:bldP spid="7176" grpId="3" animBg="1"/>
      <p:bldP spid="7176" grpId="4" autoUpdateAnimBg="0"/>
      <p:bldP spid="7177" grpId="4" animBg="1"/>
      <p:bldP spid="7177" grpId="5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87325" y="2571750"/>
          <a:ext cx="8956675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r:id="rId3" imgW="5372100" imgH="4229100" progId="PBrush">
                  <p:embed/>
                </p:oleObj>
              </mc:Choice>
              <mc:Fallback>
                <p:oleObj r:id="rId3" imgW="5372100" imgH="4229100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2571750"/>
                        <a:ext cx="8956675" cy="3000375"/>
                      </a:xfrm>
                      <a:prstGeom prst="rect">
                        <a:avLst/>
                      </a:prstGeom>
                      <a:solidFill>
                        <a:srgbClr val="4F81BD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Text Box 3"/>
          <p:cNvSpPr>
            <a:spLocks noChangeArrowheads="1"/>
          </p:cNvSpPr>
          <p:nvPr/>
        </p:nvSpPr>
        <p:spPr bwMode="auto">
          <a:xfrm>
            <a:off x="285750" y="5786438"/>
            <a:ext cx="2411413" cy="52387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小明的位置：</a:t>
            </a:r>
            <a:endParaRPr lang="en-US" altLang="en-US"/>
          </a:p>
        </p:txBody>
      </p:sp>
      <p:sp>
        <p:nvSpPr>
          <p:cNvPr id="8196" name="Text Box 4"/>
          <p:cNvSpPr>
            <a:spLocks noChangeArrowheads="1"/>
          </p:cNvSpPr>
          <p:nvPr/>
        </p:nvSpPr>
        <p:spPr bwMode="auto">
          <a:xfrm>
            <a:off x="2481263" y="5786438"/>
            <a:ext cx="1582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endParaRPr lang="en-US" altLang="en-US"/>
          </a:p>
        </p:txBody>
      </p:sp>
      <p:sp>
        <p:nvSpPr>
          <p:cNvPr id="8197" name="Text Box 5"/>
          <p:cNvSpPr>
            <a:spLocks noChangeArrowheads="1"/>
          </p:cNvSpPr>
          <p:nvPr/>
        </p:nvSpPr>
        <p:spPr bwMode="auto">
          <a:xfrm>
            <a:off x="4214813" y="5715000"/>
            <a:ext cx="2305050" cy="523875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小亮的位置：</a:t>
            </a:r>
            <a:endParaRPr lang="en-US" altLang="en-US"/>
          </a:p>
        </p:txBody>
      </p:sp>
      <p:sp>
        <p:nvSpPr>
          <p:cNvPr id="8198" name="Text Box 6"/>
          <p:cNvSpPr>
            <a:spLocks noChangeArrowheads="1"/>
          </p:cNvSpPr>
          <p:nvPr/>
        </p:nvSpPr>
        <p:spPr bwMode="auto">
          <a:xfrm>
            <a:off x="6302375" y="5715000"/>
            <a:ext cx="1512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endParaRPr lang="en-US" altLang="en-US"/>
          </a:p>
        </p:txBody>
      </p:sp>
      <p:sp>
        <p:nvSpPr>
          <p:cNvPr id="8199" name="Text Box 8"/>
          <p:cNvSpPr>
            <a:spLocks noChangeArrowheads="1"/>
          </p:cNvSpPr>
          <p:nvPr/>
        </p:nvSpPr>
        <p:spPr bwMode="auto">
          <a:xfrm>
            <a:off x="214313" y="1143000"/>
            <a:ext cx="8572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用（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）表示小军的位置，那么小明和小亮的位置怎么表示？</a:t>
            </a:r>
            <a:endParaRPr lang="en-US" altLang="en-US"/>
          </a:p>
        </p:txBody>
      </p:sp>
      <p:sp>
        <p:nvSpPr>
          <p:cNvPr id="8200" name="Text Box 9"/>
          <p:cNvSpPr>
            <a:spLocks noChangeArrowheads="1"/>
          </p:cNvSpPr>
          <p:nvPr/>
        </p:nvSpPr>
        <p:spPr bwMode="auto">
          <a:xfrm>
            <a:off x="357188" y="785813"/>
            <a:ext cx="7127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下图是新华学校初一、一班的学生正在上课</a:t>
            </a:r>
            <a:endParaRPr lang="en-US" altLang="en-US"/>
          </a:p>
        </p:txBody>
      </p:sp>
      <p:sp>
        <p:nvSpPr>
          <p:cNvPr id="8201" name="AutoShape 10"/>
          <p:cNvSpPr>
            <a:spLocks noChangeArrowheads="1"/>
          </p:cNvSpPr>
          <p:nvPr/>
        </p:nvSpPr>
        <p:spPr bwMode="auto">
          <a:xfrm>
            <a:off x="6357938" y="3429000"/>
            <a:ext cx="431800" cy="504825"/>
          </a:xfrm>
          <a:prstGeom prst="star5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2" name="AutoShape 11"/>
          <p:cNvSpPr>
            <a:spLocks noChangeArrowheads="1"/>
          </p:cNvSpPr>
          <p:nvPr/>
        </p:nvSpPr>
        <p:spPr bwMode="auto">
          <a:xfrm>
            <a:off x="4857750" y="3071813"/>
            <a:ext cx="431800" cy="504825"/>
          </a:xfrm>
          <a:prstGeom prst="star5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3" name="AutoShape 12"/>
          <p:cNvSpPr>
            <a:spLocks noChangeArrowheads="1"/>
          </p:cNvSpPr>
          <p:nvPr/>
        </p:nvSpPr>
        <p:spPr bwMode="auto">
          <a:xfrm>
            <a:off x="3000375" y="2714625"/>
            <a:ext cx="431800" cy="504825"/>
          </a:xfrm>
          <a:prstGeom prst="star5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4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新课学习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8" grpId="1" animBg="1"/>
      <p:bldP spid="8198" grpId="2" autoUpdateAnimBg="0"/>
      <p:bldP spid="8202" grpId="2" animBg="1"/>
      <p:bldP spid="8203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53"/>
          <p:cNvSpPr>
            <a:spLocks noChangeArrowheads="1"/>
          </p:cNvSpPr>
          <p:nvPr/>
        </p:nvSpPr>
        <p:spPr bwMode="auto">
          <a:xfrm>
            <a:off x="285750" y="1000125"/>
            <a:ext cx="3455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探究：</a:t>
            </a:r>
          </a:p>
        </p:txBody>
      </p:sp>
      <p:sp>
        <p:nvSpPr>
          <p:cNvPr id="9219" name="Text Box 154"/>
          <p:cNvSpPr>
            <a:spLocks noChangeArrowheads="1"/>
          </p:cNvSpPr>
          <p:nvPr/>
        </p:nvSpPr>
        <p:spPr bwMode="auto">
          <a:xfrm>
            <a:off x="214313" y="1571625"/>
            <a:ext cx="8286750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如果用（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）表示办公楼的位置，（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-2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）表示校门的位置，（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）表示风雨操场的位置，那么（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6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）表示哪座建筑物的位置？其他几座建筑物的位置又怎么表示呢？</a:t>
            </a:r>
            <a:endParaRPr lang="en-US" altLang="en-US" dirty="0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新课学习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1500188" y="912813"/>
          <a:ext cx="6096000" cy="4699002"/>
        </p:xfrm>
        <a:graphic>
          <a:graphicData uri="http://schemas.openxmlformats.org/drawingml/2006/table">
            <a:tbl>
              <a:tblPr/>
              <a:tblGrid>
                <a:gridCol w="55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4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40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364" name="AutoShape 124"/>
          <p:cNvSpPr/>
          <p:nvPr/>
        </p:nvSpPr>
        <p:spPr bwMode="auto">
          <a:xfrm flipH="1">
            <a:off x="2555875" y="5016500"/>
            <a:ext cx="144463" cy="144463"/>
          </a:xfrm>
          <a:custGeom>
            <a:avLst/>
            <a:gdLst>
              <a:gd name="T0" fmla="*/ 0 w 245700"/>
              <a:gd name="T1" fmla="*/ 122850 h 245700"/>
              <a:gd name="T2" fmla="*/ 122850 w 245700"/>
              <a:gd name="T3" fmla="*/ 0 h 245700"/>
              <a:gd name="T4" fmla="*/ 245700 w 245700"/>
              <a:gd name="T5" fmla="*/ 122850 h 245700"/>
              <a:gd name="T6" fmla="*/ 245700 w 245700"/>
              <a:gd name="T7" fmla="*/ 122850 h 245700"/>
              <a:gd name="T8" fmla="*/ 122850 w 245700"/>
              <a:gd name="T9" fmla="*/ 245700 h 245700"/>
              <a:gd name="T10" fmla="*/ 0 w 245700"/>
              <a:gd name="T11" fmla="*/ 122850 h 245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700" h="245700">
                <a:moveTo>
                  <a:pt x="0" y="122850"/>
                </a:moveTo>
                <a:cubicBezTo>
                  <a:pt x="0" y="55002"/>
                  <a:pt x="55002" y="0"/>
                  <a:pt x="122850" y="0"/>
                </a:cubicBezTo>
                <a:cubicBezTo>
                  <a:pt x="190698" y="0"/>
                  <a:pt x="245700" y="55002"/>
                  <a:pt x="245700" y="122850"/>
                </a:cubicBezTo>
                <a:cubicBezTo>
                  <a:pt x="245700" y="122850"/>
                  <a:pt x="245700" y="122850"/>
                  <a:pt x="245700" y="122850"/>
                </a:cubicBezTo>
                <a:cubicBezTo>
                  <a:pt x="245700" y="190698"/>
                  <a:pt x="190698" y="245700"/>
                  <a:pt x="122850" y="245700"/>
                </a:cubicBezTo>
                <a:cubicBezTo>
                  <a:pt x="55002" y="245700"/>
                  <a:pt x="0" y="190698"/>
                  <a:pt x="0" y="122850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365" name="AutoShape 125"/>
          <p:cNvSpPr/>
          <p:nvPr/>
        </p:nvSpPr>
        <p:spPr bwMode="auto">
          <a:xfrm flipH="1">
            <a:off x="2555875" y="2928938"/>
            <a:ext cx="144463" cy="144462"/>
          </a:xfrm>
          <a:custGeom>
            <a:avLst/>
            <a:gdLst>
              <a:gd name="T0" fmla="*/ 0 w 245700"/>
              <a:gd name="T1" fmla="*/ 122850 h 245700"/>
              <a:gd name="T2" fmla="*/ 122850 w 245700"/>
              <a:gd name="T3" fmla="*/ 0 h 245700"/>
              <a:gd name="T4" fmla="*/ 245700 w 245700"/>
              <a:gd name="T5" fmla="*/ 122850 h 245700"/>
              <a:gd name="T6" fmla="*/ 245700 w 245700"/>
              <a:gd name="T7" fmla="*/ 122850 h 245700"/>
              <a:gd name="T8" fmla="*/ 122850 w 245700"/>
              <a:gd name="T9" fmla="*/ 245700 h 245700"/>
              <a:gd name="T10" fmla="*/ 0 w 245700"/>
              <a:gd name="T11" fmla="*/ 122850 h 245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700" h="245700">
                <a:moveTo>
                  <a:pt x="0" y="122850"/>
                </a:moveTo>
                <a:cubicBezTo>
                  <a:pt x="0" y="55002"/>
                  <a:pt x="55002" y="0"/>
                  <a:pt x="122850" y="0"/>
                </a:cubicBezTo>
                <a:cubicBezTo>
                  <a:pt x="190698" y="0"/>
                  <a:pt x="245700" y="55002"/>
                  <a:pt x="245700" y="122850"/>
                </a:cubicBezTo>
                <a:cubicBezTo>
                  <a:pt x="245700" y="122850"/>
                  <a:pt x="245700" y="122850"/>
                  <a:pt x="245700" y="122850"/>
                </a:cubicBezTo>
                <a:cubicBezTo>
                  <a:pt x="245700" y="190698"/>
                  <a:pt x="190698" y="245700"/>
                  <a:pt x="122850" y="245700"/>
                </a:cubicBezTo>
                <a:cubicBezTo>
                  <a:pt x="55002" y="245700"/>
                  <a:pt x="0" y="190698"/>
                  <a:pt x="0" y="122850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366" name="AutoShape 126"/>
          <p:cNvSpPr/>
          <p:nvPr/>
        </p:nvSpPr>
        <p:spPr bwMode="auto">
          <a:xfrm flipH="1">
            <a:off x="4787900" y="5521325"/>
            <a:ext cx="144463" cy="144463"/>
          </a:xfrm>
          <a:custGeom>
            <a:avLst/>
            <a:gdLst>
              <a:gd name="T0" fmla="*/ 0 w 245700"/>
              <a:gd name="T1" fmla="*/ 122850 h 245700"/>
              <a:gd name="T2" fmla="*/ 122850 w 245700"/>
              <a:gd name="T3" fmla="*/ 0 h 245700"/>
              <a:gd name="T4" fmla="*/ 245700 w 245700"/>
              <a:gd name="T5" fmla="*/ 122850 h 245700"/>
              <a:gd name="T6" fmla="*/ 245700 w 245700"/>
              <a:gd name="T7" fmla="*/ 122850 h 245700"/>
              <a:gd name="T8" fmla="*/ 122850 w 245700"/>
              <a:gd name="T9" fmla="*/ 245700 h 245700"/>
              <a:gd name="T10" fmla="*/ 0 w 245700"/>
              <a:gd name="T11" fmla="*/ 122850 h 245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700" h="245700">
                <a:moveTo>
                  <a:pt x="0" y="122850"/>
                </a:moveTo>
                <a:cubicBezTo>
                  <a:pt x="0" y="55002"/>
                  <a:pt x="55002" y="0"/>
                  <a:pt x="122850" y="0"/>
                </a:cubicBezTo>
                <a:cubicBezTo>
                  <a:pt x="190698" y="0"/>
                  <a:pt x="245700" y="55002"/>
                  <a:pt x="245700" y="122850"/>
                </a:cubicBezTo>
                <a:cubicBezTo>
                  <a:pt x="245700" y="122850"/>
                  <a:pt x="245700" y="122850"/>
                  <a:pt x="245700" y="122850"/>
                </a:cubicBezTo>
                <a:cubicBezTo>
                  <a:pt x="245700" y="190698"/>
                  <a:pt x="190698" y="245700"/>
                  <a:pt x="122850" y="245700"/>
                </a:cubicBezTo>
                <a:cubicBezTo>
                  <a:pt x="55002" y="245700"/>
                  <a:pt x="0" y="190698"/>
                  <a:pt x="0" y="122850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367" name="AutoShape 127"/>
          <p:cNvSpPr/>
          <p:nvPr/>
        </p:nvSpPr>
        <p:spPr bwMode="auto">
          <a:xfrm flipH="1">
            <a:off x="4787900" y="4511675"/>
            <a:ext cx="144463" cy="144463"/>
          </a:xfrm>
          <a:custGeom>
            <a:avLst/>
            <a:gdLst>
              <a:gd name="T0" fmla="*/ 0 w 245700"/>
              <a:gd name="T1" fmla="*/ 122850 h 245700"/>
              <a:gd name="T2" fmla="*/ 122850 w 245700"/>
              <a:gd name="T3" fmla="*/ 0 h 245700"/>
              <a:gd name="T4" fmla="*/ 245700 w 245700"/>
              <a:gd name="T5" fmla="*/ 122850 h 245700"/>
              <a:gd name="T6" fmla="*/ 245700 w 245700"/>
              <a:gd name="T7" fmla="*/ 122850 h 245700"/>
              <a:gd name="T8" fmla="*/ 122850 w 245700"/>
              <a:gd name="T9" fmla="*/ 245700 h 245700"/>
              <a:gd name="T10" fmla="*/ 0 w 245700"/>
              <a:gd name="T11" fmla="*/ 122850 h 245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700" h="245700">
                <a:moveTo>
                  <a:pt x="0" y="122850"/>
                </a:moveTo>
                <a:cubicBezTo>
                  <a:pt x="0" y="55002"/>
                  <a:pt x="55002" y="0"/>
                  <a:pt x="122850" y="0"/>
                </a:cubicBezTo>
                <a:cubicBezTo>
                  <a:pt x="190698" y="0"/>
                  <a:pt x="245700" y="55002"/>
                  <a:pt x="245700" y="122850"/>
                </a:cubicBezTo>
                <a:cubicBezTo>
                  <a:pt x="245700" y="122850"/>
                  <a:pt x="245700" y="122850"/>
                  <a:pt x="245700" y="122850"/>
                </a:cubicBezTo>
                <a:cubicBezTo>
                  <a:pt x="245700" y="190698"/>
                  <a:pt x="190698" y="245700"/>
                  <a:pt x="122850" y="245700"/>
                </a:cubicBezTo>
                <a:cubicBezTo>
                  <a:pt x="55002" y="245700"/>
                  <a:pt x="0" y="190698"/>
                  <a:pt x="0" y="122850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368" name="AutoShape 128"/>
          <p:cNvSpPr/>
          <p:nvPr/>
        </p:nvSpPr>
        <p:spPr bwMode="auto">
          <a:xfrm flipH="1">
            <a:off x="4211638" y="2424113"/>
            <a:ext cx="144462" cy="144462"/>
          </a:xfrm>
          <a:custGeom>
            <a:avLst/>
            <a:gdLst>
              <a:gd name="T0" fmla="*/ 0 w 245700"/>
              <a:gd name="T1" fmla="*/ 122850 h 245700"/>
              <a:gd name="T2" fmla="*/ 122850 w 245700"/>
              <a:gd name="T3" fmla="*/ 0 h 245700"/>
              <a:gd name="T4" fmla="*/ 245700 w 245700"/>
              <a:gd name="T5" fmla="*/ 122850 h 245700"/>
              <a:gd name="T6" fmla="*/ 245700 w 245700"/>
              <a:gd name="T7" fmla="*/ 122850 h 245700"/>
              <a:gd name="T8" fmla="*/ 122850 w 245700"/>
              <a:gd name="T9" fmla="*/ 245700 h 245700"/>
              <a:gd name="T10" fmla="*/ 0 w 245700"/>
              <a:gd name="T11" fmla="*/ 122850 h 245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700" h="245700">
                <a:moveTo>
                  <a:pt x="0" y="122850"/>
                </a:moveTo>
                <a:cubicBezTo>
                  <a:pt x="0" y="55002"/>
                  <a:pt x="55002" y="0"/>
                  <a:pt x="122850" y="0"/>
                </a:cubicBezTo>
                <a:cubicBezTo>
                  <a:pt x="190698" y="0"/>
                  <a:pt x="245700" y="55002"/>
                  <a:pt x="245700" y="122850"/>
                </a:cubicBezTo>
                <a:cubicBezTo>
                  <a:pt x="245700" y="122850"/>
                  <a:pt x="245700" y="122850"/>
                  <a:pt x="245700" y="122850"/>
                </a:cubicBezTo>
                <a:cubicBezTo>
                  <a:pt x="245700" y="190698"/>
                  <a:pt x="190698" y="245700"/>
                  <a:pt x="122850" y="245700"/>
                </a:cubicBezTo>
                <a:cubicBezTo>
                  <a:pt x="55002" y="245700"/>
                  <a:pt x="0" y="190698"/>
                  <a:pt x="0" y="122850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369" name="AutoShape 129"/>
          <p:cNvSpPr/>
          <p:nvPr/>
        </p:nvSpPr>
        <p:spPr bwMode="auto">
          <a:xfrm flipH="1">
            <a:off x="6443663" y="4513263"/>
            <a:ext cx="144462" cy="144462"/>
          </a:xfrm>
          <a:custGeom>
            <a:avLst/>
            <a:gdLst>
              <a:gd name="T0" fmla="*/ 0 w 245700"/>
              <a:gd name="T1" fmla="*/ 122850 h 245700"/>
              <a:gd name="T2" fmla="*/ 122850 w 245700"/>
              <a:gd name="T3" fmla="*/ 0 h 245700"/>
              <a:gd name="T4" fmla="*/ 245700 w 245700"/>
              <a:gd name="T5" fmla="*/ 122850 h 245700"/>
              <a:gd name="T6" fmla="*/ 245700 w 245700"/>
              <a:gd name="T7" fmla="*/ 122850 h 245700"/>
              <a:gd name="T8" fmla="*/ 122850 w 245700"/>
              <a:gd name="T9" fmla="*/ 245700 h 245700"/>
              <a:gd name="T10" fmla="*/ 0 w 245700"/>
              <a:gd name="T11" fmla="*/ 122850 h 245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700" h="245700">
                <a:moveTo>
                  <a:pt x="0" y="122850"/>
                </a:moveTo>
                <a:cubicBezTo>
                  <a:pt x="0" y="55002"/>
                  <a:pt x="55002" y="0"/>
                  <a:pt x="122850" y="0"/>
                </a:cubicBezTo>
                <a:cubicBezTo>
                  <a:pt x="190698" y="0"/>
                  <a:pt x="245700" y="55002"/>
                  <a:pt x="245700" y="122850"/>
                </a:cubicBezTo>
                <a:cubicBezTo>
                  <a:pt x="245700" y="122850"/>
                  <a:pt x="245700" y="122850"/>
                  <a:pt x="245700" y="122850"/>
                </a:cubicBezTo>
                <a:cubicBezTo>
                  <a:pt x="245700" y="190698"/>
                  <a:pt x="190698" y="245700"/>
                  <a:pt x="122850" y="245700"/>
                </a:cubicBezTo>
                <a:cubicBezTo>
                  <a:pt x="55002" y="245700"/>
                  <a:pt x="0" y="190698"/>
                  <a:pt x="0" y="122850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370" name="AutoShape 130"/>
          <p:cNvSpPr/>
          <p:nvPr/>
        </p:nvSpPr>
        <p:spPr bwMode="auto">
          <a:xfrm flipH="1">
            <a:off x="5867400" y="1416050"/>
            <a:ext cx="144463" cy="144463"/>
          </a:xfrm>
          <a:custGeom>
            <a:avLst/>
            <a:gdLst>
              <a:gd name="T0" fmla="*/ 0 w 245700"/>
              <a:gd name="T1" fmla="*/ 122850 h 245700"/>
              <a:gd name="T2" fmla="*/ 122850 w 245700"/>
              <a:gd name="T3" fmla="*/ 0 h 245700"/>
              <a:gd name="T4" fmla="*/ 245700 w 245700"/>
              <a:gd name="T5" fmla="*/ 122850 h 245700"/>
              <a:gd name="T6" fmla="*/ 245700 w 245700"/>
              <a:gd name="T7" fmla="*/ 122850 h 245700"/>
              <a:gd name="T8" fmla="*/ 122850 w 245700"/>
              <a:gd name="T9" fmla="*/ 245700 h 245700"/>
              <a:gd name="T10" fmla="*/ 0 w 245700"/>
              <a:gd name="T11" fmla="*/ 122850 h 245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5700" h="245700">
                <a:moveTo>
                  <a:pt x="0" y="122850"/>
                </a:moveTo>
                <a:cubicBezTo>
                  <a:pt x="0" y="55002"/>
                  <a:pt x="55002" y="0"/>
                  <a:pt x="122850" y="0"/>
                </a:cubicBezTo>
                <a:cubicBezTo>
                  <a:pt x="190698" y="0"/>
                  <a:pt x="245700" y="55002"/>
                  <a:pt x="245700" y="122850"/>
                </a:cubicBezTo>
                <a:cubicBezTo>
                  <a:pt x="245700" y="122850"/>
                  <a:pt x="245700" y="122850"/>
                  <a:pt x="245700" y="122850"/>
                </a:cubicBezTo>
                <a:cubicBezTo>
                  <a:pt x="245700" y="190698"/>
                  <a:pt x="190698" y="245700"/>
                  <a:pt x="122850" y="245700"/>
                </a:cubicBezTo>
                <a:cubicBezTo>
                  <a:pt x="55002" y="245700"/>
                  <a:pt x="0" y="190698"/>
                  <a:pt x="0" y="122850"/>
                </a:cubicBez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bevel/>
          </a:ln>
        </p:spPr>
        <p:txBody>
          <a:bodyPr wrap="none" anchor="ctr"/>
          <a:lstStyle/>
          <a:p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371" name="Text Box 131"/>
          <p:cNvSpPr>
            <a:spLocks noChangeArrowheads="1"/>
          </p:cNvSpPr>
          <p:nvPr/>
        </p:nvSpPr>
        <p:spPr bwMode="auto">
          <a:xfrm>
            <a:off x="4284663" y="4079875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办公楼</a:t>
            </a:r>
            <a:endParaRPr lang="en-US" altLang="en-US"/>
          </a:p>
        </p:txBody>
      </p:sp>
      <p:cxnSp>
        <p:nvCxnSpPr>
          <p:cNvPr id="10372" name="Line 132"/>
          <p:cNvCxnSpPr>
            <a:cxnSpLocks noChangeShapeType="1"/>
          </p:cNvCxnSpPr>
          <p:nvPr/>
        </p:nvCxnSpPr>
        <p:spPr bwMode="auto">
          <a:xfrm flipV="1">
            <a:off x="2051050" y="1416050"/>
            <a:ext cx="3384550" cy="504825"/>
          </a:xfrm>
          <a:prstGeom prst="line">
            <a:avLst/>
          </a:prstGeom>
          <a:noFill/>
          <a:ln w="38100" algn="ctr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73" name="Line 133"/>
          <p:cNvCxnSpPr>
            <a:cxnSpLocks noChangeShapeType="1"/>
          </p:cNvCxnSpPr>
          <p:nvPr/>
        </p:nvCxnSpPr>
        <p:spPr bwMode="auto">
          <a:xfrm flipV="1">
            <a:off x="5364163" y="912813"/>
            <a:ext cx="1728787" cy="503237"/>
          </a:xfrm>
          <a:prstGeom prst="line">
            <a:avLst/>
          </a:prstGeom>
          <a:noFill/>
          <a:ln w="38100" algn="ctr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74" name="Line 134"/>
          <p:cNvCxnSpPr>
            <a:cxnSpLocks noChangeShapeType="1"/>
          </p:cNvCxnSpPr>
          <p:nvPr/>
        </p:nvCxnSpPr>
        <p:spPr bwMode="auto">
          <a:xfrm>
            <a:off x="7019925" y="912813"/>
            <a:ext cx="0" cy="4679950"/>
          </a:xfrm>
          <a:prstGeom prst="line">
            <a:avLst/>
          </a:prstGeom>
          <a:noFill/>
          <a:ln w="38100" algn="ctr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75" name="Line 135"/>
          <p:cNvCxnSpPr>
            <a:cxnSpLocks noChangeShapeType="1"/>
          </p:cNvCxnSpPr>
          <p:nvPr/>
        </p:nvCxnSpPr>
        <p:spPr bwMode="auto">
          <a:xfrm>
            <a:off x="2051050" y="5592763"/>
            <a:ext cx="50419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76" name="Line 136"/>
          <p:cNvCxnSpPr>
            <a:cxnSpLocks noChangeShapeType="1"/>
          </p:cNvCxnSpPr>
          <p:nvPr/>
        </p:nvCxnSpPr>
        <p:spPr bwMode="auto">
          <a:xfrm>
            <a:off x="2051050" y="1920875"/>
            <a:ext cx="0" cy="3600450"/>
          </a:xfrm>
          <a:prstGeom prst="line">
            <a:avLst/>
          </a:prstGeom>
          <a:noFill/>
          <a:ln w="38100" algn="ctr">
            <a:solidFill>
              <a:schemeClr val="tx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77" name="Text Box 137"/>
          <p:cNvSpPr>
            <a:spLocks noChangeArrowheads="1"/>
          </p:cNvSpPr>
          <p:nvPr/>
        </p:nvSpPr>
        <p:spPr bwMode="auto">
          <a:xfrm>
            <a:off x="1908175" y="5160963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阶梯教室</a:t>
            </a:r>
            <a:endParaRPr lang="en-US" altLang="en-US"/>
          </a:p>
        </p:txBody>
      </p:sp>
      <p:sp>
        <p:nvSpPr>
          <p:cNvPr id="10378" name="Text Box 138"/>
          <p:cNvSpPr>
            <a:spLocks noChangeArrowheads="1"/>
          </p:cNvSpPr>
          <p:nvPr/>
        </p:nvSpPr>
        <p:spPr bwMode="auto">
          <a:xfrm>
            <a:off x="4500563" y="508793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校门</a:t>
            </a:r>
            <a:endParaRPr lang="en-US" altLang="en-US"/>
          </a:p>
        </p:txBody>
      </p:sp>
      <p:sp>
        <p:nvSpPr>
          <p:cNvPr id="10379" name="Text Box 139"/>
          <p:cNvSpPr>
            <a:spLocks noChangeArrowheads="1"/>
          </p:cNvSpPr>
          <p:nvPr/>
        </p:nvSpPr>
        <p:spPr bwMode="auto">
          <a:xfrm>
            <a:off x="5795963" y="4584700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体育馆</a:t>
            </a:r>
            <a:endParaRPr lang="en-US" altLang="en-US"/>
          </a:p>
        </p:txBody>
      </p:sp>
      <p:sp>
        <p:nvSpPr>
          <p:cNvPr id="10380" name="Text Box 140"/>
          <p:cNvSpPr>
            <a:spLocks noChangeArrowheads="1"/>
          </p:cNvSpPr>
          <p:nvPr/>
        </p:nvSpPr>
        <p:spPr bwMode="auto">
          <a:xfrm>
            <a:off x="2051050" y="3071813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实验楼</a:t>
            </a:r>
            <a:endParaRPr lang="en-US" altLang="en-US"/>
          </a:p>
        </p:txBody>
      </p:sp>
      <p:sp>
        <p:nvSpPr>
          <p:cNvPr id="10381" name="Text Box 141"/>
          <p:cNvSpPr>
            <a:spLocks noChangeArrowheads="1"/>
          </p:cNvSpPr>
          <p:nvPr/>
        </p:nvSpPr>
        <p:spPr bwMode="auto">
          <a:xfrm>
            <a:off x="3708400" y="199231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教学楼</a:t>
            </a:r>
            <a:endParaRPr lang="en-US" altLang="en-US"/>
          </a:p>
        </p:txBody>
      </p:sp>
      <p:sp>
        <p:nvSpPr>
          <p:cNvPr id="10382" name="Text Box 142"/>
          <p:cNvSpPr>
            <a:spLocks noChangeArrowheads="1"/>
          </p:cNvSpPr>
          <p:nvPr/>
        </p:nvSpPr>
        <p:spPr bwMode="auto">
          <a:xfrm>
            <a:off x="5219700" y="156051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学生宿舍</a:t>
            </a:r>
            <a:endParaRPr lang="en-US" altLang="en-US"/>
          </a:p>
        </p:txBody>
      </p:sp>
      <p:sp>
        <p:nvSpPr>
          <p:cNvPr id="10383" name="Text Box 143"/>
          <p:cNvSpPr>
            <a:spLocks noChangeArrowheads="1"/>
          </p:cNvSpPr>
          <p:nvPr/>
        </p:nvSpPr>
        <p:spPr bwMode="auto">
          <a:xfrm>
            <a:off x="4500563" y="4513263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(0,0)</a:t>
            </a:r>
            <a:endParaRPr lang="en-US" altLang="en-US"/>
          </a:p>
        </p:txBody>
      </p:sp>
      <p:sp>
        <p:nvSpPr>
          <p:cNvPr id="10384" name="Text Box 144"/>
          <p:cNvSpPr>
            <a:spLocks noChangeArrowheads="1"/>
          </p:cNvSpPr>
          <p:nvPr/>
        </p:nvSpPr>
        <p:spPr bwMode="auto">
          <a:xfrm>
            <a:off x="4427538" y="5567363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(0,-2)</a:t>
            </a:r>
            <a:endParaRPr lang="en-US" altLang="en-US"/>
          </a:p>
        </p:txBody>
      </p:sp>
      <p:sp>
        <p:nvSpPr>
          <p:cNvPr id="10385" name="Text Box 145"/>
          <p:cNvSpPr>
            <a:spLocks noChangeArrowheads="1"/>
          </p:cNvSpPr>
          <p:nvPr/>
        </p:nvSpPr>
        <p:spPr bwMode="auto">
          <a:xfrm>
            <a:off x="5940425" y="4152900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(3,0)</a:t>
            </a:r>
            <a:endParaRPr lang="en-US" altLang="en-US"/>
          </a:p>
        </p:txBody>
      </p:sp>
      <p:sp>
        <p:nvSpPr>
          <p:cNvPr id="10386" name="Text Box 146"/>
          <p:cNvSpPr>
            <a:spLocks noChangeArrowheads="1"/>
          </p:cNvSpPr>
          <p:nvPr/>
        </p:nvSpPr>
        <p:spPr bwMode="auto">
          <a:xfrm>
            <a:off x="5508625" y="1247775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(2,6)</a:t>
            </a:r>
            <a:endParaRPr lang="en-US" altLang="en-US"/>
          </a:p>
        </p:txBody>
      </p:sp>
      <p:sp>
        <p:nvSpPr>
          <p:cNvPr id="10387" name="Text Box 147"/>
          <p:cNvSpPr>
            <a:spLocks noChangeArrowheads="1"/>
          </p:cNvSpPr>
          <p:nvPr/>
        </p:nvSpPr>
        <p:spPr bwMode="auto">
          <a:xfrm>
            <a:off x="2124075" y="2687638"/>
            <a:ext cx="935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(-4,3)</a:t>
            </a:r>
            <a:endParaRPr lang="en-US" altLang="en-US"/>
          </a:p>
        </p:txBody>
      </p:sp>
      <p:sp>
        <p:nvSpPr>
          <p:cNvPr id="10388" name="Text Box 148"/>
          <p:cNvSpPr>
            <a:spLocks noChangeArrowheads="1"/>
          </p:cNvSpPr>
          <p:nvPr/>
        </p:nvSpPr>
        <p:spPr bwMode="auto">
          <a:xfrm>
            <a:off x="3563938" y="2424113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-1,4)</a:t>
            </a:r>
            <a:endParaRPr lang="en-US" altLang="en-US"/>
          </a:p>
        </p:txBody>
      </p:sp>
      <p:sp>
        <p:nvSpPr>
          <p:cNvPr id="10389" name="Text Box 149"/>
          <p:cNvSpPr>
            <a:spLocks noChangeArrowheads="1"/>
          </p:cNvSpPr>
          <p:nvPr/>
        </p:nvSpPr>
        <p:spPr bwMode="auto">
          <a:xfrm>
            <a:off x="2124075" y="4775200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(-4,-1)</a:t>
            </a:r>
            <a:endParaRPr lang="en-US" altLang="en-US"/>
          </a:p>
        </p:txBody>
      </p:sp>
      <p:grpSp>
        <p:nvGrpSpPr>
          <p:cNvPr id="10390" name="Group 150"/>
          <p:cNvGrpSpPr/>
          <p:nvPr/>
        </p:nvGrpSpPr>
        <p:grpSpPr bwMode="auto">
          <a:xfrm>
            <a:off x="971550" y="768350"/>
            <a:ext cx="7197725" cy="5399088"/>
            <a:chOff x="0" y="0"/>
            <a:chExt cx="4534" cy="3401"/>
          </a:xfrm>
        </p:grpSpPr>
        <p:sp>
          <p:nvSpPr>
            <p:cNvPr id="10391" name="Line 151"/>
            <p:cNvSpPr>
              <a:spLocks noChangeShapeType="1"/>
            </p:cNvSpPr>
            <p:nvPr/>
          </p:nvSpPr>
          <p:spPr bwMode="auto">
            <a:xfrm>
              <a:off x="0" y="2406"/>
              <a:ext cx="4534" cy="1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92" name="Line 152"/>
            <p:cNvSpPr>
              <a:spLocks noChangeShapeType="1"/>
            </p:cNvSpPr>
            <p:nvPr/>
          </p:nvSpPr>
          <p:spPr bwMode="auto">
            <a:xfrm>
              <a:off x="2449" y="0"/>
              <a:ext cx="1" cy="3401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93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新课学习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6" grpId="0" autoUpdateAnimBg="0"/>
      <p:bldP spid="10387" grpId="1" animBg="1"/>
      <p:bldP spid="10387" grpId="2" autoUpdateAnimBg="0"/>
      <p:bldP spid="10388" grpId="2" animBg="1"/>
      <p:bldP spid="10388" grpId="3" autoUpdateAnimBg="0"/>
      <p:bldP spid="10389" grpId="3" animBg="1"/>
      <p:bldP spid="10389" grpId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2009775" y="1685925"/>
          <a:ext cx="6096000" cy="3629979"/>
        </p:xfrm>
        <a:graphic>
          <a:graphicData uri="http://schemas.openxmlformats.org/drawingml/2006/table">
            <a:tbl>
              <a:tblPr/>
              <a:tblGrid>
                <a:gridCol w="677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宋体" panose="02010600030101010101" pitchFamily="2" charset="-122"/>
                        <a:cs typeface="Arial" panose="020B0604020202020204" pitchFamily="34" charset="0"/>
                        <a:sym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1348" name="Group 84"/>
          <p:cNvGrpSpPr/>
          <p:nvPr/>
        </p:nvGrpSpPr>
        <p:grpSpPr bwMode="auto">
          <a:xfrm>
            <a:off x="1619250" y="1541463"/>
            <a:ext cx="806450" cy="3902075"/>
            <a:chOff x="0" y="0"/>
            <a:chExt cx="508" cy="2548"/>
          </a:xfrm>
        </p:grpSpPr>
        <p:sp>
          <p:nvSpPr>
            <p:cNvPr id="11349" name="Text Box 85"/>
            <p:cNvSpPr>
              <a:spLocks noChangeArrowheads="1"/>
            </p:cNvSpPr>
            <p:nvPr/>
          </p:nvSpPr>
          <p:spPr bwMode="auto">
            <a:xfrm>
              <a:off x="0" y="0"/>
              <a:ext cx="4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８</a:t>
              </a:r>
              <a:endParaRPr lang="en-US" altLang="en-US"/>
            </a:p>
          </p:txBody>
        </p:sp>
        <p:sp>
          <p:nvSpPr>
            <p:cNvPr id="11350" name="Text Box 86"/>
            <p:cNvSpPr>
              <a:spLocks noChangeArrowheads="1"/>
            </p:cNvSpPr>
            <p:nvPr/>
          </p:nvSpPr>
          <p:spPr bwMode="auto">
            <a:xfrm>
              <a:off x="0" y="2309"/>
              <a:ext cx="4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１</a:t>
              </a:r>
              <a:endParaRPr lang="en-US" altLang="en-US"/>
            </a:p>
          </p:txBody>
        </p:sp>
        <p:sp>
          <p:nvSpPr>
            <p:cNvPr id="11351" name="Text Box 87"/>
            <p:cNvSpPr>
              <a:spLocks noChangeArrowheads="1"/>
            </p:cNvSpPr>
            <p:nvPr/>
          </p:nvSpPr>
          <p:spPr bwMode="auto">
            <a:xfrm>
              <a:off x="0" y="1959"/>
              <a:ext cx="49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２</a:t>
              </a:r>
              <a:endParaRPr lang="en-US" altLang="en-US"/>
            </a:p>
          </p:txBody>
        </p:sp>
        <p:sp>
          <p:nvSpPr>
            <p:cNvPr id="11352" name="Text Box 88"/>
            <p:cNvSpPr>
              <a:spLocks noChangeArrowheads="1"/>
            </p:cNvSpPr>
            <p:nvPr/>
          </p:nvSpPr>
          <p:spPr bwMode="auto">
            <a:xfrm>
              <a:off x="0" y="1633"/>
              <a:ext cx="4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３</a:t>
              </a:r>
              <a:endParaRPr lang="en-US" altLang="en-US"/>
            </a:p>
          </p:txBody>
        </p:sp>
        <p:sp>
          <p:nvSpPr>
            <p:cNvPr id="11353" name="Text Box 89"/>
            <p:cNvSpPr>
              <a:spLocks noChangeArrowheads="1"/>
            </p:cNvSpPr>
            <p:nvPr/>
          </p:nvSpPr>
          <p:spPr bwMode="auto">
            <a:xfrm>
              <a:off x="9" y="1316"/>
              <a:ext cx="4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４</a:t>
              </a:r>
              <a:endParaRPr lang="en-US" altLang="en-US"/>
            </a:p>
          </p:txBody>
        </p:sp>
        <p:sp>
          <p:nvSpPr>
            <p:cNvPr id="11354" name="Text Box 90"/>
            <p:cNvSpPr>
              <a:spLocks noChangeArrowheads="1"/>
            </p:cNvSpPr>
            <p:nvPr/>
          </p:nvSpPr>
          <p:spPr bwMode="auto">
            <a:xfrm>
              <a:off x="9" y="998"/>
              <a:ext cx="49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５</a:t>
              </a:r>
              <a:endParaRPr lang="en-US" altLang="en-US"/>
            </a:p>
          </p:txBody>
        </p:sp>
        <p:sp>
          <p:nvSpPr>
            <p:cNvPr id="11355" name="Text Box 91"/>
            <p:cNvSpPr>
              <a:spLocks noChangeArrowheads="1"/>
            </p:cNvSpPr>
            <p:nvPr/>
          </p:nvSpPr>
          <p:spPr bwMode="auto">
            <a:xfrm>
              <a:off x="0" y="677"/>
              <a:ext cx="4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６</a:t>
              </a:r>
              <a:endParaRPr lang="en-US" altLang="en-US"/>
            </a:p>
          </p:txBody>
        </p:sp>
        <p:sp>
          <p:nvSpPr>
            <p:cNvPr id="11356" name="Text Box 92"/>
            <p:cNvSpPr>
              <a:spLocks noChangeArrowheads="1"/>
            </p:cNvSpPr>
            <p:nvPr/>
          </p:nvSpPr>
          <p:spPr bwMode="auto">
            <a:xfrm>
              <a:off x="0" y="359"/>
              <a:ext cx="49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７</a:t>
              </a:r>
              <a:endParaRPr lang="en-US" altLang="en-US"/>
            </a:p>
          </p:txBody>
        </p:sp>
      </p:grpSp>
      <p:grpSp>
        <p:nvGrpSpPr>
          <p:cNvPr id="11357" name="Group 93"/>
          <p:cNvGrpSpPr/>
          <p:nvPr/>
        </p:nvGrpSpPr>
        <p:grpSpPr bwMode="auto">
          <a:xfrm>
            <a:off x="1922463" y="5280025"/>
            <a:ext cx="6638925" cy="381000"/>
            <a:chOff x="0" y="0"/>
            <a:chExt cx="4182" cy="240"/>
          </a:xfrm>
        </p:grpSpPr>
        <p:sp>
          <p:nvSpPr>
            <p:cNvPr id="11358" name="Text Box 94"/>
            <p:cNvSpPr>
              <a:spLocks noChangeArrowheads="1"/>
            </p:cNvSpPr>
            <p:nvPr/>
          </p:nvSpPr>
          <p:spPr bwMode="auto">
            <a:xfrm>
              <a:off x="0" y="8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１</a:t>
              </a:r>
              <a:endParaRPr lang="en-US" altLang="en-US"/>
            </a:p>
          </p:txBody>
        </p:sp>
        <p:sp>
          <p:nvSpPr>
            <p:cNvPr id="11359" name="Text Box 95"/>
            <p:cNvSpPr>
              <a:spLocks noChangeArrowheads="1"/>
            </p:cNvSpPr>
            <p:nvPr/>
          </p:nvSpPr>
          <p:spPr bwMode="auto">
            <a:xfrm>
              <a:off x="317" y="8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２</a:t>
              </a:r>
              <a:endParaRPr lang="en-US" altLang="en-US"/>
            </a:p>
          </p:txBody>
        </p:sp>
        <p:sp>
          <p:nvSpPr>
            <p:cNvPr id="11360" name="Text Box 96"/>
            <p:cNvSpPr>
              <a:spLocks noChangeArrowheads="1"/>
            </p:cNvSpPr>
            <p:nvPr/>
          </p:nvSpPr>
          <p:spPr bwMode="auto">
            <a:xfrm>
              <a:off x="771" y="9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３</a:t>
              </a:r>
              <a:endParaRPr lang="en-US" altLang="en-US"/>
            </a:p>
          </p:txBody>
        </p:sp>
        <p:sp>
          <p:nvSpPr>
            <p:cNvPr id="11361" name="Text Box 97"/>
            <p:cNvSpPr>
              <a:spLocks noChangeArrowheads="1"/>
            </p:cNvSpPr>
            <p:nvPr/>
          </p:nvSpPr>
          <p:spPr bwMode="auto">
            <a:xfrm>
              <a:off x="1225" y="9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４</a:t>
              </a:r>
              <a:endParaRPr lang="en-US" altLang="en-US"/>
            </a:p>
          </p:txBody>
        </p:sp>
        <p:sp>
          <p:nvSpPr>
            <p:cNvPr id="11362" name="Text Box 98"/>
            <p:cNvSpPr>
              <a:spLocks noChangeArrowheads="1"/>
            </p:cNvSpPr>
            <p:nvPr/>
          </p:nvSpPr>
          <p:spPr bwMode="auto">
            <a:xfrm>
              <a:off x="1605" y="9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５</a:t>
              </a:r>
              <a:endParaRPr lang="en-US" altLang="en-US"/>
            </a:p>
          </p:txBody>
        </p:sp>
        <p:sp>
          <p:nvSpPr>
            <p:cNvPr id="11363" name="Text Box 99"/>
            <p:cNvSpPr>
              <a:spLocks noChangeArrowheads="1"/>
            </p:cNvSpPr>
            <p:nvPr/>
          </p:nvSpPr>
          <p:spPr bwMode="auto">
            <a:xfrm>
              <a:off x="2032" y="9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６</a:t>
              </a:r>
              <a:endParaRPr lang="en-US" altLang="en-US"/>
            </a:p>
          </p:txBody>
        </p:sp>
        <p:sp>
          <p:nvSpPr>
            <p:cNvPr id="11364" name="Text Box 100"/>
            <p:cNvSpPr>
              <a:spLocks noChangeArrowheads="1"/>
            </p:cNvSpPr>
            <p:nvPr/>
          </p:nvSpPr>
          <p:spPr bwMode="auto">
            <a:xfrm>
              <a:off x="2486" y="9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７</a:t>
              </a:r>
              <a:endParaRPr lang="en-US" altLang="en-US"/>
            </a:p>
          </p:txBody>
        </p:sp>
        <p:sp>
          <p:nvSpPr>
            <p:cNvPr id="11365" name="Text Box 101"/>
            <p:cNvSpPr>
              <a:spLocks noChangeArrowheads="1"/>
            </p:cNvSpPr>
            <p:nvPr/>
          </p:nvSpPr>
          <p:spPr bwMode="auto">
            <a:xfrm>
              <a:off x="2893" y="0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８</a:t>
              </a:r>
              <a:endParaRPr lang="en-US" altLang="en-US"/>
            </a:p>
          </p:txBody>
        </p:sp>
        <p:sp>
          <p:nvSpPr>
            <p:cNvPr id="11366" name="Text Box 102"/>
            <p:cNvSpPr>
              <a:spLocks noChangeArrowheads="1"/>
            </p:cNvSpPr>
            <p:nvPr/>
          </p:nvSpPr>
          <p:spPr bwMode="auto">
            <a:xfrm>
              <a:off x="3311" y="0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９</a:t>
              </a:r>
              <a:endParaRPr lang="en-US" altLang="en-US"/>
            </a:p>
          </p:txBody>
        </p:sp>
        <p:sp>
          <p:nvSpPr>
            <p:cNvPr id="11367" name="Text Box 103"/>
            <p:cNvSpPr>
              <a:spLocks noChangeArrowheads="1"/>
            </p:cNvSpPr>
            <p:nvPr/>
          </p:nvSpPr>
          <p:spPr bwMode="auto">
            <a:xfrm>
              <a:off x="3683" y="0"/>
              <a:ext cx="4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１０</a:t>
              </a:r>
              <a:endParaRPr lang="en-US" altLang="en-US"/>
            </a:p>
          </p:txBody>
        </p:sp>
      </p:grpSp>
      <p:sp>
        <p:nvSpPr>
          <p:cNvPr id="11368" name="Text Box 104"/>
          <p:cNvSpPr>
            <a:spLocks noChangeArrowheads="1"/>
          </p:cNvSpPr>
          <p:nvPr/>
        </p:nvSpPr>
        <p:spPr bwMode="auto">
          <a:xfrm>
            <a:off x="3160713" y="4054475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●</a:t>
            </a:r>
            <a:endParaRPr lang="en-US" altLang="en-US"/>
          </a:p>
        </p:txBody>
      </p:sp>
      <p:sp>
        <p:nvSpPr>
          <p:cNvPr id="11369" name="Text Box 105"/>
          <p:cNvSpPr>
            <a:spLocks noChangeArrowheads="1"/>
          </p:cNvSpPr>
          <p:nvPr/>
        </p:nvSpPr>
        <p:spPr bwMode="auto">
          <a:xfrm>
            <a:off x="4514850" y="463073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●</a:t>
            </a:r>
            <a:endParaRPr lang="en-US" altLang="en-US"/>
          </a:p>
        </p:txBody>
      </p:sp>
      <p:sp>
        <p:nvSpPr>
          <p:cNvPr id="11370" name="Text Box 106"/>
          <p:cNvSpPr>
            <a:spLocks noChangeArrowheads="1"/>
          </p:cNvSpPr>
          <p:nvPr/>
        </p:nvSpPr>
        <p:spPr bwMode="auto">
          <a:xfrm>
            <a:off x="5191125" y="15128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●</a:t>
            </a:r>
            <a:endParaRPr lang="en-US" altLang="en-US"/>
          </a:p>
        </p:txBody>
      </p:sp>
      <p:sp>
        <p:nvSpPr>
          <p:cNvPr id="11371" name="Text Box 107"/>
          <p:cNvSpPr>
            <a:spLocks noChangeArrowheads="1"/>
          </p:cNvSpPr>
          <p:nvPr/>
        </p:nvSpPr>
        <p:spPr bwMode="auto">
          <a:xfrm>
            <a:off x="5897563" y="35702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●</a:t>
            </a:r>
            <a:endParaRPr lang="en-US" altLang="en-US"/>
          </a:p>
        </p:txBody>
      </p:sp>
      <p:sp>
        <p:nvSpPr>
          <p:cNvPr id="11372" name="Text Box 108"/>
          <p:cNvSpPr>
            <a:spLocks noChangeArrowheads="1"/>
          </p:cNvSpPr>
          <p:nvPr/>
        </p:nvSpPr>
        <p:spPr bwMode="auto">
          <a:xfrm>
            <a:off x="2498725" y="46370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●</a:t>
            </a:r>
            <a:endParaRPr lang="en-US" altLang="en-US"/>
          </a:p>
        </p:txBody>
      </p:sp>
      <p:sp>
        <p:nvSpPr>
          <p:cNvPr id="11373" name="Text Box 109"/>
          <p:cNvSpPr>
            <a:spLocks noChangeArrowheads="1"/>
          </p:cNvSpPr>
          <p:nvPr/>
        </p:nvSpPr>
        <p:spPr bwMode="auto">
          <a:xfrm>
            <a:off x="3160713" y="2008188"/>
            <a:ext cx="43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●</a:t>
            </a:r>
            <a:endParaRPr lang="en-US" altLang="en-US"/>
          </a:p>
        </p:txBody>
      </p:sp>
      <p:sp>
        <p:nvSpPr>
          <p:cNvPr id="11374" name="Text Box 110"/>
          <p:cNvSpPr>
            <a:spLocks noChangeArrowheads="1"/>
          </p:cNvSpPr>
          <p:nvPr/>
        </p:nvSpPr>
        <p:spPr bwMode="auto">
          <a:xfrm>
            <a:off x="6545263" y="3068638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●</a:t>
            </a:r>
            <a:endParaRPr lang="en-US" altLang="en-US"/>
          </a:p>
        </p:txBody>
      </p:sp>
      <p:sp>
        <p:nvSpPr>
          <p:cNvPr id="11375" name="Text Box 111"/>
          <p:cNvSpPr>
            <a:spLocks noChangeArrowheads="1"/>
          </p:cNvSpPr>
          <p:nvPr/>
        </p:nvSpPr>
        <p:spPr bwMode="auto">
          <a:xfrm>
            <a:off x="7192963" y="2562225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●</a:t>
            </a:r>
            <a:endParaRPr lang="en-US" altLang="en-US"/>
          </a:p>
        </p:txBody>
      </p:sp>
      <p:sp>
        <p:nvSpPr>
          <p:cNvPr id="11376" name="Text Box 112"/>
          <p:cNvSpPr>
            <a:spLocks noChangeArrowheads="1"/>
          </p:cNvSpPr>
          <p:nvPr/>
        </p:nvSpPr>
        <p:spPr bwMode="auto">
          <a:xfrm>
            <a:off x="4948238" y="4364038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大门</a:t>
            </a:r>
            <a:endParaRPr lang="en-US" altLang="en-US"/>
          </a:p>
        </p:txBody>
      </p:sp>
      <p:sp>
        <p:nvSpPr>
          <p:cNvPr id="11377" name="Text Box 113"/>
          <p:cNvSpPr>
            <a:spLocks noChangeArrowheads="1"/>
          </p:cNvSpPr>
          <p:nvPr/>
        </p:nvSpPr>
        <p:spPr bwMode="auto">
          <a:xfrm>
            <a:off x="7035800" y="2865438"/>
            <a:ext cx="73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食堂</a:t>
            </a:r>
            <a:endParaRPr lang="en-US" altLang="en-US"/>
          </a:p>
        </p:txBody>
      </p:sp>
      <p:sp>
        <p:nvSpPr>
          <p:cNvPr id="11378" name="Text Box 114"/>
          <p:cNvSpPr>
            <a:spLocks noChangeArrowheads="1"/>
          </p:cNvSpPr>
          <p:nvPr/>
        </p:nvSpPr>
        <p:spPr bwMode="auto">
          <a:xfrm>
            <a:off x="6311900" y="3370263"/>
            <a:ext cx="1098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宿舍楼</a:t>
            </a:r>
            <a:endParaRPr lang="en-US" altLang="en-US"/>
          </a:p>
        </p:txBody>
      </p:sp>
      <p:sp>
        <p:nvSpPr>
          <p:cNvPr id="11379" name="Text Box 115"/>
          <p:cNvSpPr>
            <a:spLocks noChangeArrowheads="1"/>
          </p:cNvSpPr>
          <p:nvPr/>
        </p:nvSpPr>
        <p:spPr bwMode="auto">
          <a:xfrm>
            <a:off x="2128838" y="4291013"/>
            <a:ext cx="1392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宣传橱窗</a:t>
            </a:r>
            <a:endParaRPr lang="en-US" altLang="en-US"/>
          </a:p>
        </p:txBody>
      </p:sp>
      <p:sp>
        <p:nvSpPr>
          <p:cNvPr id="11380" name="Text Box 116"/>
          <p:cNvSpPr>
            <a:spLocks noChangeArrowheads="1"/>
          </p:cNvSpPr>
          <p:nvPr/>
        </p:nvSpPr>
        <p:spPr bwMode="auto">
          <a:xfrm>
            <a:off x="3000375" y="1735138"/>
            <a:ext cx="950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实验楼</a:t>
            </a:r>
            <a:endParaRPr lang="en-US" altLang="en-US"/>
          </a:p>
        </p:txBody>
      </p:sp>
      <p:sp>
        <p:nvSpPr>
          <p:cNvPr id="11381" name="Text Box 117"/>
          <p:cNvSpPr>
            <a:spLocks noChangeArrowheads="1"/>
          </p:cNvSpPr>
          <p:nvPr/>
        </p:nvSpPr>
        <p:spPr bwMode="auto">
          <a:xfrm>
            <a:off x="5734050" y="3873500"/>
            <a:ext cx="1171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教学楼</a:t>
            </a:r>
            <a:endParaRPr lang="en-US" altLang="en-US"/>
          </a:p>
        </p:txBody>
      </p:sp>
      <p:sp>
        <p:nvSpPr>
          <p:cNvPr id="11382" name="Text Box 118"/>
          <p:cNvSpPr>
            <a:spLocks noChangeArrowheads="1"/>
          </p:cNvSpPr>
          <p:nvPr/>
        </p:nvSpPr>
        <p:spPr bwMode="auto">
          <a:xfrm>
            <a:off x="5057775" y="1773238"/>
            <a:ext cx="1098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运动场</a:t>
            </a:r>
            <a:endParaRPr lang="en-US" altLang="en-US"/>
          </a:p>
        </p:txBody>
      </p:sp>
      <p:sp>
        <p:nvSpPr>
          <p:cNvPr id="11383" name="Text Box 119"/>
          <p:cNvSpPr>
            <a:spLocks noChangeArrowheads="1"/>
          </p:cNvSpPr>
          <p:nvPr/>
        </p:nvSpPr>
        <p:spPr bwMode="auto">
          <a:xfrm>
            <a:off x="2998788" y="3781425"/>
            <a:ext cx="1025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办公楼</a:t>
            </a:r>
            <a:endParaRPr lang="en-US" altLang="en-US"/>
          </a:p>
        </p:txBody>
      </p:sp>
      <p:sp>
        <p:nvSpPr>
          <p:cNvPr id="11384" name="Text Box 120"/>
          <p:cNvSpPr>
            <a:spLocks noChangeArrowheads="1"/>
          </p:cNvSpPr>
          <p:nvPr/>
        </p:nvSpPr>
        <p:spPr bwMode="auto">
          <a:xfrm flipH="1">
            <a:off x="7499350" y="2765425"/>
            <a:ext cx="1465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９</a:t>
            </a:r>
            <a:r>
              <a:rPr lang="en-US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,6)</a:t>
            </a:r>
            <a:endParaRPr lang="en-US" altLang="en-US"/>
          </a:p>
        </p:txBody>
      </p:sp>
      <p:sp>
        <p:nvSpPr>
          <p:cNvPr id="11385" name="Text Box 121"/>
          <p:cNvSpPr>
            <a:spLocks noChangeArrowheads="1"/>
          </p:cNvSpPr>
          <p:nvPr/>
        </p:nvSpPr>
        <p:spPr bwMode="auto">
          <a:xfrm rot="10800000" flipH="1" flipV="1">
            <a:off x="7011988" y="3330575"/>
            <a:ext cx="1352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(8,5)</a:t>
            </a:r>
            <a:endParaRPr lang="zh-CN" altLang="en-US" sz="20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386" name="Text Box 122"/>
          <p:cNvSpPr>
            <a:spLocks noChangeArrowheads="1"/>
          </p:cNvSpPr>
          <p:nvPr/>
        </p:nvSpPr>
        <p:spPr bwMode="auto">
          <a:xfrm>
            <a:off x="3679825" y="1628775"/>
            <a:ext cx="1757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(3,7)</a:t>
            </a:r>
            <a:endParaRPr lang="en-US" altLang="en-US"/>
          </a:p>
        </p:txBody>
      </p:sp>
      <p:sp>
        <p:nvSpPr>
          <p:cNvPr id="11387" name="Text Box 123"/>
          <p:cNvSpPr>
            <a:spLocks noChangeArrowheads="1"/>
          </p:cNvSpPr>
          <p:nvPr/>
        </p:nvSpPr>
        <p:spPr bwMode="auto">
          <a:xfrm>
            <a:off x="5754688" y="1685925"/>
            <a:ext cx="1611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６</a:t>
            </a:r>
            <a:r>
              <a:rPr lang="en-US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,</a:t>
            </a:r>
            <a:r>
              <a:rPr lang="zh-CN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８</a:t>
            </a:r>
            <a:r>
              <a:rPr lang="en-US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en-US" altLang="en-US"/>
          </a:p>
        </p:txBody>
      </p:sp>
      <p:sp>
        <p:nvSpPr>
          <p:cNvPr id="11388" name="Text Box 124"/>
          <p:cNvSpPr>
            <a:spLocks noChangeArrowheads="1"/>
          </p:cNvSpPr>
          <p:nvPr/>
        </p:nvSpPr>
        <p:spPr bwMode="auto">
          <a:xfrm>
            <a:off x="6419850" y="3773488"/>
            <a:ext cx="1392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(7,4)</a:t>
            </a:r>
            <a:endParaRPr lang="zh-CN" altLang="en-US" sz="20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389" name="Text Box 125"/>
          <p:cNvSpPr>
            <a:spLocks noChangeArrowheads="1"/>
          </p:cNvSpPr>
          <p:nvPr/>
        </p:nvSpPr>
        <p:spPr bwMode="auto">
          <a:xfrm>
            <a:off x="2746375" y="4508500"/>
            <a:ext cx="1536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(2,2)</a:t>
            </a:r>
            <a:endParaRPr lang="zh-CN" altLang="en-US" sz="20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390" name="Text Box 126"/>
          <p:cNvSpPr>
            <a:spLocks noChangeArrowheads="1"/>
          </p:cNvSpPr>
          <p:nvPr/>
        </p:nvSpPr>
        <p:spPr bwMode="auto">
          <a:xfrm>
            <a:off x="3692525" y="3687763"/>
            <a:ext cx="1830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(3,3)</a:t>
            </a:r>
            <a:endParaRPr lang="zh-CN" altLang="en-US" sz="20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391" name="Text Box 127"/>
          <p:cNvSpPr>
            <a:spLocks noChangeArrowheads="1"/>
          </p:cNvSpPr>
          <p:nvPr/>
        </p:nvSpPr>
        <p:spPr bwMode="auto">
          <a:xfrm>
            <a:off x="3759200" y="4438650"/>
            <a:ext cx="1239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000" b="1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en-US" sz="2000" b="1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5</a:t>
            </a:r>
            <a:r>
              <a:rPr lang="zh-CN" altLang="en-US" sz="2000" b="1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en-US" sz="2000" b="1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000" b="1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</a:t>
            </a:r>
            <a:endParaRPr lang="en-US" altLang="en-US"/>
          </a:p>
        </p:txBody>
      </p:sp>
      <p:sp>
        <p:nvSpPr>
          <p:cNvPr id="11392" name="Text Box 128"/>
          <p:cNvSpPr>
            <a:spLocks noChangeArrowheads="1"/>
          </p:cNvSpPr>
          <p:nvPr/>
        </p:nvSpPr>
        <p:spPr bwMode="auto">
          <a:xfrm>
            <a:off x="857250" y="785813"/>
            <a:ext cx="7783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3600">
                <a:solidFill>
                  <a:srgbClr val="00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华文行楷" panose="02010800040101010101" pitchFamily="2" charset="-122"/>
              </a:rPr>
              <a:t>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请同学们说出以下各个地点所表示的有序数对。</a:t>
            </a:r>
            <a:endParaRPr lang="en-US" altLang="en-US"/>
          </a:p>
        </p:txBody>
      </p:sp>
      <p:sp>
        <p:nvSpPr>
          <p:cNvPr id="11393" name="Rectangle 2"/>
          <p:cNvSpPr>
            <a:spLocks noChangeArrowheads="1"/>
          </p:cNvSpPr>
          <p:nvPr/>
        </p:nvSpPr>
        <p:spPr bwMode="auto">
          <a:xfrm>
            <a:off x="214313" y="0"/>
            <a:ext cx="824388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360680" algn="ctr"/>
            <a:r>
              <a:rPr lang="zh-CN" altLang="en-US" sz="3600" b="1">
                <a:solidFill>
                  <a:srgbClr val="36B8D8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新课学习</a:t>
            </a:r>
          </a:p>
        </p:txBody>
      </p:sp>
    </p:spTree>
  </p:cSld>
  <p:clrMapOvr>
    <a:masterClrMapping/>
  </p:clrMapOvr>
  <p:transition>
    <p:circl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84" grpId="0" autoUpdateAnimBg="0"/>
      <p:bldP spid="11385" grpId="1" animBg="1"/>
      <p:bldP spid="11385" grpId="2" autoUpdateAnimBg="0"/>
      <p:bldP spid="11386" grpId="2" animBg="1"/>
      <p:bldP spid="11386" grpId="3" autoUpdateAnimBg="0"/>
      <p:bldP spid="11387" grpId="3" animBg="1"/>
      <p:bldP spid="11387" grpId="4" autoUpdateAnimBg="0"/>
      <p:bldP spid="11388" grpId="4" animBg="1"/>
      <p:bldP spid="11388" grpId="5" autoUpdateAnimBg="0"/>
      <p:bldP spid="11389" grpId="5" animBg="1"/>
      <p:bldP spid="11389" grpId="6" autoUpdateAnimBg="0"/>
      <p:bldP spid="11390" grpId="6" animBg="1"/>
      <p:bldP spid="11390" grpId="7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8.10.10"/>
  <p:tag name="AS_TITLE" val="Aspose.Slides for .NET 4.0 Client Profile"/>
  <p:tag name="AS_VERSION" val="18.10"/>
</p:tagLst>
</file>

<file path=ppt/theme/theme1.xml><?xml version="1.0" encoding="utf-8"?>
<a:theme xmlns:a="http://schemas.openxmlformats.org/drawingml/2006/main" name="WWW.2PPT.COM&#10;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981</Words>
  <Application>Microsoft Office PowerPoint</Application>
  <PresentationFormat>全屏显示(4:3)</PresentationFormat>
  <Paragraphs>245</Paragraphs>
  <Slides>16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华文行楷</vt:lpstr>
      <vt:lpstr>楷体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青岛版初中数学七年级下册</vt:lpstr>
      <vt:lpstr>PowerPoint 演示文稿</vt:lpstr>
      <vt:lpstr>PowerPoint 演示文稿</vt:lpstr>
      <vt:lpstr>在电影院内找到电影票上所指的位置？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结论总结</vt:lpstr>
      <vt:lpstr>PowerPoint 演示文稿</vt:lpstr>
      <vt:lpstr>2.如图小芳家在学校_________方向，距离学校3千米，小明家在学校_________方向，距离学校4千米， （1千米用1cm长的线段来表示）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2015-02-05T06:17:00Z</dcterms:created>
  <dcterms:modified xsi:type="dcterms:W3CDTF">2023-01-17T02:53:41Z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2670DECCE7F74666ADE6CCB1B8255844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