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8" r:id="rId2"/>
    <p:sldId id="327" r:id="rId3"/>
    <p:sldId id="330" r:id="rId4"/>
    <p:sldId id="310" r:id="rId5"/>
    <p:sldId id="351" r:id="rId6"/>
    <p:sldId id="348" r:id="rId7"/>
    <p:sldId id="328" r:id="rId8"/>
    <p:sldId id="342" r:id="rId9"/>
    <p:sldId id="339" r:id="rId10"/>
    <p:sldId id="345" r:id="rId11"/>
    <p:sldId id="340" r:id="rId12"/>
    <p:sldId id="346" r:id="rId13"/>
    <p:sldId id="343" r:id="rId14"/>
    <p:sldId id="344" r:id="rId15"/>
    <p:sldId id="349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0066"/>
    <a:srgbClr val="009900"/>
    <a:srgbClr val="FF6E15"/>
    <a:srgbClr val="F3F3F3"/>
    <a:srgbClr val="EAEAEA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346" autoAdjust="0"/>
  </p:normalViewPr>
  <p:slideViewPr>
    <p:cSldViewPr>
      <p:cViewPr>
        <p:scale>
          <a:sx n="90" d="100"/>
          <a:sy n="90" d="100"/>
        </p:scale>
        <p:origin x="-594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mpd="sng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AAFE98F-9CB1-4DD3-9911-D64A919B7DE1}" type="slidenum">
              <a:rPr lang="zh-CN" altLang="en-US"/>
              <a:t>‹#›</a:t>
            </a:fld>
            <a:endParaRPr lang="en-US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 smtClean="0">
              <a:latin typeface="Arial" panose="020B0604020202020204" pitchFamily="34" charset="0"/>
            </a:endParaRPr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05C06D9-439C-46D5-98DB-8B0FBA532C1A}" type="slidenum">
              <a:rPr lang="zh-CN" altLang="en-US" smtClean="0"/>
              <a:t>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EF371CD-4F2C-4E56-A920-258426EB4283}" type="slidenum">
              <a:rPr lang="zh-CN" altLang="en-US" smtClean="0"/>
              <a:t>14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C6D839-A8F0-48D8-834F-4C1D94418A10}" type="slidenum">
              <a:rPr lang="zh-CN" altLang="en-US" smtClean="0"/>
              <a:t>15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5C36BDD-18F9-439B-8C7D-1BCDA8F5C375}" type="slidenum">
              <a:rPr lang="zh-CN" altLang="en-US" smtClean="0"/>
              <a:t>5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41907BD-B28A-47E8-898B-29003FC04D82}" type="slidenum">
              <a:rPr lang="zh-CN" altLang="en-US" smtClean="0"/>
              <a:t>6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0D4802B-5E1A-4BC2-9D40-B0982635CDB5}" type="slidenum">
              <a:rPr lang="zh-CN" altLang="en-US" smtClean="0"/>
              <a:t>8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0C4B1EA-A8D8-49C4-B391-68F41BC2EA4C}" type="slidenum">
              <a:rPr lang="zh-CN" altLang="en-US" smtClean="0"/>
              <a:t>9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5B28E1-6984-40B2-9DF2-D6700A118D23}" type="slidenum">
              <a:rPr lang="zh-CN" altLang="en-US" smtClean="0"/>
              <a:t>10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4713821-15EF-442E-869C-F77B44CD68AA}" type="slidenum">
              <a:rPr lang="zh-CN" altLang="en-US" smtClean="0"/>
              <a:t>11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4D810DC-F9EA-41ED-A409-58D19B290919}" type="slidenum">
              <a:rPr lang="zh-CN" altLang="en-US" smtClean="0"/>
              <a:t>12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30E2F6C-5B40-450D-B439-4F44B350D429}" type="slidenum">
              <a:rPr lang="zh-CN" altLang="en-US" smtClean="0"/>
              <a:t>13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984A0-CB53-4B9D-B6D3-DE4AD147CA9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E3F0-3EF8-467D-939E-9C7B27ACE2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984A0-CB53-4B9D-B6D3-DE4AD147CA9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E3F0-3EF8-467D-939E-9C7B27ACE2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984A0-CB53-4B9D-B6D3-DE4AD147CA9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E3F0-3EF8-467D-939E-9C7B27ACE2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984A0-CB53-4B9D-B6D3-DE4AD147CA9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E3F0-3EF8-467D-939E-9C7B27ACE2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984A0-CB53-4B9D-B6D3-DE4AD147CA9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E3F0-3EF8-467D-939E-9C7B27ACE2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984A0-CB53-4B9D-B6D3-DE4AD147CA9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E3F0-3EF8-467D-939E-9C7B27ACE2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984A0-CB53-4B9D-B6D3-DE4AD147CA9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E3F0-3EF8-467D-939E-9C7B27ACE2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984A0-CB53-4B9D-B6D3-DE4AD147CA9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E3F0-3EF8-467D-939E-9C7B27ACE2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984A0-CB53-4B9D-B6D3-DE4AD147CA9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E3F0-3EF8-467D-939E-9C7B27ACE2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984A0-CB53-4B9D-B6D3-DE4AD147CA9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E3F0-3EF8-467D-939E-9C7B27ACE2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984A0-CB53-4B9D-B6D3-DE4AD147CA9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E3F0-3EF8-467D-939E-9C7B27ACE2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984A0-CB53-4B9D-B6D3-DE4AD147CA9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AE3F0-3EF8-467D-939E-9C7B27ACE2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Unit6PartBLet&#8217;slearnmore&#35838;&#25991;&#21160;&#30011;h264_720x576_800k.mp4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Chant&#65306;Howmuchisthatcolourfuldress&#65311;.SW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Unit6%20&#31532;3&#35838;&#26102;&#25945;&#23398;&#35838;&#20214;\Unit6PartBLetslearnmore&#35838;&#25991;&#24405;&#38899;.mp3" TargetMode="External"/><Relationship Id="rId1" Type="http://schemas.microsoft.com/office/2007/relationships/media" Target="file:///C:\Users\Administrator\Desktop\Unit6%20&#31532;3&#35838;&#26102;&#25945;&#23398;&#35838;&#20214;\Unit6PartBLetslearnmore&#35838;&#25991;&#24405;&#38899;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357188" y="1340768"/>
            <a:ext cx="8358187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陕旅版英语五年级上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册</a:t>
            </a:r>
            <a:endParaRPr lang="en-US" altLang="zh-CN" sz="3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/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/>
            <a:r>
              <a:rPr lang="en-US" altLang="zh-CN" sz="4000" b="1" dirty="0">
                <a:solidFill>
                  <a:srgbClr val="0099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Unit6 How Much Is It?</a:t>
            </a:r>
          </a:p>
          <a:p>
            <a:pPr algn="ctr" eaLnBrk="1" hangingPunct="1"/>
            <a:r>
              <a:rPr lang="zh-CN" altLang="en-US" sz="4000" b="1" dirty="0">
                <a:solidFill>
                  <a:srgbClr val="0099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en-US" altLang="zh-CN" sz="4000" b="1" dirty="0">
                <a:solidFill>
                  <a:srgbClr val="0099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4000" b="1" dirty="0">
                <a:solidFill>
                  <a:srgbClr val="0099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课时</a:t>
            </a:r>
            <a:r>
              <a:rPr lang="en-US" altLang="zh-CN" sz="4000" b="1" dirty="0">
                <a:solidFill>
                  <a:srgbClr val="0099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endParaRPr lang="zh-CN" altLang="en-US" sz="4000" b="1" dirty="0">
              <a:solidFill>
                <a:srgbClr val="0099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89035" y="558924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928688" y="1428750"/>
            <a:ext cx="7500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How much are the shoes?</a:t>
            </a:r>
            <a:endParaRPr lang="zh-CN" altLang="en-US" sz="2800">
              <a:ea typeface="宋体" panose="02010600030101010101" pitchFamily="2" charset="-122"/>
            </a:endParaRP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857250" y="2643188"/>
            <a:ext cx="7429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Why don’t they buy the blue ones?</a:t>
            </a:r>
            <a:endParaRPr lang="zh-CN" altLang="en-US" sz="2800">
              <a:ea typeface="宋体" panose="02010600030101010101" pitchFamily="2" charset="-122"/>
            </a:endParaRP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857250" y="2071688"/>
            <a:ext cx="7429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800" i="1">
                <a:solidFill>
                  <a:srgbClr val="FF0000"/>
                </a:solidFill>
                <a:ea typeface="宋体" panose="02010600030101010101" pitchFamily="2" charset="-122"/>
              </a:rPr>
              <a:t>They are 100 yuan.</a:t>
            </a:r>
            <a:endParaRPr lang="zh-CN" altLang="en-US" sz="2800" i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857250" y="3286125"/>
            <a:ext cx="7715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800" i="1">
                <a:solidFill>
                  <a:srgbClr val="FF0000"/>
                </a:solidFill>
                <a:ea typeface="宋体" panose="02010600030101010101" pitchFamily="2" charset="-122"/>
              </a:rPr>
              <a:t>They are too big.</a:t>
            </a:r>
            <a:endParaRPr lang="zh-CN" altLang="en-US" sz="2800" i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785813" y="1500188"/>
            <a:ext cx="80010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2800" dirty="0">
                <a:ea typeface="宋体" panose="02010600030101010101" pitchFamily="2" charset="-122"/>
              </a:rPr>
              <a:t>课文应用：</a:t>
            </a:r>
            <a:r>
              <a:rPr lang="en-US" altLang="zh-CN" sz="2800" dirty="0">
                <a:ea typeface="宋体" panose="02010600030101010101" pitchFamily="2" charset="-122"/>
              </a:rPr>
              <a:t> </a:t>
            </a: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---Can I help you?</a:t>
            </a:r>
            <a:r>
              <a:rPr lang="zh-CN" altLang="en-US" sz="2800" dirty="0">
                <a:ea typeface="宋体" panose="02010600030101010101" pitchFamily="2" charset="-122"/>
              </a:rPr>
              <a:t>我能帮助您吗？</a:t>
            </a:r>
            <a:endParaRPr lang="en-US" altLang="zh-CN" sz="2800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---Yes. I would like a pair of shoes for my child.</a:t>
            </a:r>
          </a:p>
          <a:p>
            <a:pPr eaLnBrk="1" hangingPunct="1"/>
            <a:r>
              <a:rPr lang="zh-CN" altLang="en-US" sz="2800" dirty="0">
                <a:ea typeface="宋体" panose="02010600030101010101" pitchFamily="2" charset="-122"/>
              </a:rPr>
              <a:t>    我想给我的孩子买一双鞋。</a:t>
            </a:r>
            <a:endParaRPr lang="en-US" altLang="zh-CN" sz="2800" dirty="0">
              <a:ea typeface="宋体" panose="02010600030101010101" pitchFamily="2" charset="-122"/>
            </a:endParaRPr>
          </a:p>
          <a:p>
            <a:pPr eaLnBrk="1" hangingPunct="1"/>
            <a:endParaRPr lang="en-US" altLang="zh-CN" sz="2800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800" dirty="0">
                <a:solidFill>
                  <a:srgbClr val="FF0000"/>
                </a:solidFill>
                <a:ea typeface="宋体" panose="02010600030101010101" pitchFamily="2" charset="-122"/>
              </a:rPr>
              <a:t>I would like…for…</a:t>
            </a:r>
          </a:p>
          <a:p>
            <a:pPr eaLnBrk="1" hangingPunct="1"/>
            <a:r>
              <a:rPr lang="zh-CN" altLang="en-US" sz="2800" dirty="0">
                <a:solidFill>
                  <a:srgbClr val="FF0000"/>
                </a:solidFill>
                <a:ea typeface="宋体" panose="02010600030101010101" pitchFamily="2" charset="-122"/>
              </a:rPr>
              <a:t>我想为</a:t>
            </a:r>
            <a:r>
              <a:rPr lang="en-US" altLang="zh-CN" sz="2800" dirty="0">
                <a:solidFill>
                  <a:srgbClr val="FF0000"/>
                </a:solidFill>
                <a:ea typeface="宋体" panose="02010600030101010101" pitchFamily="2" charset="-122"/>
              </a:rPr>
              <a:t>……</a:t>
            </a:r>
            <a:r>
              <a:rPr lang="zh-CN" altLang="en-US" sz="2800" dirty="0">
                <a:solidFill>
                  <a:srgbClr val="FF0000"/>
                </a:solidFill>
                <a:ea typeface="宋体" panose="02010600030101010101" pitchFamily="2" charset="-122"/>
              </a:rPr>
              <a:t>买</a:t>
            </a:r>
            <a:r>
              <a:rPr lang="en-US" altLang="zh-CN" sz="2800" dirty="0">
                <a:solidFill>
                  <a:srgbClr val="FF0000"/>
                </a:solidFill>
                <a:ea typeface="宋体" panose="02010600030101010101" pitchFamily="2" charset="-122"/>
              </a:rPr>
              <a:t>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9"/>
          <p:cNvSpPr txBox="1">
            <a:spLocks noChangeArrowheads="1"/>
          </p:cNvSpPr>
          <p:nvPr/>
        </p:nvSpPr>
        <p:spPr bwMode="auto">
          <a:xfrm>
            <a:off x="571500" y="1714500"/>
            <a:ext cx="807243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5400" b="1" dirty="0">
                <a:solidFill>
                  <a:srgbClr val="0099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Role play</a:t>
            </a:r>
          </a:p>
          <a:p>
            <a:pPr algn="ctr" eaLnBrk="1" hangingPunct="1"/>
            <a:r>
              <a:rPr lang="zh-CN" altLang="en-US" sz="3600" b="1" dirty="0">
                <a:solidFill>
                  <a:srgbClr val="0099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同桌之间分角色扮演妈妈和售货员，看哪组表演的好！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47775" y="1885950"/>
            <a:ext cx="664845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9"/>
          <p:cNvSpPr txBox="1">
            <a:spLocks noChangeArrowheads="1"/>
          </p:cNvSpPr>
          <p:nvPr/>
        </p:nvSpPr>
        <p:spPr bwMode="auto">
          <a:xfrm>
            <a:off x="714375" y="1071563"/>
            <a:ext cx="80724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3600" b="1">
                <a:solidFill>
                  <a:srgbClr val="0099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观看动画并大声跟读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714375" y="1928813"/>
            <a:ext cx="807243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4400" b="1" dirty="0">
                <a:solidFill>
                  <a:srgbClr val="0099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Let’s play—</a:t>
            </a:r>
            <a:r>
              <a:rPr lang="zh-CN" altLang="en-US" sz="4400" b="1" dirty="0">
                <a:solidFill>
                  <a:srgbClr val="0099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跳骚市场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571500" y="1785938"/>
            <a:ext cx="8072438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4400" b="1" dirty="0">
                <a:solidFill>
                  <a:srgbClr val="0099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我是小编剧</a:t>
            </a:r>
            <a:endParaRPr lang="en-US" altLang="zh-CN" sz="4400" b="1" dirty="0">
              <a:solidFill>
                <a:srgbClr val="0099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algn="ctr" eaLnBrk="1" hangingPunct="1"/>
            <a:r>
              <a:rPr lang="zh-CN" altLang="en-US" sz="4400" b="1" dirty="0">
                <a:solidFill>
                  <a:srgbClr val="0099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用简单的语言把一次真实的购物经历编成一段对话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1000125" y="1428750"/>
            <a:ext cx="7500938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zh-CN" altLang="en-US" sz="2800" dirty="0">
                <a:ea typeface="宋体" panose="02010600030101010101" pitchFamily="2" charset="-122"/>
              </a:rPr>
              <a:t>教学目标</a:t>
            </a:r>
            <a:endParaRPr lang="en-US" altLang="zh-CN" sz="2800" dirty="0">
              <a:ea typeface="宋体" panose="02010600030101010101" pitchFamily="2" charset="-122"/>
            </a:endParaRPr>
          </a:p>
          <a:p>
            <a:r>
              <a:rPr lang="en-US" altLang="zh-CN" sz="2800" dirty="0">
                <a:ea typeface="宋体" panose="02010600030101010101" pitchFamily="2" charset="-122"/>
              </a:rPr>
              <a:t>1. </a:t>
            </a:r>
            <a:r>
              <a:rPr lang="zh-CN" altLang="en-US" sz="2800" dirty="0">
                <a:ea typeface="宋体" panose="02010600030101010101" pitchFamily="2" charset="-122"/>
              </a:rPr>
              <a:t>能听懂、会说句型</a:t>
            </a:r>
            <a:r>
              <a:rPr lang="en-US" altLang="zh-CN" sz="2800" dirty="0">
                <a:ea typeface="宋体" panose="02010600030101010101" pitchFamily="2" charset="-122"/>
              </a:rPr>
              <a:t>Can I help you? Yes. I would like ... How much are they? We’ll take them.</a:t>
            </a:r>
            <a:r>
              <a:rPr lang="zh-CN" altLang="en-US" sz="2800" dirty="0">
                <a:ea typeface="宋体" panose="02010600030101010101" pitchFamily="2" charset="-122"/>
              </a:rPr>
              <a:t>并能用这些句型进行交流。</a:t>
            </a:r>
          </a:p>
          <a:p>
            <a:r>
              <a:rPr lang="en-US" altLang="zh-CN" sz="2800" dirty="0">
                <a:ea typeface="宋体" panose="02010600030101010101" pitchFamily="2" charset="-122"/>
              </a:rPr>
              <a:t>2. </a:t>
            </a:r>
            <a:r>
              <a:rPr lang="zh-CN" altLang="en-US" sz="2800" dirty="0">
                <a:ea typeface="宋体" panose="02010600030101010101" pitchFamily="2" charset="-122"/>
              </a:rPr>
              <a:t>小组合作，能完成</a:t>
            </a:r>
            <a:r>
              <a:rPr lang="en-US" altLang="zh-CN" sz="2800" dirty="0">
                <a:ea typeface="宋体" panose="02010600030101010101" pitchFamily="2" charset="-122"/>
              </a:rPr>
              <a:t>Part B Let’s learn more</a:t>
            </a:r>
            <a:r>
              <a:rPr lang="zh-CN" altLang="en-US" sz="2800" dirty="0">
                <a:ea typeface="宋体" panose="02010600030101010101" pitchFamily="2" charset="-122"/>
              </a:rPr>
              <a:t>部分的对话表演。</a:t>
            </a:r>
          </a:p>
          <a:p>
            <a:r>
              <a:rPr lang="en-US" altLang="zh-CN" sz="2800" dirty="0">
                <a:ea typeface="宋体" panose="02010600030101010101" pitchFamily="2" charset="-122"/>
              </a:rPr>
              <a:t>3. </a:t>
            </a:r>
            <a:r>
              <a:rPr lang="zh-CN" altLang="en-US" sz="2800" dirty="0">
                <a:ea typeface="宋体" panose="02010600030101010101" pitchFamily="2" charset="-122"/>
              </a:rPr>
              <a:t>能在教师的组织下，完成</a:t>
            </a:r>
            <a:r>
              <a:rPr lang="en-US" altLang="zh-CN" sz="2800" dirty="0">
                <a:ea typeface="宋体" panose="02010600030101010101" pitchFamily="2" charset="-122"/>
              </a:rPr>
              <a:t>Part B Let’s play</a:t>
            </a:r>
            <a:r>
              <a:rPr lang="zh-CN" altLang="en-US" sz="2800" dirty="0">
                <a:ea typeface="宋体" panose="02010600030101010101" pitchFamily="2" charset="-122"/>
              </a:rPr>
              <a:t>部分的活动。</a:t>
            </a:r>
          </a:p>
        </p:txBody>
      </p:sp>
      <p:sp>
        <p:nvSpPr>
          <p:cNvPr id="4" name="剪去对角的矩形 3"/>
          <p:cNvSpPr/>
          <p:nvPr/>
        </p:nvSpPr>
        <p:spPr>
          <a:xfrm>
            <a:off x="857250" y="1428750"/>
            <a:ext cx="7643813" cy="3714750"/>
          </a:xfrm>
          <a:prstGeom prst="snip2DiagRect">
            <a:avLst/>
          </a:prstGeom>
          <a:noFill/>
          <a:ln>
            <a:solidFill>
              <a:schemeClr val="accent5">
                <a:lumMod val="9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428625" y="1071563"/>
            <a:ext cx="7858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600" b="1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Chant together</a:t>
            </a:r>
            <a:endParaRPr lang="zh-CN" altLang="en-US" sz="3600" b="1" dirty="0">
              <a:solidFill>
                <a:srgbClr val="0000FF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5124" name="Picture 4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88" y="2071688"/>
            <a:ext cx="5381625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428750"/>
            <a:ext cx="2760663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2857500" y="5072063"/>
            <a:ext cx="12144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altLang="zh-CN" sz="3600" b="1">
                <a:ea typeface="宋体" panose="02010600030101010101" pitchFamily="2" charset="-122"/>
              </a:rPr>
              <a:t>24</a:t>
            </a:r>
            <a:r>
              <a:rPr lang="zh-CN" altLang="en-US" sz="3600" b="1">
                <a:ea typeface="宋体" panose="02010600030101010101" pitchFamily="2" charset="-122"/>
              </a:rPr>
              <a:t>码</a:t>
            </a:r>
            <a:endParaRPr lang="en-US" altLang="zh-CN" sz="3600" b="1">
              <a:ea typeface="宋体" panose="02010600030101010101" pitchFamily="2" charset="-122"/>
            </a:endParaRPr>
          </a:p>
        </p:txBody>
      </p:sp>
      <p:sp>
        <p:nvSpPr>
          <p:cNvPr id="6148" name="矩形 3"/>
          <p:cNvSpPr>
            <a:spLocks noChangeArrowheads="1"/>
          </p:cNvSpPr>
          <p:nvPr/>
        </p:nvSpPr>
        <p:spPr bwMode="auto">
          <a:xfrm>
            <a:off x="9144000" y="1857375"/>
            <a:ext cx="25003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>
                <a:ea typeface="宋体" panose="02010600030101010101" pitchFamily="2" charset="-122"/>
              </a:rPr>
              <a:t>教师拿出一双童鞋、一双成人鞋，引入话题，导入新课</a:t>
            </a:r>
          </a:p>
        </p:txBody>
      </p:sp>
      <p:pic>
        <p:nvPicPr>
          <p:cNvPr id="6149" name="Picture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1714500"/>
            <a:ext cx="2617787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5" y="3478213"/>
            <a:ext cx="2346325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215188" y="2357438"/>
            <a:ext cx="12144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altLang="zh-CN" sz="3600" b="1">
                <a:ea typeface="宋体" panose="02010600030101010101" pitchFamily="2" charset="-122"/>
              </a:rPr>
              <a:t>20</a:t>
            </a:r>
            <a:r>
              <a:rPr lang="zh-CN" altLang="en-US" sz="3600" b="1">
                <a:ea typeface="宋体" panose="02010600030101010101" pitchFamily="2" charset="-122"/>
              </a:rPr>
              <a:t>码</a:t>
            </a:r>
            <a:endParaRPr lang="en-US" altLang="zh-CN" sz="3600" b="1">
              <a:ea typeface="宋体" panose="02010600030101010101" pitchFamily="2" charset="-122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143750" y="4429125"/>
            <a:ext cx="1214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altLang="zh-CN" sz="3600" b="1">
                <a:ea typeface="宋体" panose="02010600030101010101" pitchFamily="2" charset="-122"/>
              </a:rPr>
              <a:t>26</a:t>
            </a:r>
            <a:r>
              <a:rPr lang="zh-CN" altLang="en-US" sz="3600" b="1">
                <a:ea typeface="宋体" panose="02010600030101010101" pitchFamily="2" charset="-122"/>
              </a:rPr>
              <a:t>码</a:t>
            </a:r>
            <a:endParaRPr lang="en-US" altLang="zh-CN" sz="3600" b="1">
              <a:ea typeface="宋体" panose="02010600030101010101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714500" y="5072063"/>
            <a:ext cx="1143000" cy="6429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428750" y="785813"/>
            <a:ext cx="19288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zh-CN" sz="3600" b="1">
                <a:solidFill>
                  <a:srgbClr val="FF0000"/>
                </a:solidFill>
                <a:ea typeface="宋体" panose="02010600030101010101" pitchFamily="2" charset="-122"/>
              </a:rPr>
              <a:t>Miss Li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8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1285875"/>
            <a:ext cx="5715000" cy="369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1071563" y="5500688"/>
            <a:ext cx="6643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zh-CN" sz="3200" dirty="0">
                <a:ea typeface="宋体" panose="02010600030101010101" pitchFamily="2" charset="-122"/>
              </a:rPr>
              <a:t>They look </a:t>
            </a:r>
            <a:r>
              <a:rPr lang="en-US" altLang="zh-CN" sz="3200" dirty="0">
                <a:solidFill>
                  <a:srgbClr val="FF0000"/>
                </a:solidFill>
                <a:ea typeface="宋体" panose="02010600030101010101" pitchFamily="2" charset="-122"/>
              </a:rPr>
              <a:t>too small</a:t>
            </a:r>
            <a:r>
              <a:rPr lang="en-US" altLang="zh-CN" sz="3200" dirty="0">
                <a:ea typeface="宋体" panose="02010600030101010101" pitchFamily="2" charset="-122"/>
              </a:rPr>
              <a:t> for her.</a:t>
            </a:r>
          </a:p>
        </p:txBody>
      </p:sp>
      <p:sp>
        <p:nvSpPr>
          <p:cNvPr id="7172" name="矩形 3"/>
          <p:cNvSpPr>
            <a:spLocks noChangeArrowheads="1"/>
          </p:cNvSpPr>
          <p:nvPr/>
        </p:nvSpPr>
        <p:spPr bwMode="auto">
          <a:xfrm>
            <a:off x="9144000" y="1857375"/>
            <a:ext cx="25003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>
                <a:ea typeface="宋体" panose="02010600030101010101" pitchFamily="2" charset="-122"/>
              </a:rPr>
              <a:t>教师拿出一双童鞋、一双成人鞋，引入话题，导入新课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85938" y="428625"/>
            <a:ext cx="5286375" cy="487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1285875" y="5500688"/>
            <a:ext cx="6643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zh-CN" sz="3200" dirty="0">
                <a:ea typeface="宋体" panose="02010600030101010101" pitchFamily="2" charset="-122"/>
              </a:rPr>
              <a:t>They look </a:t>
            </a:r>
            <a:r>
              <a:rPr lang="en-US" altLang="zh-CN" sz="3200" dirty="0">
                <a:solidFill>
                  <a:srgbClr val="FF0000"/>
                </a:solidFill>
                <a:ea typeface="宋体" panose="02010600030101010101" pitchFamily="2" charset="-122"/>
              </a:rPr>
              <a:t>too</a:t>
            </a:r>
            <a:r>
              <a:rPr lang="en-US" altLang="zh-CN" sz="3200" dirty="0">
                <a:ea typeface="宋体" panose="02010600030101010101" pitchFamily="2" charset="-122"/>
              </a:rPr>
              <a:t> </a:t>
            </a:r>
            <a:r>
              <a:rPr lang="en-US" altLang="zh-CN" sz="3200" dirty="0">
                <a:solidFill>
                  <a:srgbClr val="FF0000"/>
                </a:solidFill>
                <a:ea typeface="宋体" panose="02010600030101010101" pitchFamily="2" charset="-122"/>
              </a:rPr>
              <a:t>big</a:t>
            </a:r>
            <a:r>
              <a:rPr lang="en-US" altLang="zh-CN" sz="3200" dirty="0">
                <a:ea typeface="宋体" panose="02010600030101010101" pitchFamily="2" charset="-122"/>
              </a:rPr>
              <a:t> for 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ChangeArrowheads="1"/>
          </p:cNvSpPr>
          <p:nvPr/>
        </p:nvSpPr>
        <p:spPr bwMode="auto">
          <a:xfrm>
            <a:off x="1143000" y="1428750"/>
            <a:ext cx="3486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z="3200" dirty="0">
                <a:ea typeface="宋体" panose="02010600030101010101" pitchFamily="2" charset="-122"/>
              </a:rPr>
              <a:t>What should I do?</a:t>
            </a:r>
          </a:p>
        </p:txBody>
      </p:sp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1214438" y="2214563"/>
            <a:ext cx="733583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z="3200" dirty="0">
                <a:solidFill>
                  <a:srgbClr val="FF0000"/>
                </a:solidFill>
                <a:ea typeface="宋体" panose="02010600030101010101" pitchFamily="2" charset="-122"/>
              </a:rPr>
              <a:t>I would like to buy </a:t>
            </a:r>
            <a:r>
              <a:rPr lang="en-US" altLang="zh-CN" sz="3200" dirty="0">
                <a:ea typeface="宋体" panose="02010600030101010101" pitchFamily="2" charset="-122"/>
              </a:rPr>
              <a:t>a pair of new shoes. </a:t>
            </a:r>
          </a:p>
          <a:p>
            <a:pPr eaLnBrk="0" hangingPunct="0"/>
            <a:r>
              <a:rPr lang="en-US" altLang="zh-CN" sz="3200" dirty="0">
                <a:ea typeface="宋体" panose="02010600030101010101" pitchFamily="2" charset="-122"/>
              </a:rPr>
              <a:t>Let’s go shopping.</a:t>
            </a:r>
          </a:p>
        </p:txBody>
      </p:sp>
      <p:pic>
        <p:nvPicPr>
          <p:cNvPr id="8196" name="Picture 11" descr="c:\users\ADMINI~1\appdata\roaming\360se6\USERDA~1\Temp\116198~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3357563"/>
            <a:ext cx="4143375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5"/>
          <p:cNvSpPr txBox="1">
            <a:spLocks noChangeArrowheads="1"/>
          </p:cNvSpPr>
          <p:nvPr/>
        </p:nvSpPr>
        <p:spPr bwMode="auto">
          <a:xfrm>
            <a:off x="857250" y="1690688"/>
            <a:ext cx="7500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How much are the shoes?</a:t>
            </a:r>
            <a:endParaRPr lang="zh-CN" altLang="en-US" sz="2800">
              <a:ea typeface="宋体" panose="02010600030101010101" pitchFamily="2" charset="-122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857250" y="2833688"/>
            <a:ext cx="7429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Why don’t they buy the blue ones?</a:t>
            </a:r>
            <a:endParaRPr lang="zh-CN" altLang="en-US" sz="2800">
              <a:ea typeface="宋体" panose="02010600030101010101" pitchFamily="2" charset="-122"/>
            </a:endParaRPr>
          </a:p>
        </p:txBody>
      </p:sp>
      <p:sp>
        <p:nvSpPr>
          <p:cNvPr id="10244" name="TextBox 10"/>
          <p:cNvSpPr txBox="1">
            <a:spLocks noChangeArrowheads="1"/>
          </p:cNvSpPr>
          <p:nvPr/>
        </p:nvSpPr>
        <p:spPr bwMode="auto">
          <a:xfrm>
            <a:off x="9144000" y="1857375"/>
            <a:ext cx="19288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2000">
                <a:ea typeface="宋体" panose="02010600030101010101" pitchFamily="2" charset="-122"/>
              </a:rPr>
              <a:t>老师提醒同学们带着问题听课文录音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857250" y="714375"/>
            <a:ext cx="7500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FF0000"/>
                </a:solidFill>
                <a:ea typeface="宋体" panose="02010600030101010101" pitchFamily="2" charset="-122"/>
              </a:rPr>
              <a:t>Let’s learn more</a:t>
            </a:r>
            <a:endParaRPr lang="zh-CN" altLang="en-US" sz="3600" b="1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6600" y="357188"/>
            <a:ext cx="5065713" cy="642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Unit6PartBLetslearnmore课文录音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38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329</Words>
  <Application>Microsoft Office PowerPoint</Application>
  <PresentationFormat>全屏显示(4:3)</PresentationFormat>
  <Paragraphs>53</Paragraphs>
  <Slides>15</Slides>
  <Notes>11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楷体</vt:lpstr>
      <vt:lpstr>宋体</vt:lpstr>
      <vt:lpstr>微软雅黑</vt:lpstr>
      <vt:lpstr>Arial</vt:lpstr>
      <vt:lpstr>Calibri</vt:lpstr>
      <vt:lpstr>Comic Sans MS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2011-10-08T12:06:00Z</dcterms:created>
  <dcterms:modified xsi:type="dcterms:W3CDTF">2023-01-17T02:53:51Z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40335454CD194746A8710DD08A615B11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