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664"/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1"/>
            <a:ext cx="6063164" cy="1325880"/>
          </a:xfrm>
          <a:prstGeom prst="rect">
            <a:avLst/>
          </a:prstGeom>
        </p:spPr>
        <p:txBody>
          <a:bodyPr/>
          <a:lstStyle>
            <a:lvl1pPr>
              <a:defRPr sz="2100" b="1">
                <a:latin typeface="+mj-lt"/>
              </a:defRPr>
            </a:lvl1pPr>
          </a:lstStyle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6" y="2430860"/>
            <a:ext cx="4785293" cy="822960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+mj-lt"/>
                <a:ea typeface="楷体" panose="02010609060101010101" pitchFamily="49" charset="-122"/>
              </a:defRPr>
            </a:lvl1pPr>
            <a:lvl2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checker dir="vert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46291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5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5.xml"/><Relationship Id="rId7" Type="http://schemas.openxmlformats.org/officeDocument/2006/relationships/audio" Target="../media/media1.mp3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microsoft.com/office/2007/relationships/media" Target="../media/media1.mp3"/><Relationship Id="rId11" Type="http://schemas.openxmlformats.org/officeDocument/2006/relationships/image" Target="../media/image4.png"/><Relationship Id="rId5" Type="http://schemas.openxmlformats.org/officeDocument/2006/relationships/tags" Target="../tags/tag37.xml"/><Relationship Id="rId10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36027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32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</a:t>
            </a:r>
            <a:r>
              <a:rPr lang="en-US" altLang="zh-CN" sz="332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Celebrating Me!</a:t>
            </a:r>
            <a:endParaRPr lang="en-US" altLang="zh-CN" sz="332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1405448" y="2819400"/>
            <a:ext cx="6333104" cy="773579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675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j-lt"/>
                <a:ea typeface="楷体" panose="02010609060101010101" pitchFamily="49" charset="-122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340"/>
              </a:spcBef>
              <a:spcAft>
                <a:spcPct val="0"/>
              </a:spcAft>
              <a:buFont typeface="Arial" panose="020B0604020202020204" pitchFamily="34" charset="0"/>
              <a:buNone/>
              <a:defRPr sz="16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340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34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34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17220" rtl="0" eaLnBrk="1" latinLnBrk="0" hangingPunct="1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None/>
              <a:defRPr sz="1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17220" rtl="0" eaLnBrk="1" latinLnBrk="0" hangingPunct="1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None/>
              <a:defRPr sz="1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17220" rtl="0" eaLnBrk="1" latinLnBrk="0" hangingPunct="1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None/>
              <a:defRPr sz="1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17220" rtl="0" eaLnBrk="1" latinLnBrk="0" hangingPunct="1">
              <a:lnSpc>
                <a:spcPct val="90000"/>
              </a:lnSpc>
              <a:spcBef>
                <a:spcPts val="340"/>
              </a:spcBef>
              <a:buFont typeface="Arial" panose="020B0604020202020204" pitchFamily="34" charset="0"/>
              <a:buNone/>
              <a:defRPr sz="121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rgbClr val="FF0000"/>
                </a:solidFill>
              </a:rPr>
              <a:t>Revision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17060" y="54102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矩形 12"/>
          <p:cNvSpPr>
            <a:spLocks noChangeArrowheads="1"/>
          </p:cNvSpPr>
          <p:nvPr/>
        </p:nvSpPr>
        <p:spPr bwMode="auto">
          <a:xfrm>
            <a:off x="1524000" y="2176003"/>
            <a:ext cx="609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guess Peter and his sister Sally enjoyed ________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dancing party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myself                         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himself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herself                         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 rot="10800000" flipV="1">
            <a:off x="5884069" y="2334235"/>
            <a:ext cx="350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9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0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1066800" y="2209800"/>
            <a:ext cx="7086600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概念及构成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宾语后常接上宾语补足语来说明宾语的情况，这样意思才完整。宾语和宾语补足语合称为复合宾语，宾语和宾语补足语之间存在着逻辑上的主表关系。其句型结构为：主语＋谓语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及物动词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＋宾语＋宾语补足语。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makes you unique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什么使你与众不同呢？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My mother asks me to get up early.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妈妈让我早点起床。</a:t>
            </a:r>
          </a:p>
        </p:txBody>
      </p:sp>
      <p:sp>
        <p:nvSpPr>
          <p:cNvPr id="9226" name="矩形 1"/>
          <p:cNvSpPr>
            <a:spLocks noChangeArrowheads="1"/>
          </p:cNvSpPr>
          <p:nvPr/>
        </p:nvSpPr>
        <p:spPr bwMode="auto">
          <a:xfrm>
            <a:off x="2286000" y="1498600"/>
            <a:ext cx="3429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宾语补足语</a:t>
            </a:r>
          </a:p>
        </p:txBody>
      </p:sp>
      <p:sp>
        <p:nvSpPr>
          <p:cNvPr id="12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5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6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1981200" y="1584296"/>
            <a:ext cx="347253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宾语补足语的用法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371601" y="2108200"/>
            <a:ext cx="587486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接名词作宾语补足语的常见动词有：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call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make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name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call her Ann for short.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我们简称她为安。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371601" y="3835400"/>
            <a:ext cx="53101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接形容词作宾语补足语的常见动词有：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keep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make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think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At first I found English quite difficult.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起初我发现英语非常难。</a:t>
            </a:r>
          </a:p>
        </p:txBody>
      </p:sp>
      <p:sp>
        <p:nvSpPr>
          <p:cNvPr id="17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0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1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7616" y="149264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考点二：</a:t>
            </a:r>
            <a:endParaRPr lang="zh-CN" altLang="en-US" sz="2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1905001" y="2222000"/>
            <a:ext cx="50006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keep the window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because the room is too hot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5139928" y="2328363"/>
            <a:ext cx="404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7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8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905000" y="1701800"/>
            <a:ext cx="6553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动词不定式作宾语补足语。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接带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的动词不定式作宾语补足语的常   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见动词有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want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ask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wish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tell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teach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Tell him not to be late tomorrow.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告诉他明天不要迟到。</a:t>
            </a:r>
          </a:p>
        </p:txBody>
      </p:sp>
      <p:sp>
        <p:nvSpPr>
          <p:cNvPr id="12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7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800" y="170180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考点三：</a:t>
            </a:r>
            <a:endParaRPr lang="zh-CN" altLang="en-US" sz="2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447800" y="2222000"/>
            <a:ext cx="68580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Please tell the students ________ too much noise in  class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　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take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take                             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make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4021932" y="2374400"/>
            <a:ext cx="510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7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8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1447800" y="1602111"/>
            <a:ext cx="6324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接不带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的动词不定式作宾语补足语的常见动词 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有：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her wait for you outside the school.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  让她在学校外面等你。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接带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或不带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的动词不定式作宾语补足语的常见 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动词是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often help my mother (to) do the housework.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  我经常帮我母亲做家务。</a:t>
            </a:r>
          </a:p>
        </p:txBody>
      </p:sp>
      <p:sp>
        <p:nvSpPr>
          <p:cNvPr id="10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3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4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1524000" y="1600201"/>
            <a:ext cx="6438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接现在分词作宾语补足语的常见动词有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hear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keep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watch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can hear the birds singing.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她能听见鸟儿唱歌。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638300" y="3992563"/>
            <a:ext cx="64389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接介词短语作宾语补足语的常见动词有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find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keep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put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student keeps his hands behind his back.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这个学生把手放在背后。</a:t>
            </a:r>
          </a:p>
        </p:txBody>
      </p:sp>
      <p:sp>
        <p:nvSpPr>
          <p:cNvPr id="13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7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1539479" y="2084008"/>
            <a:ext cx="61602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little girl can go home by__________(her)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 driver is needed. The new car can run by ________(it)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Little Edison is clever enough to learn paper­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cutting by ________(he)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 parents wish me ________(be) a teacher  when I grow up.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 should keep the window ______(open) in hot weather.</a:t>
            </a:r>
          </a:p>
        </p:txBody>
      </p:sp>
      <p:sp>
        <p:nvSpPr>
          <p:cNvPr id="26634" name="TextBox 21"/>
          <p:cNvSpPr txBox="1">
            <a:spLocks noChangeArrowheads="1"/>
          </p:cNvSpPr>
          <p:nvPr/>
        </p:nvSpPr>
        <p:spPr bwMode="auto">
          <a:xfrm>
            <a:off x="4845844" y="2226880"/>
            <a:ext cx="1490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179345" y="2668206"/>
            <a:ext cx="7262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 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842023" y="3758819"/>
            <a:ext cx="1433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himself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3898106" y="4287798"/>
            <a:ext cx="7310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60107" y="4897397"/>
            <a:ext cx="683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矩形 1"/>
          <p:cNvSpPr>
            <a:spLocks noChangeArrowheads="1"/>
          </p:cNvSpPr>
          <p:nvPr/>
        </p:nvSpPr>
        <p:spPr bwMode="auto">
          <a:xfrm>
            <a:off x="1524001" y="1482343"/>
            <a:ext cx="390363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一、用括号内所给词的适当形式填空</a:t>
            </a:r>
          </a:p>
        </p:txBody>
      </p:sp>
      <p:sp>
        <p:nvSpPr>
          <p:cNvPr id="23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6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7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17" grpId="0"/>
      <p:bldP spid="18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990600" y="1509385"/>
            <a:ext cx="7086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song 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Believe I Can Fly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tells us that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believing in ________ is very important.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themselves          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itself   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ourselves	        D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Yourselves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—Jim, please help ________ to some bread.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—Thank you.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A. himself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yourself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herself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D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Myself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—Who teaches ________ music?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—Nobody. I teach 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your; mine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your; myself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you; myself </a:t>
            </a:r>
          </a:p>
          <a:p>
            <a:pPr eaLnBrk="1" hangingPunct="1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817813" y="2362200"/>
            <a:ext cx="43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矩形 16"/>
          <p:cNvSpPr>
            <a:spLocks noChangeArrowheads="1"/>
          </p:cNvSpPr>
          <p:nvPr/>
        </p:nvSpPr>
        <p:spPr bwMode="auto">
          <a:xfrm>
            <a:off x="990600" y="1193800"/>
            <a:ext cx="15792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二、单项选择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037286" y="4419600"/>
            <a:ext cx="401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429000" y="3200400"/>
            <a:ext cx="445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5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7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MH_Others_1"/>
          <p:cNvCxnSpPr/>
          <p:nvPr>
            <p:custDataLst>
              <p:tags r:id="rId2"/>
            </p:custDataLst>
          </p:nvPr>
        </p:nvCxnSpPr>
        <p:spPr>
          <a:xfrm>
            <a:off x="0" y="1327603"/>
            <a:ext cx="9144000" cy="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MH_Others_2"/>
          <p:cNvCxnSpPr/>
          <p:nvPr>
            <p:custDataLst>
              <p:tags r:id="rId3"/>
            </p:custDataLst>
          </p:nvPr>
        </p:nvCxnSpPr>
        <p:spPr>
          <a:xfrm>
            <a:off x="1264445" y="-12699"/>
            <a:ext cx="0" cy="6870700"/>
          </a:xfrm>
          <a:prstGeom prst="line">
            <a:avLst/>
          </a:prstGeom>
          <a:ln w="349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MH_Others_3"/>
          <p:cNvSpPr/>
          <p:nvPr>
            <p:custDataLst>
              <p:tags r:id="rId4"/>
            </p:custDataLst>
          </p:nvPr>
        </p:nvSpPr>
        <p:spPr>
          <a:xfrm>
            <a:off x="951313" y="895801"/>
            <a:ext cx="625078" cy="8318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1" name="MH_Others_4"/>
          <p:cNvSpPr txBox="1"/>
          <p:nvPr>
            <p:custDataLst>
              <p:tags r:id="rId5"/>
            </p:custDataLst>
          </p:nvPr>
        </p:nvSpPr>
        <p:spPr>
          <a:xfrm>
            <a:off x="955564" y="768801"/>
            <a:ext cx="3348038" cy="1060451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5400" spc="3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</a:t>
            </a:r>
            <a:r>
              <a:rPr lang="en-US" altLang="zh-CN" sz="2400" spc="3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ONTENTS</a:t>
            </a:r>
            <a:endParaRPr lang="zh-CN" altLang="en-US" sz="4050" spc="300" dirty="0">
              <a:solidFill>
                <a:schemeClr val="accent1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81" name="MH_Others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0663" y="830719"/>
            <a:ext cx="1377554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sp>
        <p:nvSpPr>
          <p:cNvPr id="83" name="MH_Others_6"/>
          <p:cNvSpPr/>
          <p:nvPr>
            <p:custDataLst>
              <p:tags r:id="rId7"/>
            </p:custDataLst>
          </p:nvPr>
        </p:nvSpPr>
        <p:spPr>
          <a:xfrm>
            <a:off x="2819401" y="1907022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259B7F"/>
              </a:solidFill>
            </a:endParaRPr>
          </a:p>
        </p:txBody>
      </p:sp>
      <p:sp>
        <p:nvSpPr>
          <p:cNvPr id="3079" name="MH_Number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93596" y="1864013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24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080" name="MH_Entry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2898" y="1701801"/>
            <a:ext cx="3720290" cy="9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  <a:latin typeface="+mn-ea"/>
                <a:ea typeface="+mn-ea"/>
              </a:rPr>
              <a:t>单元复习目标</a:t>
            </a:r>
          </a:p>
        </p:txBody>
      </p:sp>
      <p:sp>
        <p:nvSpPr>
          <p:cNvPr id="27" name="MH_Others_7"/>
          <p:cNvSpPr/>
          <p:nvPr>
            <p:custDataLst>
              <p:tags r:id="rId10"/>
            </p:custDataLst>
          </p:nvPr>
        </p:nvSpPr>
        <p:spPr>
          <a:xfrm>
            <a:off x="2819401" y="2719821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259B7F"/>
              </a:solidFill>
            </a:endParaRPr>
          </a:p>
        </p:txBody>
      </p:sp>
      <p:sp>
        <p:nvSpPr>
          <p:cNvPr id="29" name="MH_Number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93596" y="2676813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MH_Entry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42898" y="2514601"/>
            <a:ext cx="3720290" cy="9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  <a:latin typeface="+mn-ea"/>
                <a:ea typeface="+mn-ea"/>
              </a:rPr>
              <a:t>单元词汇听写</a:t>
            </a:r>
          </a:p>
        </p:txBody>
      </p:sp>
      <p:sp>
        <p:nvSpPr>
          <p:cNvPr id="17" name="MH_Others_7"/>
          <p:cNvSpPr/>
          <p:nvPr>
            <p:custDataLst>
              <p:tags r:id="rId13"/>
            </p:custDataLst>
          </p:nvPr>
        </p:nvSpPr>
        <p:spPr>
          <a:xfrm>
            <a:off x="2819401" y="3532621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259B7F"/>
              </a:solidFill>
            </a:endParaRPr>
          </a:p>
        </p:txBody>
      </p:sp>
      <p:sp>
        <p:nvSpPr>
          <p:cNvPr id="18" name="MH_Number_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93596" y="3489613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MH_Entry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42898" y="3327401"/>
            <a:ext cx="3720290" cy="9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  <a:latin typeface="+mn-ea"/>
                <a:ea typeface="+mn-ea"/>
              </a:rPr>
              <a:t>单元语法集训</a:t>
            </a:r>
          </a:p>
        </p:txBody>
      </p:sp>
      <p:sp>
        <p:nvSpPr>
          <p:cNvPr id="20" name="MH_Others_7"/>
          <p:cNvSpPr/>
          <p:nvPr>
            <p:custDataLst>
              <p:tags r:id="rId16"/>
            </p:custDataLst>
          </p:nvPr>
        </p:nvSpPr>
        <p:spPr>
          <a:xfrm>
            <a:off x="2819401" y="4386408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259B7F"/>
              </a:solidFill>
            </a:endParaRPr>
          </a:p>
        </p:txBody>
      </p:sp>
      <p:sp>
        <p:nvSpPr>
          <p:cNvPr id="21" name="MH_Number_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993596" y="43434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MH_Entry_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42898" y="4140201"/>
            <a:ext cx="3720290" cy="9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  <a:latin typeface="+mn-ea"/>
                <a:ea typeface="+mn-ea"/>
              </a:rPr>
              <a:t>单元要点训练</a:t>
            </a:r>
          </a:p>
        </p:txBody>
      </p:sp>
      <p:sp>
        <p:nvSpPr>
          <p:cNvPr id="23" name="MH_Others_7"/>
          <p:cNvSpPr/>
          <p:nvPr>
            <p:custDataLst>
              <p:tags r:id="rId19"/>
            </p:custDataLst>
          </p:nvPr>
        </p:nvSpPr>
        <p:spPr>
          <a:xfrm>
            <a:off x="2819401" y="5296625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>
              <a:solidFill>
                <a:srgbClr val="259B7F"/>
              </a:solidFill>
            </a:endParaRPr>
          </a:p>
        </p:txBody>
      </p:sp>
      <p:sp>
        <p:nvSpPr>
          <p:cNvPr id="24" name="MH_Number_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93596" y="5253617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zh-CN" altLang="en-US" sz="24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MH_Entry_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42898" y="5050418"/>
            <a:ext cx="3720290" cy="91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solidFill>
                  <a:schemeClr val="tx1"/>
                </a:solidFill>
                <a:latin typeface="+mn-ea"/>
                <a:ea typeface="+mn-ea"/>
              </a:rPr>
              <a:t>单元实战演练</a:t>
            </a:r>
          </a:p>
        </p:txBody>
      </p:sp>
    </p:spTree>
    <p:custDataLst>
      <p:tags r:id="rId1"/>
    </p:custData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079" grpId="0"/>
      <p:bldP spid="3080" grpId="0"/>
      <p:bldP spid="27" grpId="0" animBg="1"/>
      <p:bldP spid="29" grpId="0"/>
      <p:bldP spid="30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298972" y="1502411"/>
            <a:ext cx="7159228" cy="325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Jun always makes his little sister 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crying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cry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Cry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teacher encouraged us ________ good compositions.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writing                                      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written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write                                     D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Write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When I walked past the park, I saw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some old people ________ Chinese 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Taiji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A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    B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did    C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doing    D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are doing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5410200" y="1607185"/>
            <a:ext cx="534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81414" y="4670743"/>
            <a:ext cx="357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617245" y="2740343"/>
            <a:ext cx="378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8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9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5334000" y="21082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990600" y="1526248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x-none" altLang="zh-CN" kern="100" dirty="0">
                <a:latin typeface="黑体" panose="02010609060101010101" pitchFamily="49" charset="-122"/>
                <a:cs typeface="Times New Roman" panose="02020603050405020304" pitchFamily="18" charset="0"/>
              </a:rPr>
              <a:t>根据短文内容及所给提示，补全文中单词或用单词的正确形式填空。</a:t>
            </a:r>
            <a:endParaRPr lang="zh-CN" altLang="zh-CN" sz="12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200000"/>
              </a:lnSpc>
              <a:spcAft>
                <a:spcPts val="0"/>
              </a:spcAft>
            </a:pP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Here are some pieces of advice on how ________(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(become) the most popular student in class.</a:t>
            </a:r>
            <a:endParaRPr lang="zh-CN" altLang="zh-CN" sz="12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200000"/>
              </a:lnSpc>
              <a:spcAft>
                <a:spcPts val="0"/>
              </a:spcAft>
            </a:pP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 ________(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(help) to everyone and do it happily. Be active and have a positive attitude towards life. Develop confidence in ________(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(you). Stay clean and wear fresh c________(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). Respect others and you will be a p________(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x-none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that can be trusted.</a:t>
            </a:r>
            <a:endParaRPr lang="zh-CN" altLang="zh-CN" sz="12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要点集训</a:t>
            </a: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7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8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1752600" y="33274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6172200" y="38354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3505200" y="43434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1143000" y="49530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4" grpId="0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/>
          <p:nvPr>
            <p:custDataLst>
              <p:tags r:id="rId1"/>
            </p:custDataLst>
          </p:nvPr>
        </p:nvSpPr>
        <p:spPr>
          <a:xfrm>
            <a:off x="609601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实战演练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8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9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2895600" y="1781176"/>
            <a:ext cx="4286250" cy="857249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Do the exercises online</a:t>
            </a:r>
            <a:r>
              <a:rPr lang="zh-CN" altLang="en-US" sz="2400" kern="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3429000" y="3429000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Unit 8 Celebrating Me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单元检测</a:t>
            </a:r>
          </a:p>
        </p:txBody>
      </p:sp>
      <p:pic>
        <p:nvPicPr>
          <p:cNvPr id="13" name="图片 13" descr="go_副本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81" y="2209801"/>
            <a:ext cx="1964546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itchFamily="34" charset="-122"/>
              </a:rPr>
              <a:t>再见</a:t>
            </a:r>
          </a:p>
        </p:txBody>
      </p:sp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/>
          <p:nvPr>
            <p:custDataLst>
              <p:tags r:id="rId1"/>
            </p:custDataLst>
          </p:nvPr>
        </p:nvSpPr>
        <p:spPr>
          <a:xfrm>
            <a:off x="609601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复习目标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8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9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MH_Other_1"/>
          <p:cNvSpPr/>
          <p:nvPr>
            <p:custDataLst>
              <p:tags r:id="rId6"/>
            </p:custDataLst>
          </p:nvPr>
        </p:nvSpPr>
        <p:spPr>
          <a:xfrm flipH="1">
            <a:off x="1676400" y="2538411"/>
            <a:ext cx="521494" cy="46513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/>
                </a:solidFill>
              </a:rPr>
              <a:t>1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MH_SubTitle_1"/>
          <p:cNvSpPr/>
          <p:nvPr>
            <p:custDataLst>
              <p:tags r:id="rId7"/>
            </p:custDataLst>
          </p:nvPr>
        </p:nvSpPr>
        <p:spPr>
          <a:xfrm flipH="1">
            <a:off x="2274093" y="2538411"/>
            <a:ext cx="5041107" cy="465139"/>
          </a:xfrm>
          <a:prstGeom prst="homePlate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熟记本单元的重点词汇，短语和句型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MH_Other_3"/>
          <p:cNvSpPr/>
          <p:nvPr>
            <p:custDataLst>
              <p:tags r:id="rId8"/>
            </p:custDataLst>
          </p:nvPr>
        </p:nvSpPr>
        <p:spPr>
          <a:xfrm flipH="1">
            <a:off x="1676400" y="3268661"/>
            <a:ext cx="521494" cy="46513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/>
                </a:solidFill>
              </a:rPr>
              <a:t>2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MH_SubTitle_2"/>
          <p:cNvSpPr/>
          <p:nvPr>
            <p:custDataLst>
              <p:tags r:id="rId9"/>
            </p:custDataLst>
          </p:nvPr>
        </p:nvSpPr>
        <p:spPr>
          <a:xfrm flipH="1">
            <a:off x="2274093" y="3268661"/>
            <a:ext cx="5041107" cy="465139"/>
          </a:xfrm>
          <a:prstGeom prst="homePlate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熟练掌握反身代词的用法</a:t>
            </a:r>
          </a:p>
        </p:txBody>
      </p:sp>
      <p:sp>
        <p:nvSpPr>
          <p:cNvPr id="11" name="MH_Other_3"/>
          <p:cNvSpPr/>
          <p:nvPr>
            <p:custDataLst>
              <p:tags r:id="rId10"/>
            </p:custDataLst>
          </p:nvPr>
        </p:nvSpPr>
        <p:spPr>
          <a:xfrm flipH="1">
            <a:off x="1676400" y="3979861"/>
            <a:ext cx="521494" cy="46513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MH_SubTitle_2"/>
          <p:cNvSpPr/>
          <p:nvPr>
            <p:custDataLst>
              <p:tags r:id="rId11"/>
            </p:custDataLst>
          </p:nvPr>
        </p:nvSpPr>
        <p:spPr>
          <a:xfrm flipH="1">
            <a:off x="2274093" y="3979861"/>
            <a:ext cx="5041107" cy="465139"/>
          </a:xfrm>
          <a:prstGeom prst="homePlate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</a:rPr>
              <a:t>熟练掌握宾语补足语的用法</a:t>
            </a:r>
          </a:p>
        </p:txBody>
      </p:sp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/>
          <p:nvPr>
            <p:custDataLst>
              <p:tags r:id="rId1"/>
            </p:custDataLst>
          </p:nvPr>
        </p:nvSpPr>
        <p:spPr>
          <a:xfrm>
            <a:off x="609601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词汇听写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8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9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52600" y="1498601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黑体" panose="02010609060101010101" pitchFamily="49" charset="-122"/>
              </a:rPr>
              <a:t>同学们，本单元的单词你们都掌握了吗？</a:t>
            </a:r>
            <a:endParaRPr lang="en-US" altLang="zh-CN" b="1" dirty="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黑体" panose="02010609060101010101" pitchFamily="49" charset="-122"/>
              </a:rPr>
              <a:t>现在大家来检验一下，点击下面的音频开始听写吧！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2921000"/>
            <a:ext cx="2286000" cy="3129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八年级上册Unit 8 Celebrate Me!单词音频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72200" y="1397000"/>
            <a:ext cx="533400" cy="7112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33"/>
          <p:cNvSpPr txBox="1">
            <a:spLocks noChangeArrowheads="1"/>
          </p:cNvSpPr>
          <p:nvPr/>
        </p:nvSpPr>
        <p:spPr bwMode="auto">
          <a:xfrm>
            <a:off x="3471864" y="1964786"/>
            <a:ext cx="23550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反身代词</a:t>
            </a:r>
          </a:p>
        </p:txBody>
      </p:sp>
      <p:sp>
        <p:nvSpPr>
          <p:cNvPr id="3081" name="TextBox 13"/>
          <p:cNvSpPr txBox="1">
            <a:spLocks noChangeArrowheads="1"/>
          </p:cNvSpPr>
          <p:nvPr/>
        </p:nvSpPr>
        <p:spPr bwMode="auto">
          <a:xfrm>
            <a:off x="1905000" y="26744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反身代词是表示反射或强调的代词，表示的是“你自己”、“我自己”、“他自己”等意思。</a:t>
            </a:r>
          </a:p>
        </p:txBody>
      </p:sp>
      <p:sp>
        <p:nvSpPr>
          <p:cNvPr id="12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5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6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752599" y="2235197"/>
          <a:ext cx="5854305" cy="4038601"/>
        </p:xfrm>
        <a:graphic>
          <a:graphicData uri="http://schemas.openxmlformats.org/drawingml/2006/table">
            <a:tbl>
              <a:tblPr/>
              <a:tblGrid>
                <a:gridCol w="108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　　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人称　　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单数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(­self)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复数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(­selves)</a:t>
                      </a: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第一人称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myself  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ourselves </a:t>
                      </a: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我们自己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第二人称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yourself 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你自己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yourselves </a:t>
                      </a:r>
                      <a:r>
                        <a:rPr kumimoji="0" lang="zh-CN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你们自己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第三人称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himself 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他自己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themselves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他们自己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herself 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她自己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6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tself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它自己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752600" y="1397000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00025" algn="just" eaLnBrk="1" hangingPunct="1">
              <a:spcAft>
                <a:spcPts val="0"/>
              </a:spcAft>
              <a:defRPr/>
            </a:pP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反身代词的基本形式</a:t>
            </a:r>
            <a:endParaRPr lang="zh-CN" altLang="zh-CN" b="1" kern="100" dirty="0"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3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6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17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5800" y="129540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考点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20465" y="4022696"/>
            <a:ext cx="53292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careful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you'll hurt________(your)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 rot="10800000" flipV="1">
            <a:off x="5326856" y="4089650"/>
            <a:ext cx="10548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52601" y="1905001"/>
            <a:ext cx="563046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顺口溜：反身代词构成并不难，单数词尾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­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self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记心间。第三人称宾格加在前，其余物主开头用在先。复数形式如何变，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­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要用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­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来替换。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2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3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143000" y="2108201"/>
            <a:ext cx="5727652" cy="11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725" b="1" dirty="0">
                <a:latin typeface="黑体" panose="02010609060101010101" pitchFamily="49" charset="-122"/>
                <a:ea typeface="黑体" panose="02010609060101010101" pitchFamily="49" charset="-122"/>
              </a:rPr>
              <a:t>反身代词作宾语，表示动作返回到主语身上，且与主语的人称和数保持一致，意为“自己”、“本人”。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25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172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72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She teaches herself English.</a:t>
            </a:r>
            <a:r>
              <a:rPr lang="zh-CN" altLang="en-US" sz="1725" dirty="0">
                <a:latin typeface="黑体" panose="02010609060101010101" pitchFamily="49" charset="-122"/>
                <a:ea typeface="黑体" panose="02010609060101010101" pitchFamily="49" charset="-122"/>
              </a:rPr>
              <a:t>她自学英语。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45886" y="1498600"/>
            <a:ext cx="181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反身代词的用法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143000" y="3632200"/>
            <a:ext cx="6096000" cy="18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725" b="1" dirty="0">
                <a:latin typeface="黑体" panose="02010609060101010101" pitchFamily="49" charset="-122"/>
                <a:ea typeface="黑体" panose="02010609060101010101" pitchFamily="49" charset="-122"/>
              </a:rPr>
              <a:t>在非正式用语中作主语；在表示身体状况时可作表语。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25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eg</a:t>
            </a:r>
            <a:r>
              <a:rPr lang="zh-CN" altLang="en-US" sz="172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 </a:t>
            </a:r>
            <a:r>
              <a:rPr lang="en-US" altLang="zh-CN" sz="172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Both my brother and myself enjoy playing football.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25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1725" dirty="0">
                <a:latin typeface="黑体" panose="02010609060101010101" pitchFamily="49" charset="-122"/>
                <a:ea typeface="黑体" panose="02010609060101010101" pitchFamily="49" charset="-122"/>
              </a:rPr>
              <a:t>我本人和我弟弟都喜欢踢足球。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1725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Now I'm quite myself again.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725" dirty="0">
                <a:latin typeface="黑体" panose="02010609060101010101" pitchFamily="49" charset="-122"/>
                <a:ea typeface="黑体" panose="02010609060101010101" pitchFamily="49" charset="-122"/>
              </a:rPr>
              <a:t>    我现在身体已复原了。</a:t>
            </a:r>
          </a:p>
        </p:txBody>
      </p:sp>
      <p:sp>
        <p:nvSpPr>
          <p:cNvPr id="17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20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1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5800" y="139104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考点二：</a:t>
            </a:r>
            <a:endParaRPr lang="zh-CN" altLang="en-US" sz="24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1143000" y="1701801"/>
            <a:ext cx="6553200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反身代词用法口诀：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反身代词莫乱用，可在句中作宾、表、同；反身代词指自身，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­self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­selves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单、复分；强调就是同位语，宾、表只能回自身。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616994" y="3321539"/>
            <a:ext cx="4164806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带有反身代词的惯用语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help oneself to...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随便吃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喝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enjoy oneself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过得愉快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by oneself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独自地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teach oneself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自学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learn...by oneself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自学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15" name="标题 5"/>
          <p:cNvSpPr txBox="1"/>
          <p:nvPr>
            <p:custDataLst>
              <p:tags r:id="rId1"/>
            </p:custDataLst>
          </p:nvPr>
        </p:nvSpPr>
        <p:spPr>
          <a:xfrm>
            <a:off x="809626" y="381001"/>
            <a:ext cx="3152775" cy="7239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700" spc="-110" baseline="0">
                <a:solidFill>
                  <a:schemeClr val="accent1">
                    <a:lumMod val="75000"/>
                  </a:schemeClr>
                </a:solidFill>
                <a:effectLst>
                  <a:outerShdw dist="38100" dir="5400000" algn="t" rotWithShape="0">
                    <a:schemeClr val="bg1">
                      <a:alpha val="84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358CC1">
                    <a:lumMod val="75000"/>
                  </a:srgbClr>
                </a:solidFill>
                <a:effectLst>
                  <a:outerShdw dist="38100" dir="5400000" algn="t" rotWithShape="0">
                    <a:srgbClr val="FFFFFF">
                      <a:alpha val="84000"/>
                    </a:srgbClr>
                  </a:outerShdw>
                </a:effectLst>
              </a:rPr>
              <a:t>语法集训</a:t>
            </a: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 bwMode="auto">
          <a:xfrm>
            <a:off x="754063" y="1217084"/>
            <a:ext cx="1376363" cy="48683"/>
          </a:xfrm>
          <a:prstGeom prst="rect">
            <a:avLst/>
          </a:prstGeom>
          <a:solidFill>
            <a:srgbClr val="358C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 bwMode="auto">
          <a:xfrm>
            <a:off x="2130426" y="1217084"/>
            <a:ext cx="1374775" cy="48683"/>
          </a:xfrm>
          <a:prstGeom prst="rect">
            <a:avLst/>
          </a:prstGeom>
          <a:solidFill>
            <a:srgbClr val="2D9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  <a:ea typeface="仿宋" panose="02010609060101010101" charset="-122"/>
            </a:endParaRPr>
          </a:p>
        </p:txBody>
      </p:sp>
      <p:sp>
        <p:nvSpPr>
          <p:cNvPr id="19" name="MH_Others_6"/>
          <p:cNvSpPr/>
          <p:nvPr>
            <p:custDataLst>
              <p:tags r:id="rId4"/>
            </p:custDataLst>
          </p:nvPr>
        </p:nvSpPr>
        <p:spPr>
          <a:xfrm>
            <a:off x="598033" y="525609"/>
            <a:ext cx="380647" cy="507529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zh-CN" altLang="en-US" sz="2400">
              <a:solidFill>
                <a:srgbClr val="259B7F"/>
              </a:solidFill>
            </a:endParaRPr>
          </a:p>
        </p:txBody>
      </p:sp>
      <p:sp>
        <p:nvSpPr>
          <p:cNvPr id="20" name="MH_Number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2228" y="482600"/>
            <a:ext cx="675572" cy="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defRPr>
                <a:solidFill>
                  <a:srgbClr val="808080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AUTOCOLOR" val="TRUE"/>
  <p:tag name="MH_TYPE" val="CONTENTS"/>
  <p:tag name="ID" val="5458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ENTRY"/>
  <p:tag name="ID" val="545842"/>
  <p:tag name="MH_ORD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ENTRY"/>
  <p:tag name="ID" val="545842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ENTRY"/>
  <p:tag name="ID" val="545842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ENTRY"/>
  <p:tag name="ID" val="545842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9151217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ENTRY"/>
  <p:tag name="ID" val="545842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OTHERS"/>
  <p:tag name="ID" val="5458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010154821"/>
  <p:tag name="MH_LIBRARY" val="CONTENTS"/>
  <p:tag name="MH_TYPE" val="NUMBER"/>
  <p:tag name="ID" val="545842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标题 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08140520"/>
  <p:tag name="MH_LIBRARY" val="GRAPHIC"/>
  <p:tag name="MH_ORDER" val="矩形 1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 School and Friends-Lesson 1_课件1</Template>
  <TotalTime>0</TotalTime>
  <Words>1169</Words>
  <Application>Microsoft Office PowerPoint</Application>
  <PresentationFormat>全屏显示(4:3)</PresentationFormat>
  <Paragraphs>203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 Unicode MS</vt:lpstr>
      <vt:lpstr>等线</vt:lpstr>
      <vt:lpstr>仿宋</vt:lpstr>
      <vt:lpstr>黑体</vt:lpstr>
      <vt:lpstr>华文行楷</vt:lpstr>
      <vt:lpstr>华文细黑</vt:lpstr>
      <vt:lpstr>华文中宋</vt:lpstr>
      <vt:lpstr>楷体</vt:lpstr>
      <vt:lpstr>宋体</vt:lpstr>
      <vt:lpstr>微软雅黑</vt:lpstr>
      <vt:lpstr>Arial</vt:lpstr>
      <vt:lpstr>Calibri</vt:lpstr>
      <vt:lpstr>Calibri Light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2018-01-26T07:36:00Z</dcterms:created>
  <dcterms:modified xsi:type="dcterms:W3CDTF">2023-01-17T02:53:57Z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FF1C20226F74468F89AFC7355E235DCE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