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D4"/>
    <a:srgbClr val="0000FF"/>
    <a:srgbClr val="112991"/>
    <a:srgbClr val="155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5F4E7-22C7-4CE0-8D44-9498CE8CAA6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A8D64-AEB3-4DF0-9FC5-17F78D241A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5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01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20864;&#25945;&#20843;&#24180;&#32423;&#19979;&#25945;&#29992;&#20809;&#30424;\&#25945;&#26448;1+1&#183;&#20864;&#25945;&#33521;&#35821;&#183;&#20843;&#24180;&#32423;&#19979;&#25945;&#29992;&#20809;&#30424;\2.&#21516;&#27493;&#26032;&#35838;&#35838;&#20214;\Unit%207\Lesson%2037\L37&#35838;&#25991;&#26391;&#35835;.mp3" TargetMode="External"/><Relationship Id="rId1" Type="http://schemas.microsoft.com/office/2007/relationships/media" Target="file:///C:\Users\Administrator\Desktop\&#20864;&#25945;&#20843;&#24180;&#32423;&#19979;&#25945;&#29992;&#20809;&#30424;\&#25945;&#26448;1+1&#183;&#20864;&#25945;&#33521;&#35821;&#183;&#20843;&#24180;&#32423;&#19979;&#25945;&#29992;&#20809;&#30424;\2.&#21516;&#27493;&#26032;&#35838;&#35838;&#20214;\Unit%207\Lesson%2037\L37&#35838;&#25991;&#26391;&#35835;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8965" y="2744788"/>
            <a:ext cx="913503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latin typeface="Times New Roman" panose="02020603050405020304" pitchFamily="18" charset="0"/>
              </a:rPr>
              <a:t>Let’s </a:t>
            </a:r>
            <a:r>
              <a:rPr lang="en-US" altLang="zh-CN" sz="5400" b="1" dirty="0">
                <a:latin typeface="Times New Roman" panose="02020603050405020304" pitchFamily="18" charset="0"/>
              </a:rPr>
              <a:t>Learn </a:t>
            </a:r>
            <a:r>
              <a:rPr lang="en-US" altLang="zh-CN" sz="5400" b="1" dirty="0" smtClean="0">
                <a:latin typeface="Times New Roman" panose="02020603050405020304" pitchFamily="18" charset="0"/>
              </a:rPr>
              <a:t>Geography!</a:t>
            </a:r>
            <a:endParaRPr lang="en-US" altLang="zh-CN" sz="5400" b="1" dirty="0"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71136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/>
              <a:t>Unit </a:t>
            </a:r>
            <a:r>
              <a:rPr lang="en-US" altLang="zh-CN" sz="3200" dirty="0" smtClean="0"/>
              <a:t>7 Know </a:t>
            </a:r>
            <a:r>
              <a:rPr lang="en-US" altLang="zh-CN" sz="3200" dirty="0"/>
              <a:t>Our World</a:t>
            </a:r>
          </a:p>
        </p:txBody>
      </p:sp>
      <p:sp>
        <p:nvSpPr>
          <p:cNvPr id="6" name="矩形 5"/>
          <p:cNvSpPr/>
          <p:nvPr/>
        </p:nvSpPr>
        <p:spPr>
          <a:xfrm>
            <a:off x="4421542" y="544506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55576" y="764704"/>
            <a:ext cx="7848600" cy="54784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Brian: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That’s great! Have you been to any other countries in Asia?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Danny: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No, but maybe I will go to Japan one day. I could talk to the people there. I speak a little Chinese.</a:t>
            </a:r>
            <a:endParaRPr lang="zh-CN" altLang="en-US" sz="2800" dirty="0" smtClean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speak Japanese in Japan, not Chinese.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Danny: </a:t>
            </a:r>
            <a:r>
              <a:rPr lang="en-US" altLang="zh-CN" sz="2800" dirty="0">
                <a:latin typeface="Times New Roman" panose="02020603050405020304" pitchFamily="18" charset="0"/>
              </a:rPr>
              <a:t>Oh, I see! Have you ever been abroad, Brian?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Brian: </a:t>
            </a:r>
            <a:r>
              <a:rPr lang="en-US" altLang="zh-CN" sz="2800" dirty="0">
                <a:latin typeface="Times New Roman" panose="02020603050405020304" pitchFamily="18" charset="0"/>
              </a:rPr>
              <a:t>I’m abroad now! I’m from the U.K., remember?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Danny: </a:t>
            </a:r>
            <a:r>
              <a:rPr lang="en-US" altLang="zh-CN" sz="2800" dirty="0">
                <a:latin typeface="Times New Roman" panose="02020603050405020304" pitchFamily="18" charset="0"/>
              </a:rPr>
              <a:t>Oh, yes. Have you visited any other countries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?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pic>
        <p:nvPicPr>
          <p:cNvPr id="13315" name="图片 2" descr="，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304" y="5517232"/>
            <a:ext cx="1728192" cy="121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52736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Brian: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No, but my father has travelled a lot. He has been to every continent except Antarctica.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Danny: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Really? That’s cool!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Jenny: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My mother has a friend from an island in the Pacific. She has gone to visit her.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Danny: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It’s fun to travel. I can’t wait to go!</a:t>
            </a:r>
          </a:p>
        </p:txBody>
      </p:sp>
      <p:pic>
        <p:nvPicPr>
          <p:cNvPr id="3" name="图片 2" descr="8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40152" y="4653136"/>
            <a:ext cx="3079800" cy="20048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40961"/>
          <p:cNvSpPr txBox="1">
            <a:spLocks noChangeArrowheads="1"/>
          </p:cNvSpPr>
          <p:nvPr/>
        </p:nvSpPr>
        <p:spPr bwMode="auto">
          <a:xfrm>
            <a:off x="323528" y="908720"/>
            <a:ext cx="2444750" cy="641350"/>
          </a:xfrm>
          <a:prstGeom prst="rect">
            <a:avLst/>
          </a:prstGeom>
          <a:solidFill>
            <a:srgbClr val="D39E90"/>
          </a:solidFill>
          <a:ln w="9525">
            <a:noFill/>
            <a:miter lim="800000"/>
          </a:ln>
        </p:spPr>
        <p:txBody>
          <a:bodyPr wrap="none" lIns="91429" tIns="45715" rIns="91429" bIns="45715">
            <a:spAutoFit/>
          </a:bodyPr>
          <a:lstStyle/>
          <a:p>
            <a:pPr defTabSz="912495"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Let’s Do It!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42988" y="1773238"/>
            <a:ext cx="7921625" cy="1554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Which countries have they been to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Listen and tick the country that each person has visited.</a:t>
            </a:r>
            <a:r>
              <a:rPr lang="en-US" altLang="zh-CN"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0" name="Oval 7"/>
          <p:cNvSpPr>
            <a:spLocks noChangeArrowheads="1"/>
          </p:cNvSpPr>
          <p:nvPr/>
        </p:nvSpPr>
        <p:spPr bwMode="auto">
          <a:xfrm>
            <a:off x="395288" y="1844675"/>
            <a:ext cx="690562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28786" name="Group 114"/>
          <p:cNvGraphicFramePr>
            <a:graphicFrameLocks noGrp="1"/>
          </p:cNvGraphicFramePr>
          <p:nvPr/>
        </p:nvGraphicFramePr>
        <p:xfrm>
          <a:off x="1547664" y="3645024"/>
          <a:ext cx="6625158" cy="1944688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Jenny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U.K.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Danny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Japan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Brian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U.S.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Canada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707904" y="3861048"/>
            <a:ext cx="360685" cy="288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07904" y="4509120"/>
            <a:ext cx="360040" cy="288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707904" y="5157192"/>
            <a:ext cx="360363" cy="287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012160" y="5157192"/>
            <a:ext cx="360040" cy="287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012160" y="4509120"/>
            <a:ext cx="360040" cy="288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40152" y="3861049"/>
            <a:ext cx="360041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2" name="图片 11" descr="】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3789040"/>
            <a:ext cx="50413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2" descr="】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4437112"/>
            <a:ext cx="504056" cy="41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图片 13" descr="】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5085184"/>
            <a:ext cx="504055" cy="41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7"/>
          <p:cNvSpPr>
            <a:spLocks noChangeArrowheads="1"/>
          </p:cNvSpPr>
          <p:nvPr/>
        </p:nvSpPr>
        <p:spPr bwMode="auto">
          <a:xfrm>
            <a:off x="539552" y="692696"/>
            <a:ext cx="682625" cy="500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187624" y="620713"/>
            <a:ext cx="7632848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Read the lesson and write true (T) or false (F)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827585" y="1700808"/>
            <a:ext cx="7920880" cy="47814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Brian wants to visit Japan someday.</a:t>
            </a:r>
          </a:p>
          <a:p>
            <a:pPr marL="342900" indent="-342900" algn="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                                      (           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Jenny has never been to any Asian countries. </a:t>
            </a:r>
          </a:p>
          <a:p>
            <a:pPr marL="342900" indent="-342900" algn="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(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</a:rPr>
              <a:t>  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Brian’s </a:t>
            </a:r>
            <a:r>
              <a:rPr lang="en-US" altLang="zh-CN" sz="2400" b="1" dirty="0">
                <a:latin typeface="Times New Roman" panose="02020603050405020304" pitchFamily="18" charset="0"/>
              </a:rPr>
              <a:t>father has travelled to several different continents.                                                         </a:t>
            </a:r>
          </a:p>
          <a:p>
            <a:pPr marL="342900" indent="-342900" algn="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(           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Danny’s </a:t>
            </a:r>
            <a:r>
              <a:rPr lang="en-US" altLang="zh-CN" sz="2400" b="1" dirty="0">
                <a:latin typeface="Times New Roman" panose="02020603050405020304" pitchFamily="18" charset="0"/>
              </a:rPr>
              <a:t>mother has a friend in Antarctica. </a:t>
            </a:r>
          </a:p>
          <a:p>
            <a:pPr marL="342900" indent="-342900" algn="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(          )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56376" y="2276872"/>
            <a:ext cx="5048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40352" y="3429000"/>
            <a:ext cx="8636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12360" y="4797152"/>
            <a:ext cx="7207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12360" y="5949280"/>
            <a:ext cx="7207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42988" y="620713"/>
            <a:ext cx="6838950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blanks with the words in this lesson. The first letter is given.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7088" y="1628775"/>
            <a:ext cx="7921625" cy="470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A: Which country has the largest ___________?  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B: China, of course.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A: Is Taiwan an _________?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B: Yes. It is in the Pacific.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A</a:t>
            </a:r>
            <a:r>
              <a:rPr lang="zh-CN" altLang="en-US" sz="2400" b="1" dirty="0">
                <a:latin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</a:rPr>
              <a:t>I like all fruits __________ bananas.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B</a:t>
            </a:r>
            <a:r>
              <a:rPr lang="zh-CN" altLang="en-US" sz="2400" b="1" dirty="0">
                <a:latin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</a:rPr>
              <a:t>Really? I don’t like them, either.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Mr. Wang has gone __________, so I won’t see him this week.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 The people in Japan speak ___________.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388" name="Oval 7"/>
          <p:cNvSpPr>
            <a:spLocks noChangeArrowheads="1"/>
          </p:cNvSpPr>
          <p:nvPr/>
        </p:nvSpPr>
        <p:spPr bwMode="auto">
          <a:xfrm>
            <a:off x="395288" y="692150"/>
            <a:ext cx="682625" cy="500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87900" y="5805488"/>
            <a:ext cx="14398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Japanese</a:t>
            </a:r>
            <a:endParaRPr lang="zh-CN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4941888"/>
            <a:ext cx="12239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abroad</a:t>
            </a:r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79838" y="3789363"/>
            <a:ext cx="11525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except</a:t>
            </a: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9475" y="2708275"/>
            <a:ext cx="11525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island</a:t>
            </a:r>
            <a:endParaRPr lang="zh-CN" alt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51500" y="1557338"/>
            <a:ext cx="17287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population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7"/>
          <p:cNvSpPr>
            <a:spLocks noChangeArrowheads="1"/>
          </p:cNvSpPr>
          <p:nvPr/>
        </p:nvSpPr>
        <p:spPr bwMode="auto">
          <a:xfrm>
            <a:off x="395288" y="836613"/>
            <a:ext cx="682625" cy="500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187450" y="692150"/>
            <a:ext cx="7632700" cy="2041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What country or place are you most interested in? Search the Internet and find some facts about it. Then share your information with the class.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116013" y="3068638"/>
            <a:ext cx="7056437" cy="2030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Task tips: </a:t>
            </a:r>
            <a:r>
              <a:rPr lang="en-US" altLang="zh-CN" sz="2800" b="1" dirty="0">
                <a:latin typeface="Times New Roman" panose="02020603050405020304" pitchFamily="18" charset="0"/>
              </a:rPr>
              <a:t>Have you ever been there? What language do people speak there? Describe some places of interest.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7413" name="图片 4" descr="k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4221163"/>
            <a:ext cx="2597150" cy="2406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8281615" cy="3415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514350" indent="0" fontAlgn="auto">
              <a:lnSpc>
                <a:spcPct val="150000"/>
              </a:lnSpc>
              <a:buNone/>
            </a:pP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1. Do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you like to study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geography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geography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．地理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学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</a:rPr>
              <a:t>     例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: The </a:t>
            </a:r>
            <a:r>
              <a:rPr lang="en-US" altLang="zh-CN" sz="2800" b="1" dirty="0">
                <a:latin typeface="Times New Roman" panose="02020603050405020304" pitchFamily="18" charset="0"/>
              </a:rPr>
              <a:t>students in the classroom are learning geography.   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教室里的学生正在学习地理。</a:t>
            </a:r>
          </a:p>
        </p:txBody>
      </p:sp>
      <p:sp>
        <p:nvSpPr>
          <p:cNvPr id="4" name="矩形 3"/>
          <p:cNvSpPr/>
          <p:nvPr/>
        </p:nvSpPr>
        <p:spPr>
          <a:xfrm>
            <a:off x="2483768" y="764704"/>
            <a:ext cx="4140835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</a:p>
        </p:txBody>
      </p:sp>
      <p:pic>
        <p:nvPicPr>
          <p:cNvPr id="18436" name="图片 4" descr="，，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4149725"/>
            <a:ext cx="2579687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83186" y="588556"/>
            <a:ext cx="7776864" cy="60939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Recently, we have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learned about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population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of the world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 Learn about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了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endParaRPr lang="zh-CN" altLang="en-US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population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．人口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它是集合名词，是人口的总称，没有复数形式。使用时要注意以下四点：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①表示 “某地有多少人口”，常使用固定结构：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Sp. has a population of…</a:t>
            </a:r>
            <a:r>
              <a:rPr lang="zh-CN" altLang="en-US" sz="2800" b="1" dirty="0"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population of sp. is…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86385" y="474980"/>
            <a:ext cx="8331835" cy="5908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population of Canada is 35 million.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＝ </a:t>
            </a:r>
            <a:r>
              <a:rPr lang="en-US" altLang="zh-CN" sz="2800" b="1" dirty="0">
                <a:latin typeface="Times New Roman" panose="02020603050405020304" pitchFamily="18" charset="0"/>
              </a:rPr>
              <a:t>Canada has a population of 35 million.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加拿大有三千五百万人口。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② “人口的多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少” 用形容词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large/big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或者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small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来表示，不能用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many/much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few/little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sym typeface="+mn-ea"/>
              </a:rPr>
              <a:t>例</a:t>
            </a:r>
            <a:r>
              <a:rPr lang="en-US" altLang="zh-CN" sz="2800" b="1" dirty="0" smtClean="0">
                <a:latin typeface="Times New Roman" panose="02020603050405020304" pitchFamily="18" charset="0"/>
                <a:sym typeface="+mn-ea"/>
              </a:rPr>
              <a:t>: </a:t>
            </a:r>
            <a:r>
              <a:rPr lang="en-US" altLang="zh-CN" sz="2800" b="1" dirty="0" err="1" smtClean="0">
                <a:latin typeface="Times New Roman" panose="02020603050405020304" pitchFamily="18" charset="0"/>
                <a:sym typeface="+mn-ea"/>
              </a:rPr>
              <a:t>China</a:t>
            </a:r>
            <a:r>
              <a:rPr lang="en-US" altLang="zh-CN" sz="2800" b="1" dirty="0" smtClean="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has a large/big population.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中国人口众多。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population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在句中作主语的时候，谓语动词使用单数形式。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734377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467544" y="764704"/>
            <a:ext cx="8353425" cy="5908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population of China is more than 1.3 billion.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中国的人口超过</a:t>
            </a:r>
            <a:r>
              <a:rPr lang="en-US" altLang="zh-CN" sz="2800" b="1" dirty="0">
                <a:latin typeface="Times New Roman" panose="02020603050405020304" pitchFamily="18" charset="0"/>
              </a:rPr>
              <a:t>13</a:t>
            </a:r>
            <a:r>
              <a:rPr lang="zh-CN" altLang="en-US" sz="2800" b="1" dirty="0">
                <a:latin typeface="Times New Roman" panose="02020603050405020304" pitchFamily="18" charset="0"/>
              </a:rPr>
              <a:t>亿。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④询问人口多少的句型：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What’s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population of…</a:t>
            </a:r>
            <a:r>
              <a:rPr lang="zh-CN" altLang="en-US" sz="2800" b="1" dirty="0">
                <a:latin typeface="Times New Roman" panose="02020603050405020304" pitchFamily="18" charset="0"/>
              </a:rPr>
              <a:t>？</a:t>
            </a:r>
            <a:r>
              <a:rPr lang="en-US" altLang="zh-CN" sz="2800" b="1" dirty="0">
                <a:latin typeface="Times New Roman" panose="02020603050405020304" pitchFamily="18" charset="0"/>
              </a:rPr>
              <a:t>/ How large is the population of…</a:t>
            </a:r>
            <a:r>
              <a:rPr lang="zh-CN" altLang="en-US" sz="2800" b="1" dirty="0">
                <a:latin typeface="Times New Roman" panose="02020603050405020304" pitchFamily="18" charset="0"/>
              </a:rPr>
              <a:t>？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注意：不能用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many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much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来对人口数量进行提问。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: What’s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population of India</a:t>
            </a:r>
            <a:r>
              <a:rPr lang="zh-CN" altLang="en-US" sz="2800" b="1" dirty="0">
                <a:latin typeface="Times New Roman" panose="02020603050405020304" pitchFamily="18" charset="0"/>
              </a:rPr>
              <a:t>？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印度人口有多少？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38082" y="452756"/>
            <a:ext cx="4296410" cy="76834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Learning Targets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11188" y="1484313"/>
            <a:ext cx="8137525" cy="50463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Key words: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population, abroad, Japan, Japanese, Antarctica, island, Pacific, learn about, be abroad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Key sentences: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1. Do you like to study geography?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2. Recently, we have learned about the population of the world.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3. I think travelling is a good way to learn geography.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693103" y="1278255"/>
            <a:ext cx="7272337" cy="5262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1. The population of the world ______ getting      larger and larger.</a:t>
            </a:r>
          </a:p>
          <a:p>
            <a:pPr fontAlgn="auto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 China is a country with a ______ population. 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多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fontAlgn="auto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3. Japan is a country with a _______ population. 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少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fontAlgn="auto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4. Our city has a population _____ two million.</a:t>
            </a:r>
          </a:p>
          <a:p>
            <a:pPr fontAlgn="auto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What’s the population _____ Beijing?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059113" y="548680"/>
            <a:ext cx="2736850" cy="935633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2987675" y="692150"/>
            <a:ext cx="287972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 dirty="0"/>
              <a:t>学以致用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6280" y="1484630"/>
            <a:ext cx="7921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8580" y="5307965"/>
            <a:ext cx="792163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20223" y="5926138"/>
            <a:ext cx="79216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48580" y="3996373"/>
            <a:ext cx="1079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12385" y="2708275"/>
            <a:ext cx="11525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40058" y="738034"/>
            <a:ext cx="8063930" cy="609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I think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travelling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a good way to learn geography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200" dirty="0"/>
              <a:t>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该句是一个含宾语从句的复合句，在宾语从句中，</a:t>
            </a:r>
            <a:r>
              <a:rPr lang="en-US" altLang="zh-CN" sz="2800" b="1" dirty="0">
                <a:latin typeface="Times New Roman" panose="02020603050405020304" pitchFamily="18" charset="0"/>
              </a:rPr>
              <a:t>travelling</a:t>
            </a:r>
            <a:r>
              <a:rPr lang="zh-CN" altLang="en-US" sz="2800" b="1" dirty="0">
                <a:latin typeface="Times New Roman" panose="02020603050405020304" pitchFamily="18" charset="0"/>
              </a:rPr>
              <a:t>是动名词作主语，其后的谓语动词用单数形式；</a:t>
            </a:r>
            <a:r>
              <a:rPr lang="en-US" altLang="zh-CN" sz="2800" b="1" dirty="0">
                <a:latin typeface="Times New Roman" panose="02020603050405020304" pitchFamily="18" charset="0"/>
              </a:rPr>
              <a:t>to learn geography </a:t>
            </a:r>
            <a:r>
              <a:rPr lang="zh-CN" altLang="en-US" sz="2800" b="1" dirty="0">
                <a:latin typeface="Times New Roman" panose="02020603050405020304" pitchFamily="18" charset="0"/>
              </a:rPr>
              <a:t>为动词不定式短语作后置定语，修饰</a:t>
            </a:r>
            <a:r>
              <a:rPr lang="en-US" altLang="zh-CN" sz="2800" b="1" dirty="0">
                <a:latin typeface="Times New Roman" panose="02020603050405020304" pitchFamily="18" charset="0"/>
              </a:rPr>
              <a:t>a good way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Learning English well is good for our future.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学好英语对我们的未来有好处。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3568" y="836613"/>
            <a:ext cx="8136904" cy="5354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4. Have you ever been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abroad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Danny?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abroad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adv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在国外，到国外，出国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固定搭配：</a:t>
            </a:r>
            <a:r>
              <a:rPr lang="en-US" altLang="zh-CN" sz="2800" b="1" dirty="0">
                <a:latin typeface="Times New Roman" panose="02020603050405020304" pitchFamily="18" charset="0"/>
              </a:rPr>
              <a:t>go abroad </a:t>
            </a:r>
            <a:r>
              <a:rPr lang="zh-CN" altLang="en-US" sz="2800" b="1" dirty="0">
                <a:latin typeface="Times New Roman" panose="02020603050405020304" pitchFamily="18" charset="0"/>
              </a:rPr>
              <a:t>去国外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be abroad</a:t>
            </a:r>
            <a:r>
              <a:rPr lang="zh-CN" altLang="en-US" sz="2800" b="1" dirty="0">
                <a:latin typeface="Times New Roman" panose="02020603050405020304" pitchFamily="18" charset="0"/>
              </a:rPr>
              <a:t>在国外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: Lucy’s </a:t>
            </a:r>
            <a:r>
              <a:rPr lang="en-US" altLang="zh-CN" sz="2800" b="1" dirty="0">
                <a:latin typeface="Times New Roman" panose="02020603050405020304" pitchFamily="18" charset="0"/>
              </a:rPr>
              <a:t>sister has been abroad for several months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</a:rPr>
              <a:t>      露</a:t>
            </a:r>
            <a:r>
              <a:rPr lang="zh-CN" altLang="en-US" sz="2800" b="1" dirty="0">
                <a:latin typeface="Times New Roman" panose="02020603050405020304" pitchFamily="18" charset="0"/>
              </a:rPr>
              <a:t>西的姐姐已经在国外待了几个月了。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sz="2800" b="1" dirty="0">
                <a:latin typeface="Times New Roman" panose="02020603050405020304" pitchFamily="18" charset="0"/>
              </a:rPr>
              <a:t>have never been abroad.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我</a:t>
            </a:r>
            <a:r>
              <a:rPr lang="zh-CN" altLang="en-US" sz="2800" b="1" dirty="0">
                <a:latin typeface="Times New Roman" panose="02020603050405020304" pitchFamily="18" charset="0"/>
              </a:rPr>
              <a:t>从未去过国外。 </a:t>
            </a:r>
          </a:p>
        </p:txBody>
      </p:sp>
      <p:pic>
        <p:nvPicPr>
          <p:cNvPr id="23555" name="图片 2" descr="8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6210" y="4838700"/>
            <a:ext cx="221805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3568" y="764704"/>
            <a:ext cx="7848600" cy="49542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5. They speak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Japanese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in Japan, not Chinese.</a:t>
            </a: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　　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Japanese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．日语；日本人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</a:rPr>
              <a:t>当</a:t>
            </a:r>
            <a:r>
              <a:rPr lang="zh-CN" altLang="en-US" sz="2800" b="1" dirty="0">
                <a:latin typeface="Times New Roman" panose="02020603050405020304" pitchFamily="18" charset="0"/>
              </a:rPr>
              <a:t>其作 “日本人” 讲时，单复数同形。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I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can’t </a:t>
            </a:r>
            <a:r>
              <a:rPr lang="en-US" altLang="zh-CN" sz="2800" b="1" dirty="0">
                <a:latin typeface="Times New Roman" panose="02020603050405020304" pitchFamily="18" charset="0"/>
              </a:rPr>
              <a:t>speak Japanese.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我不会说日语。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These Japanese are visiting the Great Wall.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这些日本人正在参观长城。</a:t>
            </a:r>
          </a:p>
        </p:txBody>
      </p:sp>
      <p:pic>
        <p:nvPicPr>
          <p:cNvPr id="24579" name="图片 2" descr="z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084763"/>
            <a:ext cx="14573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9552" y="764704"/>
            <a:ext cx="8282112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6. He has been to every continent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except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Antarctica.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/>
              <a:t>　</a:t>
            </a:r>
          </a:p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辨析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】except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besides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except for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but</a:t>
            </a:r>
          </a:p>
          <a:p>
            <a:endParaRPr lang="en-US" altLang="zh-CN" dirty="0"/>
          </a:p>
        </p:txBody>
      </p:sp>
      <p:graphicFrame>
        <p:nvGraphicFramePr>
          <p:cNvPr id="43049" name="Group 41"/>
          <p:cNvGraphicFramePr>
            <a:graphicFrameLocks noGrp="1"/>
          </p:cNvGraphicFramePr>
          <p:nvPr/>
        </p:nvGraphicFramePr>
        <p:xfrm>
          <a:off x="695325" y="2826385"/>
          <a:ext cx="7752715" cy="343090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88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4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except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意为“除了”，表示从整体中除去同类事物。 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7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besides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意为“除了</a:t>
                      </a: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……</a:t>
                      </a: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之外还有”，表示包括所排除事物在内。 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except for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意为“除了”，用于对某种基本情况进行具体细节方面的修正，排除不同类事物。 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but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意为“除了”，只能用在</a:t>
                      </a: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、</a:t>
                      </a: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none</a:t>
                      </a: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、</a:t>
                      </a:r>
                      <a:r>
                        <a:rPr kumimoji="0" lang="en-US" altLang="zh-CN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nobody</a:t>
                      </a:r>
                      <a:r>
                        <a:rPr kumimoji="0" lang="zh-CN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等词之后。 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3568" y="764704"/>
            <a:ext cx="7775575" cy="54784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Everyone is here except Ben.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除了本之外，大家都在这儿。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I like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maths</a:t>
            </a:r>
            <a:r>
              <a:rPr lang="en-US" altLang="zh-CN" sz="2800" b="1" dirty="0">
                <a:latin typeface="Times New Roman" panose="02020603050405020304" pitchFamily="18" charset="0"/>
              </a:rPr>
              <a:t> besides physics.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除了物理，我还喜欢数学。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Your English handwriting is good except for a few      spelling mistakes.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除了几处拼写错误之外，你的英语书写很好。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There is nothing but a card in the box.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除了一张卡片之外盒子里什么也没有。</a:t>
            </a:r>
          </a:p>
        </p:txBody>
      </p:sp>
      <p:pic>
        <p:nvPicPr>
          <p:cNvPr id="26627" name="图片 2" descr="、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978" y="5121885"/>
            <a:ext cx="1835250" cy="14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 descr="3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40152" y="764704"/>
            <a:ext cx="2957314" cy="2145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611560" y="1052736"/>
            <a:ext cx="8064896" cy="47078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7.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It’s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fun to travel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该句的句型结构为：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It‘s(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not)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do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意为“做某事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的”。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其中</a:t>
            </a:r>
            <a:r>
              <a:rPr lang="en-US" altLang="zh-CN" sz="2800" b="1" dirty="0">
                <a:latin typeface="Times New Roman" panose="02020603050405020304" pitchFamily="18" charset="0"/>
              </a:rPr>
              <a:t>it 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作形式主语，</a:t>
            </a:r>
            <a:r>
              <a:rPr lang="en-US" altLang="zh-CN" sz="2800" b="1" dirty="0">
                <a:latin typeface="Times New Roman" panose="02020603050405020304" pitchFamily="18" charset="0"/>
              </a:rPr>
              <a:t>is</a:t>
            </a:r>
            <a:r>
              <a:rPr lang="zh-CN" altLang="en-US" sz="2800" b="1" dirty="0">
                <a:latin typeface="Times New Roman" panose="02020603050405020304" pitchFamily="18" charset="0"/>
              </a:rPr>
              <a:t>是系动词，</a:t>
            </a:r>
            <a:r>
              <a:rPr lang="en-US" altLang="zh-CN" sz="2800" b="1" dirty="0">
                <a:latin typeface="Times New Roman" panose="02020603050405020304" pitchFamily="18" charset="0"/>
              </a:rPr>
              <a:t>fun</a:t>
            </a:r>
            <a:r>
              <a:rPr lang="zh-CN" altLang="en-US" sz="2800" b="1" dirty="0">
                <a:latin typeface="Times New Roman" panose="02020603050405020304" pitchFamily="18" charset="0"/>
              </a:rPr>
              <a:t>作表语，后面的动词不定式短语作真正的主语。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It’s </a:t>
            </a:r>
            <a:r>
              <a:rPr lang="en-US" altLang="zh-CN" sz="2800" b="1" dirty="0">
                <a:latin typeface="Times New Roman" panose="02020603050405020304" pitchFamily="18" charset="0"/>
              </a:rPr>
              <a:t>important to protect the environment.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保护环境很重要。</a:t>
            </a:r>
          </a:p>
        </p:txBody>
      </p:sp>
      <p:pic>
        <p:nvPicPr>
          <p:cNvPr id="27651" name="图片 3" descr="z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97425"/>
            <a:ext cx="19335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064500" cy="276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to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en-US" sz="3200" b="1" dirty="0">
              <a:solidFill>
                <a:srgbClr val="0000CC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can’t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wait to do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迫不及待要做某事。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I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can’t </a:t>
            </a:r>
            <a:r>
              <a:rPr lang="en-US" altLang="zh-CN" sz="2800" b="1" dirty="0">
                <a:latin typeface="Times New Roman" panose="02020603050405020304" pitchFamily="18" charset="0"/>
              </a:rPr>
              <a:t>wait to open my birthday gifts.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我迫不及待要打开我的生日礼物。</a:t>
            </a:r>
          </a:p>
        </p:txBody>
      </p:sp>
      <p:pic>
        <p:nvPicPr>
          <p:cNvPr id="28675" name="图片 2" descr="、、、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63123" y="4137660"/>
            <a:ext cx="385762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2915816" y="692696"/>
            <a:ext cx="3960813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Grammar 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971550" y="1989138"/>
            <a:ext cx="7561263" cy="2676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4000" b="1" dirty="0">
                <a:solidFill>
                  <a:srgbClr val="0000CC"/>
                </a:solidFill>
              </a:rPr>
              <a:t>现在完成时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3600" b="1" dirty="0"/>
              <a:t>现在完成时表示过去发生或者未发生的事对现在造成的影响或结果。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have a loo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620713"/>
            <a:ext cx="30241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8353425" cy="4794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1. Recently, we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learned</a:t>
            </a:r>
            <a:r>
              <a:rPr lang="en-US" altLang="zh-CN" sz="2800" b="1" dirty="0">
                <a:latin typeface="Times New Roman" panose="02020603050405020304" pitchFamily="18" charset="0"/>
              </a:rPr>
              <a:t> about the population of the world.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you ever been</a:t>
            </a:r>
            <a:r>
              <a:rPr lang="en-US" altLang="zh-CN" sz="2800" b="1" dirty="0">
                <a:latin typeface="Times New Roman" panose="02020603050405020304" pitchFamily="18" charset="0"/>
              </a:rPr>
              <a:t> abroad, Danny?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3. Jenny and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been to</a:t>
            </a:r>
            <a:r>
              <a:rPr lang="en-US" altLang="zh-CN" sz="2800" b="1" dirty="0">
                <a:latin typeface="Times New Roman" panose="02020603050405020304" pitchFamily="18" charset="0"/>
              </a:rPr>
              <a:t> China twice.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you been to</a:t>
            </a:r>
            <a:r>
              <a:rPr lang="en-US" altLang="zh-CN" sz="2800" b="1" dirty="0">
                <a:latin typeface="Times New Roman" panose="02020603050405020304" pitchFamily="18" charset="0"/>
              </a:rPr>
              <a:t> any other countries in Asia?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5.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you visited</a:t>
            </a:r>
            <a:r>
              <a:rPr lang="en-US" altLang="zh-CN" sz="2800" b="1" dirty="0">
                <a:latin typeface="Times New Roman" panose="02020603050405020304" pitchFamily="18" charset="0"/>
              </a:rPr>
              <a:t> any other countries?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6. 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 been to</a:t>
            </a:r>
            <a:r>
              <a:rPr lang="en-US" altLang="zh-CN" sz="2800" b="1" dirty="0">
                <a:latin typeface="Times New Roman" panose="02020603050405020304" pitchFamily="18" charset="0"/>
              </a:rPr>
              <a:t> every continent except Antarctica.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7. She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 gone to</a:t>
            </a:r>
            <a:r>
              <a:rPr lang="en-US" altLang="zh-CN" sz="2800" b="1" dirty="0">
                <a:latin typeface="Times New Roman" panose="02020603050405020304" pitchFamily="18" charset="0"/>
              </a:rPr>
              <a:t> visit her friend.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993063" cy="3753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4. Have you ever been abroad, Danny?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5. They speak Japanese in Japan, not Chinese.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6. He has been to every continent except Antarctica.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7. It’s </a:t>
            </a:r>
            <a:r>
              <a:rPr lang="en-US" altLang="zh-CN" sz="2800" b="1" dirty="0">
                <a:latin typeface="Times New Roman" panose="02020603050405020304" pitchFamily="18" charset="0"/>
              </a:rPr>
              <a:t>fun to travel.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8. I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can’t </a:t>
            </a:r>
            <a:r>
              <a:rPr lang="en-US" altLang="zh-CN" sz="2800" b="1" dirty="0">
                <a:latin typeface="Times New Roman" panose="02020603050405020304" pitchFamily="18" charset="0"/>
              </a:rPr>
              <a:t>wait to go</a:t>
            </a:r>
            <a:r>
              <a:rPr lang="zh-CN" altLang="en-US" sz="2800" b="1" dirty="0">
                <a:latin typeface="Times New Roman" panose="02020603050405020304" pitchFamily="18" charset="0"/>
              </a:rPr>
              <a:t>！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Grammar:</a:t>
            </a:r>
            <a:r>
              <a:rPr lang="en-US" altLang="zh-CN" sz="2800" b="1" dirty="0">
                <a:latin typeface="Times New Roman" panose="02020603050405020304" pitchFamily="18" charset="0"/>
              </a:rPr>
              <a:t> present perfect tense</a:t>
            </a:r>
          </a:p>
        </p:txBody>
      </p:sp>
      <p:pic>
        <p:nvPicPr>
          <p:cNvPr id="5" name="图片 4" descr="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725144"/>
            <a:ext cx="2699792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00CC"/>
                </a:solidFill>
              </a:rPr>
              <a:t>现在完成时</a:t>
            </a:r>
            <a:r>
              <a:rPr lang="en-US" altLang="zh-CN" sz="4000" b="1" dirty="0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4000" b="1" dirty="0">
                <a:solidFill>
                  <a:srgbClr val="0000CC"/>
                </a:solidFill>
              </a:rPr>
              <a:t>构成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208962" cy="3084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肯定句：主语 </a:t>
            </a:r>
            <a:r>
              <a:rPr lang="en-US" altLang="zh-CN" sz="2800" b="1" dirty="0">
                <a:latin typeface="Times New Roman" panose="02020603050405020304" pitchFamily="18" charset="0"/>
              </a:rPr>
              <a:t>+ have / has + </a:t>
            </a:r>
            <a:r>
              <a:rPr lang="zh-CN" altLang="en-US" sz="2800" b="1" dirty="0">
                <a:latin typeface="Times New Roman" panose="02020603050405020304" pitchFamily="18" charset="0"/>
              </a:rPr>
              <a:t>过去分词 </a:t>
            </a:r>
            <a:r>
              <a:rPr lang="en-US" altLang="zh-CN" sz="2800" b="1" dirty="0">
                <a:latin typeface="Times New Roman" panose="02020603050405020304" pitchFamily="18" charset="0"/>
              </a:rPr>
              <a:t>+ </a:t>
            </a:r>
            <a:r>
              <a:rPr lang="zh-CN" altLang="en-US" sz="2800" b="1" dirty="0">
                <a:latin typeface="Times New Roman" panose="02020603050405020304" pitchFamily="18" charset="0"/>
              </a:rPr>
              <a:t>其他。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否定句：主语 </a:t>
            </a:r>
            <a:r>
              <a:rPr lang="en-US" altLang="zh-CN" sz="2800" b="1" dirty="0">
                <a:latin typeface="Times New Roman" panose="02020603050405020304" pitchFamily="18" charset="0"/>
              </a:rPr>
              <a:t>+ haven’t / hasn’t + </a:t>
            </a:r>
            <a:r>
              <a:rPr lang="zh-CN" altLang="en-US" sz="2800" b="1" dirty="0">
                <a:latin typeface="Times New Roman" panose="02020603050405020304" pitchFamily="18" charset="0"/>
              </a:rPr>
              <a:t>过去分词 </a:t>
            </a:r>
            <a:r>
              <a:rPr lang="en-US" altLang="zh-CN" sz="2800" b="1" dirty="0">
                <a:latin typeface="Times New Roman" panose="02020603050405020304" pitchFamily="18" charset="0"/>
              </a:rPr>
              <a:t>+ </a:t>
            </a:r>
            <a:r>
              <a:rPr lang="zh-CN" altLang="en-US" sz="2800" b="1" dirty="0">
                <a:latin typeface="Times New Roman" panose="02020603050405020304" pitchFamily="18" charset="0"/>
              </a:rPr>
              <a:t>其他。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一般疑问句：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Have / Has + </a:t>
            </a:r>
            <a:r>
              <a:rPr lang="zh-CN" altLang="en-US" sz="2800" b="1" dirty="0">
                <a:latin typeface="Times New Roman" panose="02020603050405020304" pitchFamily="18" charset="0"/>
              </a:rPr>
              <a:t>主语 </a:t>
            </a:r>
            <a:r>
              <a:rPr lang="en-US" altLang="zh-CN" sz="2800" b="1" dirty="0">
                <a:latin typeface="Times New Roman" panose="02020603050405020304" pitchFamily="18" charset="0"/>
              </a:rPr>
              <a:t>+ </a:t>
            </a:r>
            <a:r>
              <a:rPr lang="zh-CN" altLang="en-US" sz="2800" b="1" dirty="0">
                <a:latin typeface="Times New Roman" panose="02020603050405020304" pitchFamily="18" charset="0"/>
              </a:rPr>
              <a:t>过去分词 </a:t>
            </a:r>
            <a:r>
              <a:rPr lang="en-US" altLang="zh-CN" sz="2800" b="1" dirty="0">
                <a:latin typeface="Times New Roman" panose="02020603050405020304" pitchFamily="18" charset="0"/>
              </a:rPr>
              <a:t>+ …</a:t>
            </a:r>
            <a:r>
              <a:rPr lang="zh-CN" altLang="en-US" sz="2800" b="1" dirty="0">
                <a:latin typeface="Times New Roman" panose="02020603050405020304" pitchFamily="18" charset="0"/>
              </a:rPr>
              <a:t>？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肯定答语：</a:t>
            </a:r>
            <a:r>
              <a:rPr lang="en-US" altLang="zh-CN" sz="2800" b="1" dirty="0">
                <a:latin typeface="Times New Roman" panose="02020603050405020304" pitchFamily="18" charset="0"/>
              </a:rPr>
              <a:t>Yes, </a:t>
            </a:r>
            <a:r>
              <a:rPr lang="zh-CN" altLang="en-US" sz="2800" b="1" dirty="0">
                <a:latin typeface="Times New Roman" panose="02020603050405020304" pitchFamily="18" charset="0"/>
              </a:rPr>
              <a:t>主格代词 </a:t>
            </a:r>
            <a:r>
              <a:rPr lang="en-US" altLang="zh-CN" sz="2800" b="1" dirty="0">
                <a:latin typeface="Times New Roman" panose="02020603050405020304" pitchFamily="18" charset="0"/>
              </a:rPr>
              <a:t>+ have / has.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否定答语：</a:t>
            </a:r>
            <a:r>
              <a:rPr lang="en-US" altLang="zh-CN" sz="2800" b="1" dirty="0">
                <a:latin typeface="Times New Roman" panose="02020603050405020304" pitchFamily="18" charset="0"/>
              </a:rPr>
              <a:t>No, </a:t>
            </a:r>
            <a:r>
              <a:rPr lang="zh-CN" altLang="en-US" sz="2800" b="1" dirty="0">
                <a:latin typeface="Times New Roman" panose="02020603050405020304" pitchFamily="18" charset="0"/>
              </a:rPr>
              <a:t>主格代词 </a:t>
            </a:r>
            <a:r>
              <a:rPr lang="en-US" altLang="zh-CN" sz="2800" b="1" dirty="0">
                <a:latin typeface="Times New Roman" panose="02020603050405020304" pitchFamily="18" charset="0"/>
              </a:rPr>
              <a:t>+ haven’t / hasn’t.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692275" y="620713"/>
            <a:ext cx="59753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现在完成时</a:t>
            </a:r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用法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11188" y="1484313"/>
            <a:ext cx="8064500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表示动作到现在为止已经完成或刚刚完成。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 turned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light off .</a:t>
            </a:r>
            <a:r>
              <a:rPr lang="zh-CN" altLang="en-US" sz="2800" b="1" dirty="0">
                <a:latin typeface="Times New Roman" panose="02020603050405020304" pitchFamily="18" charset="0"/>
              </a:rPr>
              <a:t>他已把灯关了。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动作发生在过去，强调对现在的结果、影响等。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 been away</a:t>
            </a:r>
            <a:r>
              <a:rPr lang="en-US" altLang="zh-CN" sz="2800" b="1" dirty="0">
                <a:latin typeface="Times New Roman" panose="02020603050405020304" pitchFamily="18" charset="0"/>
              </a:rPr>
              <a:t> from the city.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他已离开这个城市。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结果：他不在这个城市。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lost</a:t>
            </a:r>
            <a:r>
              <a:rPr lang="en-US" altLang="zh-CN" sz="2800" b="1" dirty="0">
                <a:latin typeface="Times New Roman" panose="02020603050405020304" pitchFamily="18" charset="0"/>
              </a:rPr>
              <a:t> my pen.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我把钢笔丢了。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结果：我现在无钢笔用。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26745" y="841058"/>
            <a:ext cx="7488238" cy="46158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latin typeface="宋体" panose="02010600030101010101" pitchFamily="2" charset="-122"/>
              </a:rPr>
              <a:t>表示动作发生在过去，并且一直持续到现在，甚至还可能继续下去，句中使用持续性动词，且常与表示一段时间的时间</a:t>
            </a:r>
            <a:r>
              <a:rPr lang="zh-CN" altLang="en-US" sz="2800" b="1"/>
              <a:t>状语连用。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例：</a:t>
            </a:r>
            <a:r>
              <a:rPr lang="en-US" altLang="zh-CN" sz="2800" b="1">
                <a:latin typeface="Times New Roman" panose="02020603050405020304" pitchFamily="18" charset="0"/>
              </a:rPr>
              <a:t>He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has taught</a:t>
            </a:r>
            <a:r>
              <a:rPr lang="en-US" altLang="zh-CN" sz="2800" b="1">
                <a:latin typeface="Times New Roman" panose="02020603050405020304" pitchFamily="18" charset="0"/>
              </a:rPr>
              <a:t> in our school for 30 years.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他在我们学校教书已有</a:t>
            </a:r>
            <a:r>
              <a:rPr lang="en-US" altLang="zh-CN" sz="2800" b="1">
                <a:latin typeface="Times New Roman" panose="02020603050405020304" pitchFamily="18" charset="0"/>
              </a:rPr>
              <a:t>30</a:t>
            </a:r>
            <a:r>
              <a:rPr lang="zh-CN" altLang="en-US" sz="2800" b="1">
                <a:latin typeface="Times New Roman" panose="02020603050405020304" pitchFamily="18" charset="0"/>
              </a:rPr>
              <a:t>年了。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He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has been</a:t>
            </a:r>
            <a:r>
              <a:rPr lang="en-US" altLang="zh-CN" sz="2800" b="1">
                <a:latin typeface="Times New Roman" panose="02020603050405020304" pitchFamily="18" charset="0"/>
              </a:rPr>
              <a:t> busy since last week.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自上个星期以来他一直很忙。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755333" y="1363028"/>
            <a:ext cx="7416800" cy="5262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现在完成时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 since +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时间点状语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名词、短语、从句，其中从句用一般过去时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例：</a:t>
            </a:r>
            <a:r>
              <a:rPr lang="en-US" altLang="zh-CN" sz="2800" b="1">
                <a:latin typeface="Times New Roman" panose="02020603050405020304" pitchFamily="18" charset="0"/>
              </a:rPr>
              <a:t>He has worked for us ever since he left school. </a:t>
            </a:r>
            <a:r>
              <a:rPr lang="zh-CN" altLang="en-US" sz="2800" b="1">
                <a:latin typeface="Times New Roman" panose="02020603050405020304" pitchFamily="18" charset="0"/>
              </a:rPr>
              <a:t>他离开学校以后就一直为我们工作。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2.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现在完成时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+ for +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一段时间状语</a:t>
            </a:r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 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例：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He has had this book for two months.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他买这本书已有两个月了。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971550" y="765175"/>
            <a:ext cx="72009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现在完成时时与</a:t>
            </a:r>
            <a:r>
              <a:rPr lang="en-US" altLang="zh-CN" sz="4000" b="1">
                <a:solidFill>
                  <a:srgbClr val="0000CC"/>
                </a:solidFill>
                <a:latin typeface="Times New Roman" panose="02020603050405020304" pitchFamily="18" charset="0"/>
              </a:rPr>
              <a:t>since</a:t>
            </a:r>
            <a:r>
              <a:rPr lang="zh-CN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4000" b="1">
                <a:solidFill>
                  <a:srgbClr val="0000CC"/>
                </a:solidFill>
                <a:latin typeface="Times New Roman" panose="02020603050405020304" pitchFamily="18" charset="0"/>
              </a:rPr>
              <a:t>for</a:t>
            </a:r>
            <a:r>
              <a:rPr lang="zh-CN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连用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633571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现在完成时</a:t>
            </a:r>
            <a:r>
              <a:rPr lang="en-US" altLang="zh-CN" sz="4000" b="1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标志词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684213" y="1125538"/>
            <a:ext cx="7920037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already, yet, just, ever, never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684213" y="1526858"/>
            <a:ext cx="8964612" cy="5692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already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已经，常用于肯定句中。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I have already seen the film.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我已经看过这部电影了。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yet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1)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已经，常用在疑问句中。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Has Linda read the book yet?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琳达已看过这本书了吗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还，仍然，常用于否定句和疑问句。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498793" y="562610"/>
            <a:ext cx="8497887" cy="6339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He has not begun to work yet. </a:t>
            </a:r>
            <a:r>
              <a:rPr lang="zh-CN" altLang="en-US" sz="2800" b="1" dirty="0">
                <a:latin typeface="Times New Roman" panose="02020603050405020304" pitchFamily="18" charset="0"/>
                <a:sym typeface="+mn-ea"/>
              </a:rPr>
              <a:t>他还未开始工作。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just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刚刚，常用于肯定句中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I have just finished lunch.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我刚吃过午饭。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 never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从来没有，表示否定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He has never seen such a tall building.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他从未见过这么高的楼。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5. ever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曾经，主要用于疑问句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Have you ever wanted to travel around the world?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你曾经想要周游世界吗？</a:t>
            </a: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187450" y="476250"/>
            <a:ext cx="64801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0000CC"/>
                </a:solidFill>
              </a:rPr>
              <a:t>现在完成时</a:t>
            </a:r>
            <a:r>
              <a:rPr lang="en-US" altLang="zh-CN" sz="4000" b="1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4000" b="1">
                <a:solidFill>
                  <a:srgbClr val="0000CC"/>
                </a:solidFill>
              </a:rPr>
              <a:t>拓展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611188" y="1208088"/>
            <a:ext cx="8208962" cy="51390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/ has been to                 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到过某地，已回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/ has been in + sp.        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一段时间待在某地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/ has gone to                 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去了某地，未回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</a:rPr>
              <a:t>:</a:t>
            </a:r>
            <a:r>
              <a:rPr lang="zh-CN" altLang="en-US" sz="2400" b="1" dirty="0">
                <a:latin typeface="Times New Roman" panose="02020603050405020304" pitchFamily="18" charset="0"/>
              </a:rPr>
              <a:t>他去过巴黎三次。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He has been to Paris three times.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他去看他叔叔了。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He has gone to see his uncle.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我已经在伦敦待了两年了。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I’ve been in London for two years.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734536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folHlink"/>
                </a:solidFill>
              </a:rPr>
              <a:t>根据提示完成下列句子。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250825" y="1844675"/>
            <a:ext cx="8713788" cy="3970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1. I  ______ already ______ (see) the film. I ______ (see) it last week.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— ______ he ________ (finish) his work today?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— Not yet.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My father ______ just _______ (come) back from work. He is  tired now.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— Where’s Li Ming?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— He ________ (go) to the teacher’s office.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059832" y="548680"/>
            <a:ext cx="2736850" cy="86476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941" name="TextBox 3"/>
          <p:cNvSpPr txBox="1">
            <a:spLocks noChangeArrowheads="1"/>
          </p:cNvSpPr>
          <p:nvPr/>
        </p:nvSpPr>
        <p:spPr bwMode="auto">
          <a:xfrm>
            <a:off x="2987824" y="692696"/>
            <a:ext cx="287972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 dirty="0"/>
              <a:t>学以致用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1050" y="3860800"/>
            <a:ext cx="8651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9975" y="2781300"/>
            <a:ext cx="1295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2781300"/>
            <a:ext cx="8651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1863" y="1844675"/>
            <a:ext cx="863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16238" y="1844675"/>
            <a:ext cx="863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1550" y="1844675"/>
            <a:ext cx="863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35375" y="3860800"/>
            <a:ext cx="8651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03350" y="5300663"/>
            <a:ext cx="13684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gone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74708" y="548680"/>
            <a:ext cx="2407285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Exercises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467544" y="1481589"/>
            <a:ext cx="63373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7030A0"/>
                </a:solidFill>
                <a:latin typeface="Arial Narrow" panose="020B0606020202030204" pitchFamily="34" charset="0"/>
              </a:rPr>
              <a:t>一、根据句意及汉语提示完成下列句子。</a:t>
            </a:r>
          </a:p>
        </p:txBody>
      </p:sp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539552" y="1985645"/>
            <a:ext cx="7777163" cy="4401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I have a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_________ 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日本</a:t>
            </a:r>
            <a:r>
              <a:rPr lang="en-US" altLang="zh-CN" sz="2800" b="1" dirty="0">
                <a:latin typeface="Times New Roman" panose="02020603050405020304" pitchFamily="18" charset="0"/>
              </a:rPr>
              <a:t>) friend, and she comes from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_________ 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日本</a:t>
            </a:r>
            <a:r>
              <a:rPr lang="en-US" altLang="zh-CN" sz="2800" b="1" dirty="0">
                <a:latin typeface="Times New Roman" panose="02020603050405020304" pitchFamily="18" charset="0"/>
              </a:rPr>
              <a:t>).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2. The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__________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人口</a:t>
            </a:r>
            <a:r>
              <a:rPr lang="en-US" altLang="zh-CN" sz="2800" b="1" dirty="0">
                <a:latin typeface="Times New Roman" panose="02020603050405020304" pitchFamily="18" charset="0"/>
              </a:rPr>
              <a:t>) of our city is 2,000,000.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3. How many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__________ 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岛</a:t>
            </a:r>
            <a:r>
              <a:rPr lang="en-US" altLang="zh-CN" sz="2800" b="1" dirty="0">
                <a:latin typeface="Times New Roman" panose="02020603050405020304" pitchFamily="18" charset="0"/>
              </a:rPr>
              <a:t>) are there in your country?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4. The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_________ 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太平洋</a:t>
            </a:r>
            <a:r>
              <a:rPr lang="en-US" altLang="zh-CN" sz="2800" b="1" dirty="0">
                <a:latin typeface="Times New Roman" panose="02020603050405020304" pitchFamily="18" charset="0"/>
              </a:rPr>
              <a:t>) Ocean is the largest ocean on the earth.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5. Does your uncle live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__________ 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在国外</a:t>
            </a:r>
            <a:r>
              <a:rPr lang="en-US" altLang="zh-CN" sz="2800" b="1" dirty="0">
                <a:latin typeface="Times New Roman" panose="02020603050405020304" pitchFamily="18" charset="0"/>
              </a:rPr>
              <a:t>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5736" y="198564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Japanese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241769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Japan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306576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population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587407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abroad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479395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Pacific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371383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island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684213" y="620713"/>
            <a:ext cx="62642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folHlink"/>
                </a:solidFill>
              </a:rPr>
              <a:t>二、单项选择</a:t>
            </a:r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8280400" cy="47089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—_______ 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population of China?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—1.3 billion. Everyone knows China has the ________ population in the world.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A. What is; most                      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</a:rPr>
              <a:t>B. What is; largest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C. How many; most                      D. How many are; largest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—How long has he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_______?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—About two years.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A. be abroad                                      B. go abroad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C. been abroad                                  D. gone abroad</a:t>
            </a:r>
          </a:p>
        </p:txBody>
      </p:sp>
      <p:pic>
        <p:nvPicPr>
          <p:cNvPr id="4" name="图片 3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2492896"/>
            <a:ext cx="713656" cy="8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7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5301208"/>
            <a:ext cx="713656" cy="8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0483" descr="图片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549275"/>
            <a:ext cx="19304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692275" y="1557338"/>
            <a:ext cx="5183188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 you name the places?</a:t>
            </a:r>
          </a:p>
        </p:txBody>
      </p:sp>
      <p:pic>
        <p:nvPicPr>
          <p:cNvPr id="8196" name="Picture 7" descr="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2636838"/>
            <a:ext cx="403244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636838"/>
            <a:ext cx="4430266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1520" y="5805264"/>
            <a:ext cx="39604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Great Wall in China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4859338" y="6092825"/>
            <a:ext cx="388937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175448" y="5805264"/>
            <a:ext cx="47170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Statue of Liberty in America</a:t>
            </a:r>
          </a:p>
        </p:txBody>
      </p:sp>
      <p:sp>
        <p:nvSpPr>
          <p:cNvPr id="5" name="矩形 4"/>
          <p:cNvSpPr/>
          <p:nvPr/>
        </p:nvSpPr>
        <p:spPr>
          <a:xfrm>
            <a:off x="2748915" y="527685"/>
            <a:ext cx="3209290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Warming up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7632700" cy="47089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All the people went home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2400" b="1" dirty="0">
                <a:latin typeface="Times New Roman" panose="02020603050405020304" pitchFamily="18" charset="0"/>
              </a:rPr>
              <a:t>Mr. Wang, for he had to finish his work.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A. with          B. besides         C. except        D for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—May I speak to Mr. Wang?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—Sorry, he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2400" b="1" dirty="0">
                <a:latin typeface="Times New Roman" panose="02020603050405020304" pitchFamily="18" charset="0"/>
              </a:rPr>
              <a:t>to the city.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A. went          B. goes            C. has gone     D. has been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 —Have you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2400" b="1" dirty="0">
                <a:latin typeface="Times New Roman" panose="02020603050405020304" pitchFamily="18" charset="0"/>
              </a:rPr>
              <a:t>read the poem?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—Yes, I really enjoy it.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A. still             B. ever            C. yet                D. never</a:t>
            </a:r>
          </a:p>
        </p:txBody>
      </p:sp>
      <p:pic>
        <p:nvPicPr>
          <p:cNvPr id="3" name="图片 2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5013176"/>
            <a:ext cx="713656" cy="8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3429000"/>
            <a:ext cx="713656" cy="8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 descr="st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700808"/>
            <a:ext cx="713656" cy="8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539552" y="476672"/>
            <a:ext cx="554513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folHlink"/>
                </a:solidFill>
              </a:rPr>
              <a:t>三、连词成句</a:t>
            </a:r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539552" y="908720"/>
            <a:ext cx="8424862" cy="58169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they, one succeed, will, day (</a:t>
            </a:r>
            <a:r>
              <a:rPr lang="zh-CN" altLang="en-US" sz="2400" b="1" dirty="0">
                <a:latin typeface="Times New Roman" panose="02020603050405020304" pitchFamily="18" charset="0"/>
              </a:rPr>
              <a:t>注意词形变化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____________________________________.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would, what, you, like, to, places, visit (</a:t>
            </a:r>
            <a:r>
              <a:rPr lang="zh-CN" altLang="en-US" sz="2400" b="1" dirty="0">
                <a:latin typeface="Times New Roman" panose="02020603050405020304" pitchFamily="18" charset="0"/>
              </a:rPr>
              <a:t>注意词形变化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____________________________________?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I, her, about, very, learn, much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_____________________________________.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4. can’t, I, wait, open, to, the, gift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_____________________________________.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 you, in, have, to, other, been, country, any, America (</a:t>
            </a:r>
            <a:r>
              <a:rPr lang="zh-CN" altLang="en-US" sz="2400" b="1" dirty="0">
                <a:latin typeface="Times New Roman" panose="02020603050405020304" pitchFamily="18" charset="0"/>
              </a:rPr>
              <a:t>注意词形变化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__________________________________________?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6530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Have you been to any other country in America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72514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 can’t wait to open the gift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645024"/>
            <a:ext cx="435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 learn about her very much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56490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What places would you like to visit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41277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will succeed one day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41822" y="668958"/>
            <a:ext cx="2541904" cy="76834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467544" y="1463025"/>
            <a:ext cx="7489825" cy="3046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Learn some new words and expressions.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Learn to talk about the places which you have been.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Master the present perfect tense.</a:t>
            </a:r>
          </a:p>
        </p:txBody>
      </p:sp>
      <p:pic>
        <p:nvPicPr>
          <p:cNvPr id="4" name="图片 3" descr="0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4128" y="4293096"/>
            <a:ext cx="3240360" cy="2380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01316" y="568960"/>
            <a:ext cx="2852420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68313" y="1844675"/>
            <a:ext cx="8280400" cy="3291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Recite the words and phrases in this lesson.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Complete the related exercises.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Search for more information of a foreign country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Preview next lesson</a:t>
            </a:r>
          </a:p>
        </p:txBody>
      </p:sp>
      <p:pic>
        <p:nvPicPr>
          <p:cNvPr id="4" name="图片 3" descr="。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22880" y="3859773"/>
            <a:ext cx="3131840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765175"/>
            <a:ext cx="396081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8" descr="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8625" y="549275"/>
            <a:ext cx="280670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" descr="2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3789363"/>
            <a:ext cx="3960813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5536" y="3213100"/>
            <a:ext cx="439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London Eye in England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148263" y="5734050"/>
            <a:ext cx="37449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Eiffel Tower in France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50824" y="6165850"/>
            <a:ext cx="53292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Sydney Opera House in Australia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9105" y="1884363"/>
            <a:ext cx="3384550" cy="4276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2000" dirty="0"/>
              <a:t>                  </a:t>
            </a:r>
            <a:r>
              <a:rPr lang="en-US" altLang="zh-CN" sz="2000" dirty="0" smtClean="0"/>
              <a:t>  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population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abroad</a:t>
            </a: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Japan</a:t>
            </a: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Japanese</a:t>
            </a: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</a:t>
            </a: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57117" y="1884576"/>
            <a:ext cx="4465637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n.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人口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00525" y="2514600"/>
            <a:ext cx="430847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到国外；在国外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357117" y="3246507"/>
            <a:ext cx="3168204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</a:rPr>
              <a:t>n. </a:t>
            </a:r>
            <a:r>
              <a:rPr lang="zh-CN" altLang="en-US" sz="3200" b="1" dirty="0">
                <a:solidFill>
                  <a:srgbClr val="FF0000"/>
                </a:solidFill>
              </a:rPr>
              <a:t>日本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200525" y="3830320"/>
            <a:ext cx="4464685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200" b="1" i="1" dirty="0">
                <a:solidFill>
                  <a:srgbClr val="FF0000"/>
                </a:solidFill>
              </a:rPr>
              <a:t>n. </a:t>
            </a:r>
            <a:r>
              <a:rPr lang="zh-CN" altLang="en-US" sz="3200" b="1" dirty="0">
                <a:solidFill>
                  <a:srgbClr val="FF0000"/>
                </a:solidFill>
              </a:rPr>
              <a:t>日语；日本人 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200" b="1" i="1" dirty="0" smtClean="0">
                <a:solidFill>
                  <a:srgbClr val="FF0000"/>
                </a:solidFill>
              </a:rPr>
              <a:t>adj</a:t>
            </a:r>
            <a:r>
              <a:rPr lang="en-US" altLang="zh-CN" sz="3200" b="1" i="1" dirty="0">
                <a:solidFill>
                  <a:srgbClr val="FF0000"/>
                </a:solidFill>
              </a:rPr>
              <a:t>. </a:t>
            </a:r>
            <a:r>
              <a:rPr lang="zh-CN" altLang="en-US" sz="3200" b="1" dirty="0">
                <a:solidFill>
                  <a:srgbClr val="FF0000"/>
                </a:solidFill>
              </a:rPr>
              <a:t>日语的；日本人的</a:t>
            </a:r>
          </a:p>
        </p:txBody>
      </p:sp>
      <p:sp>
        <p:nvSpPr>
          <p:cNvPr id="5" name="矩形 4"/>
          <p:cNvSpPr/>
          <p:nvPr/>
        </p:nvSpPr>
        <p:spPr>
          <a:xfrm>
            <a:off x="1800542" y="593407"/>
            <a:ext cx="5666740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Words and expressions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  <p:bldP spid="8207" grpId="0"/>
      <p:bldP spid="8208" grpId="0"/>
      <p:bldP spid="8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-259715" y="1517650"/>
            <a:ext cx="4030980" cy="3538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sym typeface="+mn-ea"/>
              </a:rPr>
              <a:t>Antarctica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sym typeface="+mn-ea"/>
              </a:rPr>
              <a:t>             island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sym typeface="+mn-ea"/>
              </a:rPr>
              <a:t>             Pacific</a:t>
            </a:r>
            <a:r>
              <a:rPr lang="en-US" altLang="zh-CN" sz="3200" dirty="0"/>
              <a:t>                  </a:t>
            </a:r>
            <a:r>
              <a:rPr lang="en-US" altLang="zh-CN" sz="3200" dirty="0" smtClean="0"/>
              <a:t>  </a:t>
            </a:r>
          </a:p>
          <a:p>
            <a:pPr algn="r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learn about</a:t>
            </a:r>
          </a:p>
          <a:p>
            <a:pPr algn="r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be abroad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240912" y="1517546"/>
            <a:ext cx="4465637" cy="3538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  <a:sym typeface="+mn-ea"/>
              </a:rPr>
              <a:t>n. </a:t>
            </a:r>
            <a:r>
              <a:rPr lang="zh-CN" altLang="en-US" sz="3200" b="1" dirty="0">
                <a:solidFill>
                  <a:srgbClr val="FF0000"/>
                </a:solidFill>
                <a:sym typeface="+mn-ea"/>
              </a:rPr>
              <a:t>南极洲</a:t>
            </a:r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  <a:sym typeface="+mn-ea"/>
              </a:rPr>
              <a:t>n. </a:t>
            </a:r>
            <a:r>
              <a:rPr lang="zh-CN" altLang="en-US" sz="3200" b="1" dirty="0">
                <a:solidFill>
                  <a:srgbClr val="FF0000"/>
                </a:solidFill>
                <a:sym typeface="+mn-ea"/>
              </a:rPr>
              <a:t>岛；岛屿</a:t>
            </a:r>
            <a:endParaRPr lang="zh-CN" altLang="en-US" sz="3200" b="1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  <a:sym typeface="+mn-ea"/>
              </a:rPr>
              <a:t>n. &amp; adj. </a:t>
            </a:r>
            <a:r>
              <a:rPr lang="zh-CN" altLang="en-US" sz="3200" b="1" dirty="0">
                <a:solidFill>
                  <a:srgbClr val="FF0000"/>
                </a:solidFill>
                <a:sym typeface="+mn-ea"/>
              </a:rPr>
              <a:t>太平洋（的）</a:t>
            </a:r>
            <a:endParaRPr lang="zh-CN" altLang="en-US" sz="3200" b="1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了解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在国外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863600" y="2217738"/>
            <a:ext cx="503238" cy="504825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 sz="3600">
              <a:latin typeface="Times New Roman" panose="02020603050405020304" pitchFamily="18" charset="0"/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547813" y="2060575"/>
            <a:ext cx="7272337" cy="3046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places would you like to visit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  <a:r>
              <a:rPr lang="en-US" altLang="zh-CN" sz="3200" b="1" dirty="0">
                <a:latin typeface="Times New Roman" panose="02020603050405020304" pitchFamily="18" charset="0"/>
              </a:rPr>
              <a:t>Why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like to study geography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  <a:r>
              <a:rPr lang="en-US" altLang="zh-CN" sz="3200" b="1" dirty="0">
                <a:latin typeface="Times New Roman" panose="02020603050405020304" pitchFamily="18" charset="0"/>
              </a:rPr>
              <a:t>Why or why not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  <a:r>
              <a:rPr lang="zh-CN" altLang="en-US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2084388" y="518477"/>
            <a:ext cx="4860925" cy="76835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THINK ABOUT IT</a:t>
            </a:r>
          </a:p>
        </p:txBody>
      </p:sp>
      <p:pic>
        <p:nvPicPr>
          <p:cNvPr id="11269" name="图片 5" descr="。。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83655" y="4285615"/>
            <a:ext cx="232219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683568" y="1196752"/>
            <a:ext cx="46799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Listen and read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683568" y="1916832"/>
            <a:ext cx="763270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really like to study geography. In geography class,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learn about rivers, mountains and oceans. We also learn about countries and cities. Recently, we have learned about the population of the world.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Brian: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 travelling is a good way to learn geography. Have you ever been abroad, Danny?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Yes. Jenny and I have been to China twice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548680"/>
            <a:ext cx="3183255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Presentation</a:t>
            </a:r>
          </a:p>
        </p:txBody>
      </p:sp>
      <p:pic>
        <p:nvPicPr>
          <p:cNvPr id="6" name="L37课文朗读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452320" y="764704"/>
            <a:ext cx="576064" cy="5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9092"/>
  <p:tag name="KSO_WM_SLIDE_ID" val="diagram9092_1"/>
  <p:tag name="KSO_WM_SLIDE_INDEX" val="1"/>
  <p:tag name="KSO_WM_SLIDE_ITEM_CNT" val="4"/>
  <p:tag name="KSO_WM_SLIDE_LAYOUT" val="a_f_d"/>
  <p:tag name="KSO_WM_SLIDE_LAYOUT_CNT" val="1_2_2"/>
  <p:tag name="KSO_WM_SLIDE_TYPE" val="text"/>
  <p:tag name="KSO_WM_BEAUTIFY_FLAG" val="#wm#"/>
  <p:tag name="KSO_WM_SLIDE_POSITION" val="38*115"/>
  <p:tag name="KSO_WM_SLIDE_SIZE" val="643*381"/>
  <p:tag name="KSO_WM_TAG_VERSION" val="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9092"/>
  <p:tag name="KSO_WM_SLIDE_ID" val="diagram9092_1"/>
  <p:tag name="KSO_WM_SLIDE_INDEX" val="1"/>
  <p:tag name="KSO_WM_SLIDE_ITEM_CNT" val="4"/>
  <p:tag name="KSO_WM_SLIDE_LAYOUT" val="a_f_d"/>
  <p:tag name="KSO_WM_SLIDE_LAYOUT_CNT" val="1_2_2"/>
  <p:tag name="KSO_WM_SLIDE_TYPE" val="text"/>
  <p:tag name="KSO_WM_BEAUTIFY_FLAG" val="#wm#"/>
  <p:tag name="KSO_WM_SLIDE_POSITION" val="38*115"/>
  <p:tag name="KSO_WM_SLIDE_SIZE" val="643*381"/>
  <p:tag name="KSO_WM_TAG_VERSION" val="1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2736</Words>
  <Application>Microsoft Office PowerPoint</Application>
  <PresentationFormat>全屏显示(4:3)</PresentationFormat>
  <Paragraphs>327</Paragraphs>
  <Slides>43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51" baseType="lpstr">
      <vt:lpstr>方正舒体</vt:lpstr>
      <vt:lpstr>宋体</vt:lpstr>
      <vt:lpstr>微软雅黑</vt:lpstr>
      <vt:lpstr>Arial</vt:lpstr>
      <vt:lpstr>Arial Narrow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2018-07-13T06:42:00Z</dcterms:created>
  <dcterms:modified xsi:type="dcterms:W3CDTF">2023-01-17T02:54:08Z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B478A339FC3C4A7BB963D278BE16F3C7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