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8" r:id="rId2"/>
    <p:sldId id="349" r:id="rId3"/>
    <p:sldId id="356" r:id="rId4"/>
    <p:sldId id="357" r:id="rId5"/>
    <p:sldId id="372" r:id="rId6"/>
    <p:sldId id="386" r:id="rId7"/>
    <p:sldId id="387" r:id="rId8"/>
    <p:sldId id="388" r:id="rId9"/>
    <p:sldId id="389" r:id="rId10"/>
    <p:sldId id="390" r:id="rId11"/>
    <p:sldId id="391" r:id="rId12"/>
    <p:sldId id="376" r:id="rId13"/>
    <p:sldId id="377" r:id="rId14"/>
    <p:sldId id="365" r:id="rId15"/>
    <p:sldId id="380" r:id="rId16"/>
    <p:sldId id="370" r:id="rId17"/>
    <p:sldId id="351" r:id="rId18"/>
    <p:sldId id="384" r:id="rId19"/>
    <p:sldId id="378" r:id="rId20"/>
    <p:sldId id="346" r:id="rId21"/>
    <p:sldId id="381" r:id="rId22"/>
    <p:sldId id="354" r:id="rId23"/>
    <p:sldId id="331" r:id="rId24"/>
    <p:sldId id="366" r:id="rId25"/>
    <p:sldId id="359" r:id="rId26"/>
    <p:sldId id="368" r:id="rId27"/>
    <p:sldId id="385" r:id="rId28"/>
    <p:sldId id="382" r:id="rId29"/>
    <p:sldId id="339" r:id="rId30"/>
    <p:sldId id="361" r:id="rId31"/>
    <p:sldId id="262" r:id="rId32"/>
    <p:sldId id="317" r:id="rId33"/>
    <p:sldId id="345" r:id="rId34"/>
    <p:sldId id="264" r:id="rId3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C3B9D-1D13-4F5D-BCD8-945139DBA5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DEA75-0C09-4FBF-9BC1-A874B704FD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DEA75-0C09-4FBF-9BC1-A874B704FDE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39CE-6D7D-4F87-B492-392045C7149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7BD8-8529-4298-9768-519145E17C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FD1CE-9AD5-4B45-88BF-202B31EEF86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3988-0200-4579-AA8C-D2EBEF93A2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E47C-7B36-4EE3-A122-4A3E0323EA1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104E1-0B72-4F08-ACDA-A8AB599CA7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6C362-8FC4-4E84-BACC-C9453A39ADA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CD8D-6080-4C72-A390-7D649E8057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5A3C-3716-4E3B-B9A8-DBE17704F4D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589D-C717-4AB0-92DD-B223F74445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DECF-7FDF-439B-8CAE-843BB074E22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BE8C-9FD4-4B13-AB47-34C7F2CA45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E9-79DB-4FC6-89EC-1AA198B89E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D039B-C652-4190-B94A-CEB1F1DE5D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0562-1EEE-4E65-AE4D-47E43B179B2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2747-17CB-4924-B9BC-3682FF5B85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1826-6E87-47BE-9B35-BCC28F819D6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88638-456C-4F06-B151-F89433D02B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0702-5FBD-4E08-95A1-BF456D8F22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5B9B-E538-4F20-9CF1-A5BAC085C3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4FD4F-BC4B-4192-A154-AFE3D05121C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F5F2-0164-4C06-AF19-9A30E439FF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5F7C0B-718C-48C4-B6CC-0062165306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4C735F-8EAE-4619-9E97-A5B5FD07372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U2L3_1.sw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oup 27"/>
          <p:cNvGrpSpPr/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75786" name="Picture 28" descr="N237Z_YVUMS{C){KZX7Q7J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38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7" name="Picture 29" descr="@5)JO(365Z6YUT$VCY[@0)I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436"/>
              <a:ext cx="192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8" name="Picture 30" descr="1{~SW1IY1(PLJTP(C_DOW{Q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39" y="3203"/>
              <a:ext cx="521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9" name="Picture 31" descr="%}[1}WROO78E78TLR9DGP2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06" y="4072"/>
              <a:ext cx="74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0" y="1923678"/>
            <a:ext cx="91440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</a:rPr>
              <a:t>They are in the zoo.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160627" y="519113"/>
            <a:ext cx="6822753" cy="9715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Unit 2  Good Behaviour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407124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th?id=H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885951"/>
            <a:ext cx="4152900" cy="206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1143000" y="457202"/>
            <a:ext cx="44196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>
                <a:latin typeface="Comic Sans MS" panose="030F0702030302020204" pitchFamily="66" charset="0"/>
              </a:rPr>
              <a:t>deer</a:t>
            </a:r>
          </a:p>
        </p:txBody>
      </p:sp>
      <p:pic>
        <p:nvPicPr>
          <p:cNvPr id="171012" name="Picture 4" descr="th?id=H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1771652"/>
            <a:ext cx="35814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5257800" y="514352"/>
            <a:ext cx="31242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>
                <a:latin typeface="Comic Sans MS" panose="030F0702030302020204" pitchFamily="66" charset="0"/>
              </a:rPr>
              <a:t>dear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/>
      <p:bldP spid="1710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th?id=H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371602"/>
            <a:ext cx="44005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2057400" y="400053"/>
            <a:ext cx="51054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dirty="0">
                <a:latin typeface="Comic Sans MS" panose="030F0702030302020204" pitchFamily="66" charset="0"/>
              </a:rPr>
              <a:t>too much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5" y="96619"/>
            <a:ext cx="4126834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Watch and choose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7042" name="TextBox 6"/>
          <p:cNvSpPr txBox="1">
            <a:spLocks noChangeArrowheads="1"/>
          </p:cNvSpPr>
          <p:nvPr/>
        </p:nvSpPr>
        <p:spPr bwMode="auto">
          <a:xfrm>
            <a:off x="1331918" y="735806"/>
            <a:ext cx="59912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animals did they see?</a:t>
            </a:r>
            <a:endParaRPr lang="zh-CN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306118"/>
            <a:ext cx="6985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07950" y="2085977"/>
            <a:ext cx="169068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pandas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00138" y="2427685"/>
            <a:ext cx="1447800" cy="971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73418" y="3159920"/>
            <a:ext cx="1506537" cy="101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94191" y="2868216"/>
            <a:ext cx="122872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deer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048" name="Picture 2" descr="C:\Documents and Settings\Administrator\桌面\图片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3112294"/>
            <a:ext cx="2125662" cy="11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7" y="96619"/>
            <a:ext cx="3217547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Look and say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1918" y="681040"/>
            <a:ext cx="73437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altLang="zh-CN" sz="36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pandas in the zoo.</a:t>
            </a:r>
            <a:endParaRPr lang="zh-CN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067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1924053"/>
            <a:ext cx="5721350" cy="30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19250" y="1326359"/>
            <a:ext cx="619283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Mei is </a:t>
            </a:r>
            <a:r>
              <a:rPr lang="en-US" altLang="zh-CN" sz="36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see them.</a:t>
            </a:r>
            <a:endParaRPr lang="zh-CN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5" y="96619"/>
            <a:ext cx="3139000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Read and fill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9090" name="TextBox 5"/>
          <p:cNvSpPr txBox="1">
            <a:spLocks noChangeArrowheads="1"/>
          </p:cNvSpPr>
          <p:nvPr/>
        </p:nvSpPr>
        <p:spPr bwMode="auto">
          <a:xfrm>
            <a:off x="323855" y="1546624"/>
            <a:ext cx="85899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wants to ____________ with the pandas.</a:t>
            </a:r>
            <a:endParaRPr lang="zh-CN" alt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32005" y="2518173"/>
            <a:ext cx="4627563" cy="244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Box 8"/>
          <p:cNvSpPr txBox="1">
            <a:spLocks noChangeArrowheads="1"/>
          </p:cNvSpPr>
          <p:nvPr/>
        </p:nvSpPr>
        <p:spPr bwMode="auto">
          <a:xfrm>
            <a:off x="1849438" y="945358"/>
            <a:ext cx="56880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Li Mei want to do?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3" name="TextBox 2"/>
          <p:cNvSpPr txBox="1">
            <a:spLocks noChangeArrowheads="1"/>
          </p:cNvSpPr>
          <p:nvPr/>
        </p:nvSpPr>
        <p:spPr bwMode="auto">
          <a:xfrm>
            <a:off x="3276605" y="381000"/>
            <a:ext cx="20161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Calibri" panose="020F0502020204030204" pitchFamily="34" charset="0"/>
              </a:rPr>
              <a:t>（自读第一段）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43230" y="1546624"/>
            <a:ext cx="280511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 picture</a:t>
            </a:r>
            <a:endParaRPr lang="zh-CN" altLang="en-US" sz="3600" b="1" i="1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96619"/>
            <a:ext cx="5775940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Read, find and underline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1093" y="2772966"/>
            <a:ext cx="42195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Box 8"/>
          <p:cNvSpPr txBox="1">
            <a:spLocks noChangeArrowheads="1"/>
          </p:cNvSpPr>
          <p:nvPr/>
        </p:nvSpPr>
        <p:spPr bwMode="auto">
          <a:xfrm>
            <a:off x="2263775" y="734619"/>
            <a:ext cx="43053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Li Mei say?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6" name="TextBox 2"/>
          <p:cNvSpPr txBox="1">
            <a:spLocks noChangeArrowheads="1"/>
          </p:cNvSpPr>
          <p:nvPr/>
        </p:nvSpPr>
        <p:spPr bwMode="auto">
          <a:xfrm>
            <a:off x="5651500" y="381000"/>
            <a:ext cx="33528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Calibri" panose="020F0502020204030204" pitchFamily="34" charset="0"/>
              </a:rPr>
              <a:t>（读一读，找一找，划一划）</a:t>
            </a:r>
          </a:p>
        </p:txBody>
      </p:sp>
      <p:sp>
        <p:nvSpPr>
          <p:cNvPr id="90117" name="TextBox 7"/>
          <p:cNvSpPr txBox="1">
            <a:spLocks noChangeArrowheads="1"/>
          </p:cNvSpPr>
          <p:nvPr/>
        </p:nvSpPr>
        <p:spPr bwMode="auto">
          <a:xfrm>
            <a:off x="2268538" y="1762127"/>
            <a:ext cx="46402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Li Ming say?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0826" y="1168006"/>
            <a:ext cx="65833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take a picture with them.</a:t>
            </a:r>
            <a:endParaRPr lang="zh-CN" altLang="en-US" sz="3600" b="1" i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19250" y="2249093"/>
            <a:ext cx="68643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OK. But don’t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r>
              <a:rPr lang="en-US" altLang="zh-CN" sz="36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grass</a:t>
            </a:r>
            <a:r>
              <a:rPr lang="en-US" altLang="zh-CN" sz="36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i="1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59113" y="1815707"/>
            <a:ext cx="201771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</a:t>
            </a:r>
            <a:endParaRPr lang="zh-CN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13113" y="1000127"/>
            <a:ext cx="175101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</a:t>
            </a:r>
            <a:endParaRPr lang="zh-CN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48043" y="2674147"/>
            <a:ext cx="201612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3580" y="3436147"/>
            <a:ext cx="201612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</a:t>
            </a:r>
            <a:endParaRPr lang="zh-CN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64130" y="1329929"/>
            <a:ext cx="201612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（谈话，交谈）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05418" y="2100263"/>
            <a:ext cx="158273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（走，行走）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92729" y="3000375"/>
            <a:ext cx="149542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（沙克疫苗）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8763" y="3808810"/>
            <a:ext cx="111601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（阻止）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8888" y="1269208"/>
            <a:ext cx="12303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9388" y="1977628"/>
            <a:ext cx="4176712" cy="2376488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163" name="TextBox 7"/>
          <p:cNvSpPr txBox="1">
            <a:spLocks noChangeArrowheads="1"/>
          </p:cNvSpPr>
          <p:nvPr/>
        </p:nvSpPr>
        <p:spPr bwMode="auto">
          <a:xfrm>
            <a:off x="376243" y="1275162"/>
            <a:ext cx="38877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____ to school.</a:t>
            </a:r>
            <a:endParaRPr lang="zh-CN" alt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219700" y="2139553"/>
            <a:ext cx="3384550" cy="23764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08850" y="1322787"/>
            <a:ext cx="11509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30800" y="1329929"/>
            <a:ext cx="3492500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marks the _____.</a:t>
            </a:r>
          </a:p>
          <a:p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（标志）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96619"/>
            <a:ext cx="5775940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Read, find and underline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1093" y="2772966"/>
            <a:ext cx="42195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TextBox 8"/>
          <p:cNvSpPr txBox="1">
            <a:spLocks noChangeArrowheads="1"/>
          </p:cNvSpPr>
          <p:nvPr/>
        </p:nvSpPr>
        <p:spPr bwMode="auto">
          <a:xfrm>
            <a:off x="2263775" y="734619"/>
            <a:ext cx="43053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Li Mei say?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88" name="TextBox 2"/>
          <p:cNvSpPr txBox="1">
            <a:spLocks noChangeArrowheads="1"/>
          </p:cNvSpPr>
          <p:nvPr/>
        </p:nvSpPr>
        <p:spPr bwMode="auto">
          <a:xfrm>
            <a:off x="5651500" y="381000"/>
            <a:ext cx="33528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Calibri" panose="020F0502020204030204" pitchFamily="34" charset="0"/>
              </a:rPr>
              <a:t>（读一读，找一找，划一划）</a:t>
            </a:r>
          </a:p>
        </p:txBody>
      </p:sp>
      <p:sp>
        <p:nvSpPr>
          <p:cNvPr id="93189" name="TextBox 7"/>
          <p:cNvSpPr txBox="1">
            <a:spLocks noChangeArrowheads="1"/>
          </p:cNvSpPr>
          <p:nvPr/>
        </p:nvSpPr>
        <p:spPr bwMode="auto">
          <a:xfrm>
            <a:off x="2268538" y="1762127"/>
            <a:ext cx="46402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Li Ming say?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0" name="TextBox 9"/>
          <p:cNvSpPr txBox="1">
            <a:spLocks noChangeArrowheads="1"/>
          </p:cNvSpPr>
          <p:nvPr/>
        </p:nvSpPr>
        <p:spPr bwMode="auto">
          <a:xfrm>
            <a:off x="1520826" y="1168006"/>
            <a:ext cx="65833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take a picture with them.</a:t>
            </a:r>
            <a:endParaRPr lang="zh-CN" altLang="en-US" sz="3600" b="1" i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1" name="TextBox 10"/>
          <p:cNvSpPr txBox="1">
            <a:spLocks noChangeArrowheads="1"/>
          </p:cNvSpPr>
          <p:nvPr/>
        </p:nvSpPr>
        <p:spPr bwMode="auto">
          <a:xfrm>
            <a:off x="1619250" y="2249093"/>
            <a:ext cx="68643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OK. But don’t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r>
              <a:rPr lang="en-US" altLang="zh-CN" sz="36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grass</a:t>
            </a:r>
            <a:r>
              <a:rPr lang="en-US" altLang="zh-CN" sz="36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i="1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5" y="411957"/>
            <a:ext cx="39592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on the grass</a:t>
            </a:r>
            <a:endParaRPr lang="zh-CN" altLang="en-US"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21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93" y="1173956"/>
            <a:ext cx="72739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TextBox 6"/>
          <p:cNvSpPr txBox="1">
            <a:spLocks noChangeArrowheads="1"/>
          </p:cNvSpPr>
          <p:nvPr/>
        </p:nvSpPr>
        <p:spPr bwMode="auto">
          <a:xfrm>
            <a:off x="1905000" y="431007"/>
            <a:ext cx="54737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_______________.</a:t>
            </a:r>
            <a:endParaRPr lang="zh-CN" altLang="en-US" sz="4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088" y="1059659"/>
            <a:ext cx="74168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wanted to go to the zoo.</a:t>
            </a:r>
            <a:endParaRPr lang="zh-CN" altLang="en-US" sz="4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630" y="106144"/>
            <a:ext cx="2263761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Recall it .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84363" y="2031208"/>
            <a:ext cx="53276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532" y="87474"/>
            <a:ext cx="3090910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 and fill</a:t>
            </a:r>
            <a:endParaRPr lang="zh-CN" alt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24079" y="735806"/>
            <a:ext cx="525621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panda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comes to them.</a:t>
            </a:r>
            <a:endParaRPr lang="zh-CN" altLang="en-US" sz="4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450" y="1383509"/>
            <a:ext cx="74168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Mei wants to ____ it an apple.</a:t>
            </a:r>
            <a:endParaRPr lang="zh-CN" alt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5" y="2139555"/>
            <a:ext cx="53514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06888" y="1329931"/>
            <a:ext cx="11287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endParaRPr lang="zh-CN" alt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48154" y="1826419"/>
            <a:ext cx="100806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（给）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8538" y="735808"/>
            <a:ext cx="42481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Danny say?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1030" y="2031208"/>
            <a:ext cx="53514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63763" y="1275160"/>
            <a:ext cx="46275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it, please.</a:t>
            </a:r>
            <a:endParaRPr lang="zh-CN" altLang="en-US" sz="4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0" name="TextBox 7"/>
          <p:cNvSpPr txBox="1">
            <a:spLocks noChangeArrowheads="1"/>
          </p:cNvSpPr>
          <p:nvPr/>
        </p:nvSpPr>
        <p:spPr bwMode="auto">
          <a:xfrm>
            <a:off x="157168" y="627459"/>
            <a:ext cx="20161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/>
              <a:t>（自读第二段）</a:t>
            </a:r>
          </a:p>
        </p:txBody>
      </p:sp>
      <p:sp>
        <p:nvSpPr>
          <p:cNvPr id="10" name="矩形 9"/>
          <p:cNvSpPr/>
          <p:nvPr/>
        </p:nvSpPr>
        <p:spPr>
          <a:xfrm>
            <a:off x="107504" y="96619"/>
            <a:ext cx="5775940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Read, find and underline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6262" name="TextBox 10"/>
          <p:cNvSpPr txBox="1">
            <a:spLocks noChangeArrowheads="1"/>
          </p:cNvSpPr>
          <p:nvPr/>
        </p:nvSpPr>
        <p:spPr bwMode="auto">
          <a:xfrm>
            <a:off x="5651500" y="381000"/>
            <a:ext cx="33528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/>
              <a:t>（读一读，找一找，划一划）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3630" y="844154"/>
            <a:ext cx="123031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</a:t>
            </a:r>
            <a:endParaRPr lang="zh-CN" altLang="en-US"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2" name="TextBox 6"/>
          <p:cNvSpPr txBox="1">
            <a:spLocks noChangeArrowheads="1"/>
          </p:cNvSpPr>
          <p:nvPr/>
        </p:nvSpPr>
        <p:spPr bwMode="auto">
          <a:xfrm>
            <a:off x="971553" y="844154"/>
            <a:ext cx="73120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____ the monkeys, please!</a:t>
            </a:r>
            <a:endParaRPr lang="zh-CN" altLang="en-US" sz="4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283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0018" y="1762127"/>
            <a:ext cx="6403975" cy="29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7504" y="33468"/>
            <a:ext cx="3090910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 and fill</a:t>
            </a:r>
            <a:endParaRPr lang="zh-CN" alt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8306" name="TextBox 3"/>
          <p:cNvSpPr txBox="1">
            <a:spLocks noChangeArrowheads="1"/>
          </p:cNvSpPr>
          <p:nvPr/>
        </p:nvSpPr>
        <p:spPr bwMode="auto">
          <a:xfrm>
            <a:off x="1874838" y="844156"/>
            <a:ext cx="55435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go to see the ____.</a:t>
            </a:r>
            <a:endParaRPr lang="zh-CN" alt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08163" y="2247900"/>
            <a:ext cx="5160962" cy="27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79568" y="1413274"/>
            <a:ext cx="65881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Mei ____ them some _____.</a:t>
            </a:r>
            <a:endParaRPr lang="zh-CN" alt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00680" y="833440"/>
            <a:ext cx="111601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deer</a:t>
            </a:r>
            <a:endParaRPr lang="zh-CN" alt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16243" y="1413274"/>
            <a:ext cx="117633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endParaRPr lang="zh-CN" alt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94430" y="1383509"/>
            <a:ext cx="12239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grass</a:t>
            </a:r>
            <a:endParaRPr lang="zh-CN" alt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16238" y="1839516"/>
            <a:ext cx="100806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（给）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Box 3"/>
          <p:cNvSpPr txBox="1">
            <a:spLocks noChangeArrowheads="1"/>
          </p:cNvSpPr>
          <p:nvPr/>
        </p:nvSpPr>
        <p:spPr bwMode="auto">
          <a:xfrm>
            <a:off x="1331918" y="890590"/>
            <a:ext cx="64801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Li Mei’s aunt say to her?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08163" y="2247900"/>
            <a:ext cx="5160962" cy="27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1500188"/>
            <a:ext cx="78486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feed them 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much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 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4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2" name="TextBox 8"/>
          <p:cNvSpPr txBox="1">
            <a:spLocks noChangeArrowheads="1"/>
          </p:cNvSpPr>
          <p:nvPr/>
        </p:nvSpPr>
        <p:spPr bwMode="auto">
          <a:xfrm>
            <a:off x="5" y="627459"/>
            <a:ext cx="20161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/>
              <a:t>（自读第三段）</a:t>
            </a:r>
          </a:p>
        </p:txBody>
      </p:sp>
      <p:sp>
        <p:nvSpPr>
          <p:cNvPr id="8" name="矩形 7"/>
          <p:cNvSpPr/>
          <p:nvPr/>
        </p:nvSpPr>
        <p:spPr>
          <a:xfrm>
            <a:off x="107504" y="96619"/>
            <a:ext cx="5775940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Read, find and underline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9334" name="TextBox 9"/>
          <p:cNvSpPr txBox="1">
            <a:spLocks noChangeArrowheads="1"/>
          </p:cNvSpPr>
          <p:nvPr/>
        </p:nvSpPr>
        <p:spPr bwMode="auto">
          <a:xfrm>
            <a:off x="5651500" y="381000"/>
            <a:ext cx="33528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/>
              <a:t>（读一读，找一找，划一划）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3575" y="996554"/>
            <a:ext cx="23050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much</a:t>
            </a:r>
            <a:endParaRPr lang="zh-CN" altLang="en-US"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4" name="TextBox 3"/>
          <p:cNvSpPr txBox="1">
            <a:spLocks noChangeArrowheads="1"/>
          </p:cNvSpPr>
          <p:nvPr/>
        </p:nvSpPr>
        <p:spPr bwMode="auto">
          <a:xfrm>
            <a:off x="1547813" y="997744"/>
            <a:ext cx="71278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has _________ homework.  </a:t>
            </a:r>
            <a:endParaRPr lang="zh-CN" altLang="en-US" sz="4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355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643" y="1762125"/>
            <a:ext cx="4681537" cy="31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6100" y="1122760"/>
            <a:ext cx="22733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much</a:t>
            </a:r>
            <a:endParaRPr lang="zh-CN" altLang="en-US"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78" name="TextBox 6"/>
          <p:cNvSpPr txBox="1">
            <a:spLocks noChangeArrowheads="1"/>
          </p:cNvSpPr>
          <p:nvPr/>
        </p:nvSpPr>
        <p:spPr bwMode="auto">
          <a:xfrm>
            <a:off x="2189168" y="1137048"/>
            <a:ext cx="49752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eat _________ .  </a:t>
            </a:r>
            <a:endParaRPr lang="zh-CN" altLang="en-US" sz="4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37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0825" y="1653779"/>
            <a:ext cx="5873750" cy="33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Box 3"/>
          <p:cNvSpPr txBox="1">
            <a:spLocks noChangeArrowheads="1"/>
          </p:cNvSpPr>
          <p:nvPr/>
        </p:nvSpPr>
        <p:spPr bwMode="auto">
          <a:xfrm>
            <a:off x="1331918" y="890590"/>
            <a:ext cx="64801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Li Mei’s aunt say to her?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08163" y="2247900"/>
            <a:ext cx="5160962" cy="27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extBox 4"/>
          <p:cNvSpPr txBox="1">
            <a:spLocks noChangeArrowheads="1"/>
          </p:cNvSpPr>
          <p:nvPr/>
        </p:nvSpPr>
        <p:spPr bwMode="auto">
          <a:xfrm>
            <a:off x="827088" y="1500188"/>
            <a:ext cx="78486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feed them 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much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 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4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4" name="TextBox 8"/>
          <p:cNvSpPr txBox="1">
            <a:spLocks noChangeArrowheads="1"/>
          </p:cNvSpPr>
          <p:nvPr/>
        </p:nvSpPr>
        <p:spPr bwMode="auto">
          <a:xfrm>
            <a:off x="5" y="627459"/>
            <a:ext cx="20161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/>
              <a:t>（自读第三段）</a:t>
            </a:r>
          </a:p>
        </p:txBody>
      </p:sp>
      <p:sp>
        <p:nvSpPr>
          <p:cNvPr id="8" name="矩形 7"/>
          <p:cNvSpPr/>
          <p:nvPr/>
        </p:nvSpPr>
        <p:spPr>
          <a:xfrm>
            <a:off x="107504" y="96619"/>
            <a:ext cx="5775940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Read, find and underline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06" name="TextBox 9"/>
          <p:cNvSpPr txBox="1">
            <a:spLocks noChangeArrowheads="1"/>
          </p:cNvSpPr>
          <p:nvPr/>
        </p:nvSpPr>
        <p:spPr bwMode="auto">
          <a:xfrm>
            <a:off x="5651500" y="381000"/>
            <a:ext cx="33528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/>
              <a:t>（读一读，找一找，划一划）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22643" y="1815707"/>
            <a:ext cx="201612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endParaRPr lang="zh-CN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6" name="TextBox 4"/>
          <p:cNvSpPr txBox="1">
            <a:spLocks noChangeArrowheads="1"/>
          </p:cNvSpPr>
          <p:nvPr/>
        </p:nvSpPr>
        <p:spPr bwMode="auto">
          <a:xfrm>
            <a:off x="1547813" y="2238377"/>
            <a:ext cx="12954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endParaRPr lang="zh-CN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13113" y="1000127"/>
            <a:ext cx="19431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endParaRPr lang="zh-CN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48043" y="2674147"/>
            <a:ext cx="201612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endParaRPr lang="zh-CN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19480" y="3430193"/>
            <a:ext cx="201612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endParaRPr lang="zh-CN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2916238" y="1381126"/>
            <a:ext cx="431800" cy="2594372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813" y="2917031"/>
            <a:ext cx="111601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（耳朵）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64130" y="1329929"/>
            <a:ext cx="201612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（近的，接近的）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05418" y="2100263"/>
            <a:ext cx="158273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（亲爱的人）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92730" y="3000375"/>
            <a:ext cx="111601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（听见）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8763" y="3808810"/>
            <a:ext cx="111601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（眼泪）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7505" y="33468"/>
            <a:ext cx="3090910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 and fill</a:t>
            </a:r>
            <a:endParaRPr lang="zh-CN" alt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2031207"/>
            <a:ext cx="5689600" cy="301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圆角矩形标注 1"/>
          <p:cNvSpPr/>
          <p:nvPr/>
        </p:nvSpPr>
        <p:spPr>
          <a:xfrm>
            <a:off x="2427293" y="1041797"/>
            <a:ext cx="4486275" cy="979884"/>
          </a:xfrm>
          <a:prstGeom prst="wedgeRoundRectCallout">
            <a:avLst>
              <a:gd name="adj1" fmla="val -16979"/>
              <a:gd name="adj2" fmla="val 8385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452" name="TextBox 10"/>
          <p:cNvSpPr txBox="1">
            <a:spLocks noChangeArrowheads="1"/>
          </p:cNvSpPr>
          <p:nvPr/>
        </p:nvSpPr>
        <p:spPr bwMode="auto">
          <a:xfrm>
            <a:off x="2493963" y="1059656"/>
            <a:ext cx="4525962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Ha-ha. I’m your ____, but I’m not a ____.</a:t>
            </a:r>
            <a:endParaRPr lang="zh-CN" alt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98813" y="465537"/>
            <a:ext cx="11207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CN" alt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64165" y="465537"/>
            <a:ext cx="11207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zh-CN" alt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5" name="TextBox 8"/>
          <p:cNvSpPr txBox="1">
            <a:spLocks noChangeArrowheads="1"/>
          </p:cNvSpPr>
          <p:nvPr/>
        </p:nvSpPr>
        <p:spPr bwMode="auto">
          <a:xfrm>
            <a:off x="34930" y="573881"/>
            <a:ext cx="20161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/>
              <a:t>（自读第四段）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02662 L 0.27795 0.1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2986 0.1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088" y="1006079"/>
            <a:ext cx="7561262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they got on the bus.</a:t>
            </a:r>
            <a:endParaRPr lang="zh-CN" altLang="en-US" sz="5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7" y="87474"/>
            <a:ext cx="2263761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Recall it .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7477" y="2010966"/>
            <a:ext cx="5353050" cy="313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140800" y="3274222"/>
            <a:ext cx="6824304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8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They ___ laugh.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591779" y="3307559"/>
            <a:ext cx="1268296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8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all</a:t>
            </a:r>
            <a:endParaRPr lang="en-US" altLang="zh-CN" sz="80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7150" y="627460"/>
            <a:ext cx="2211388" cy="172878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474918" y="628653"/>
            <a:ext cx="2078037" cy="172759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16468" y="686994"/>
            <a:ext cx="2016125" cy="1687115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932618" y="686994"/>
            <a:ext cx="2065337" cy="168711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 descr="图片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Cloud"/>
          <p:cNvSpPr>
            <a:spLocks noChangeAspect="1" noEditPoints="1" noChangeArrowheads="1"/>
          </p:cNvSpPr>
          <p:nvPr/>
        </p:nvSpPr>
        <p:spPr bwMode="auto">
          <a:xfrm>
            <a:off x="0" y="2139555"/>
            <a:ext cx="2743200" cy="13787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5412" name="Cloud"/>
          <p:cNvSpPr>
            <a:spLocks noChangeAspect="1" noEditPoints="1" noChangeArrowheads="1"/>
          </p:cNvSpPr>
          <p:nvPr/>
        </p:nvSpPr>
        <p:spPr bwMode="auto">
          <a:xfrm>
            <a:off x="827088" y="2518173"/>
            <a:ext cx="2743200" cy="13787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5413" name="Cloud"/>
          <p:cNvSpPr>
            <a:spLocks noChangeAspect="1" noEditPoints="1" noChangeArrowheads="1"/>
          </p:cNvSpPr>
          <p:nvPr/>
        </p:nvSpPr>
        <p:spPr bwMode="auto">
          <a:xfrm>
            <a:off x="2051050" y="2680098"/>
            <a:ext cx="2743200" cy="13787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5414" name="Cloud"/>
          <p:cNvSpPr>
            <a:spLocks noChangeAspect="1" noEditPoints="1" noChangeArrowheads="1"/>
          </p:cNvSpPr>
          <p:nvPr/>
        </p:nvSpPr>
        <p:spPr bwMode="auto">
          <a:xfrm>
            <a:off x="3492500" y="2842023"/>
            <a:ext cx="2743200" cy="13787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5415" name="Cloud"/>
          <p:cNvSpPr>
            <a:spLocks noChangeAspect="1" noEditPoints="1" noChangeArrowheads="1"/>
          </p:cNvSpPr>
          <p:nvPr/>
        </p:nvSpPr>
        <p:spPr bwMode="auto">
          <a:xfrm>
            <a:off x="5076825" y="2950371"/>
            <a:ext cx="2743200" cy="13787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5416" name="Cloud"/>
          <p:cNvSpPr>
            <a:spLocks noChangeAspect="1" noEditPoints="1" noChangeArrowheads="1"/>
          </p:cNvSpPr>
          <p:nvPr/>
        </p:nvSpPr>
        <p:spPr bwMode="auto">
          <a:xfrm>
            <a:off x="6400800" y="2950371"/>
            <a:ext cx="2743200" cy="13787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grpSp>
        <p:nvGrpSpPr>
          <p:cNvPr id="106504" name="Group 9"/>
          <p:cNvGrpSpPr/>
          <p:nvPr/>
        </p:nvGrpSpPr>
        <p:grpSpPr bwMode="auto">
          <a:xfrm>
            <a:off x="8207375" y="1059656"/>
            <a:ext cx="685800" cy="466725"/>
            <a:chOff x="3470" y="391"/>
            <a:chExt cx="1360" cy="1236"/>
          </a:xfrm>
        </p:grpSpPr>
        <p:sp>
          <p:nvSpPr>
            <p:cNvPr id="145418" name="Oval 10"/>
            <p:cNvSpPr>
              <a:spLocks noChangeArrowheads="1"/>
            </p:cNvSpPr>
            <p:nvPr/>
          </p:nvSpPr>
          <p:spPr bwMode="auto">
            <a:xfrm>
              <a:off x="3470" y="391"/>
              <a:ext cx="1360" cy="12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19" name="AutoShape 11"/>
            <p:cNvSpPr>
              <a:spLocks noChangeArrowheads="1"/>
            </p:cNvSpPr>
            <p:nvPr/>
          </p:nvSpPr>
          <p:spPr bwMode="auto">
            <a:xfrm>
              <a:off x="3514" y="527"/>
              <a:ext cx="371" cy="914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20" name="AutoShape 12"/>
            <p:cNvSpPr>
              <a:spLocks noChangeArrowheads="1"/>
            </p:cNvSpPr>
            <p:nvPr/>
          </p:nvSpPr>
          <p:spPr bwMode="auto">
            <a:xfrm rot="21359819" flipH="1">
              <a:off x="4333" y="482"/>
              <a:ext cx="453" cy="996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21" name="Oval 13"/>
            <p:cNvSpPr>
              <a:spLocks noChangeArrowheads="1"/>
            </p:cNvSpPr>
            <p:nvPr/>
          </p:nvSpPr>
          <p:spPr bwMode="auto">
            <a:xfrm>
              <a:off x="3741" y="482"/>
              <a:ext cx="545" cy="49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22" name="AutoShape 14"/>
            <p:cNvSpPr>
              <a:spLocks noChangeArrowheads="1"/>
            </p:cNvSpPr>
            <p:nvPr/>
          </p:nvSpPr>
          <p:spPr bwMode="auto">
            <a:xfrm rot="5553945" flipH="1">
              <a:off x="4011" y="1120"/>
              <a:ext cx="268" cy="721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6505" name="Group 15"/>
          <p:cNvGrpSpPr/>
          <p:nvPr/>
        </p:nvGrpSpPr>
        <p:grpSpPr bwMode="auto">
          <a:xfrm>
            <a:off x="5940425" y="1221581"/>
            <a:ext cx="503238" cy="342900"/>
            <a:chOff x="3470" y="391"/>
            <a:chExt cx="1360" cy="1236"/>
          </a:xfrm>
        </p:grpSpPr>
        <p:sp>
          <p:nvSpPr>
            <p:cNvPr id="145424" name="Oval 16"/>
            <p:cNvSpPr>
              <a:spLocks noChangeArrowheads="1"/>
            </p:cNvSpPr>
            <p:nvPr/>
          </p:nvSpPr>
          <p:spPr bwMode="auto">
            <a:xfrm>
              <a:off x="3470" y="391"/>
              <a:ext cx="1360" cy="12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25" name="AutoShape 17"/>
            <p:cNvSpPr>
              <a:spLocks noChangeArrowheads="1"/>
            </p:cNvSpPr>
            <p:nvPr/>
          </p:nvSpPr>
          <p:spPr bwMode="auto">
            <a:xfrm>
              <a:off x="3513" y="528"/>
              <a:ext cx="373" cy="914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26" name="AutoShape 18"/>
            <p:cNvSpPr>
              <a:spLocks noChangeArrowheads="1"/>
            </p:cNvSpPr>
            <p:nvPr/>
          </p:nvSpPr>
          <p:spPr bwMode="auto">
            <a:xfrm rot="21359819" flipH="1">
              <a:off x="4332" y="481"/>
              <a:ext cx="455" cy="1000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27" name="Oval 19"/>
            <p:cNvSpPr>
              <a:spLocks noChangeArrowheads="1"/>
            </p:cNvSpPr>
            <p:nvPr/>
          </p:nvSpPr>
          <p:spPr bwMode="auto">
            <a:xfrm>
              <a:off x="3740" y="481"/>
              <a:ext cx="545" cy="49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28" name="AutoShape 20"/>
            <p:cNvSpPr>
              <a:spLocks noChangeArrowheads="1"/>
            </p:cNvSpPr>
            <p:nvPr/>
          </p:nvSpPr>
          <p:spPr bwMode="auto">
            <a:xfrm rot="5553945" flipH="1">
              <a:off x="4011" y="1121"/>
              <a:ext cx="270" cy="716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6506" name="Group 21"/>
          <p:cNvGrpSpPr/>
          <p:nvPr/>
        </p:nvGrpSpPr>
        <p:grpSpPr bwMode="auto">
          <a:xfrm>
            <a:off x="4356100" y="1437085"/>
            <a:ext cx="431800" cy="294084"/>
            <a:chOff x="3470" y="391"/>
            <a:chExt cx="1360" cy="1236"/>
          </a:xfrm>
        </p:grpSpPr>
        <p:sp>
          <p:nvSpPr>
            <p:cNvPr id="145430" name="Oval 22"/>
            <p:cNvSpPr>
              <a:spLocks noChangeArrowheads="1"/>
            </p:cNvSpPr>
            <p:nvPr/>
          </p:nvSpPr>
          <p:spPr bwMode="auto">
            <a:xfrm>
              <a:off x="3470" y="391"/>
              <a:ext cx="1360" cy="12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31" name="AutoShape 23"/>
            <p:cNvSpPr>
              <a:spLocks noChangeArrowheads="1"/>
            </p:cNvSpPr>
            <p:nvPr/>
          </p:nvSpPr>
          <p:spPr bwMode="auto">
            <a:xfrm>
              <a:off x="3515" y="526"/>
              <a:ext cx="370" cy="916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32" name="AutoShape 24"/>
            <p:cNvSpPr>
              <a:spLocks noChangeArrowheads="1"/>
            </p:cNvSpPr>
            <p:nvPr/>
          </p:nvSpPr>
          <p:spPr bwMode="auto">
            <a:xfrm rot="21359819" flipH="1">
              <a:off x="4330" y="481"/>
              <a:ext cx="455" cy="1001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33" name="Oval 25"/>
            <p:cNvSpPr>
              <a:spLocks noChangeArrowheads="1"/>
            </p:cNvSpPr>
            <p:nvPr/>
          </p:nvSpPr>
          <p:spPr bwMode="auto">
            <a:xfrm>
              <a:off x="3740" y="481"/>
              <a:ext cx="545" cy="49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34" name="AutoShape 26"/>
            <p:cNvSpPr>
              <a:spLocks noChangeArrowheads="1"/>
            </p:cNvSpPr>
            <p:nvPr/>
          </p:nvSpPr>
          <p:spPr bwMode="auto">
            <a:xfrm rot="5553945" flipH="1">
              <a:off x="4010" y="1122"/>
              <a:ext cx="270" cy="720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6507" name="Rectangle 27"/>
          <p:cNvSpPr>
            <a:spLocks noChangeArrowheads="1"/>
          </p:cNvSpPr>
          <p:nvPr/>
        </p:nvSpPr>
        <p:spPr bwMode="auto">
          <a:xfrm>
            <a:off x="0" y="1"/>
            <a:ext cx="9144000" cy="4948238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6508" name="Text Box 28"/>
          <p:cNvSpPr txBox="1">
            <a:spLocks noChangeArrowheads="1"/>
          </p:cNvSpPr>
          <p:nvPr/>
        </p:nvSpPr>
        <p:spPr bwMode="auto">
          <a:xfrm>
            <a:off x="468317" y="86918"/>
            <a:ext cx="18473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6509" name="WordArt 3"/>
          <p:cNvSpPr>
            <a:spLocks noChangeArrowheads="1" noChangeShapeType="1"/>
          </p:cNvSpPr>
          <p:nvPr/>
        </p:nvSpPr>
        <p:spPr bwMode="auto">
          <a:xfrm>
            <a:off x="539755" y="1653778"/>
            <a:ext cx="8208963" cy="14049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altLang="zh-CN" sz="9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3366FF"/>
                </a:solidFill>
                <a:latin typeface="Vijaya"/>
              </a:rPr>
              <a:t>Listen and repeat </a:t>
            </a:r>
            <a:endParaRPr lang="zh-CN" altLang="en-US" sz="9600" b="1" kern="10">
              <a:ln w="9525">
                <a:solidFill>
                  <a:srgbClr val="FFFFFF"/>
                </a:solidFill>
                <a:round/>
              </a:ln>
              <a:solidFill>
                <a:srgbClr val="3366FF"/>
              </a:solidFill>
              <a:latin typeface="Vijaya"/>
            </a:endParaRPr>
          </a:p>
        </p:txBody>
      </p:sp>
      <p:pic>
        <p:nvPicPr>
          <p:cNvPr id="106510" name="Picture 4" descr="u=2241598156,911073069&amp;fm=23&amp;gp=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18000"/>
          </a:blip>
          <a:srcRect/>
          <a:stretch>
            <a:fillRect/>
          </a:stretch>
        </p:blipFill>
        <p:spPr bwMode="auto">
          <a:xfrm rot="-1851343">
            <a:off x="1066805" y="2857500"/>
            <a:ext cx="159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1" name="Rectangle 31"/>
          <p:cNvSpPr>
            <a:spLocks noChangeArrowheads="1"/>
          </p:cNvSpPr>
          <p:nvPr/>
        </p:nvSpPr>
        <p:spPr bwMode="auto">
          <a:xfrm>
            <a:off x="5" y="4245771"/>
            <a:ext cx="2555875" cy="7024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06512" name="Picture 32" descr="2ROWQ@N2TK%G~PPGD]~_(%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85753"/>
            <a:ext cx="719138" cy="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" y="33340"/>
            <a:ext cx="9109075" cy="193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50830" y="3868343"/>
            <a:ext cx="7827963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Tips: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zh-CN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小组内先把问题认读一下，理解问题后商讨答案，最后写下来。</a:t>
            </a:r>
            <a:endParaRPr lang="en-US" altLang="zh-CN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看哪一</a:t>
            </a:r>
            <a:r>
              <a:rPr lang="zh-CN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小组最先完成并坐好。</a:t>
            </a:r>
            <a:endParaRPr lang="en-US" altLang="zh-CN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7450" y="2031208"/>
            <a:ext cx="34559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It’s Li Mei.</a:t>
            </a:r>
            <a:endParaRPr lang="zh-CN" alt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87450" y="2571752"/>
            <a:ext cx="38163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No, he  doesn’t.</a:t>
            </a:r>
            <a:endParaRPr lang="zh-CN" alt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87454" y="3057527"/>
            <a:ext cx="71294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Don’t feed them too much, my dear.</a:t>
            </a:r>
            <a:endParaRPr lang="zh-CN" alt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" y="2"/>
            <a:ext cx="8785225" cy="506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43663" y="1098948"/>
            <a:ext cx="9969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endParaRPr lang="zh-CN" alt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180" y="1653780"/>
            <a:ext cx="11525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90843" y="3682604"/>
            <a:ext cx="936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endParaRPr lang="zh-CN" alt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95513" y="3171826"/>
            <a:ext cx="7937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19480" y="1869282"/>
            <a:ext cx="8540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</a:t>
            </a:r>
            <a:endParaRPr lang="zh-CN" alt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3688" cy="5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Rectangle 7"/>
          <p:cNvSpPr>
            <a:spLocks noChangeArrowheads="1"/>
          </p:cNvSpPr>
          <p:nvPr/>
        </p:nvSpPr>
        <p:spPr bwMode="auto">
          <a:xfrm>
            <a:off x="2771777" y="1933308"/>
            <a:ext cx="51847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28600" algn="l"/>
              </a:tabLst>
            </a:pPr>
            <a:endParaRPr lang="zh-CN" altLang="zh-CN" sz="28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1619" name="WordArt 5"/>
          <p:cNvSpPr>
            <a:spLocks noChangeArrowheads="1" noChangeShapeType="1" noTextEdit="1"/>
          </p:cNvSpPr>
          <p:nvPr/>
        </p:nvSpPr>
        <p:spPr bwMode="auto">
          <a:xfrm>
            <a:off x="2700343" y="789385"/>
            <a:ext cx="21812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Homework: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79878" name="TextBox 2"/>
          <p:cNvSpPr txBox="1">
            <a:spLocks noChangeArrowheads="1"/>
          </p:cNvSpPr>
          <p:nvPr/>
        </p:nvSpPr>
        <p:spPr bwMode="auto">
          <a:xfrm>
            <a:off x="2627318" y="1307308"/>
            <a:ext cx="5400675" cy="15388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Aft>
                <a:spcPts val="600"/>
              </a:spcAft>
              <a:buFontTx/>
              <a:buAutoNum type="arabicPeriod"/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听音跟读</a:t>
            </a:r>
            <a:r>
              <a:rPr lang="en-US" altLang="zh-CN" sz="2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L3</a:t>
            </a:r>
            <a:r>
              <a:rPr lang="zh-CN" altLang="en-US" sz="2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，读熟签字。</a:t>
            </a:r>
          </a:p>
          <a:p>
            <a:pPr>
              <a:spcAft>
                <a:spcPts val="600"/>
              </a:spcAft>
              <a:buFontTx/>
              <a:buAutoNum type="arabicPeriod"/>
              <a:defRPr/>
            </a:pPr>
            <a:r>
              <a:rPr lang="en-US" altLang="zh-CN" sz="2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L3</a:t>
            </a:r>
            <a:r>
              <a:rPr lang="zh-CN" altLang="en-US" sz="2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新单词</a:t>
            </a:r>
            <a:r>
              <a:rPr lang="en-US" altLang="zh-CN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3</a:t>
            </a:r>
            <a:r>
              <a:rPr lang="zh-CN" altLang="en-US" sz="2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，重点句型</a:t>
            </a:r>
            <a:r>
              <a:rPr lang="en-US" altLang="zh-CN" sz="2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</a:t>
            </a:r>
            <a:r>
              <a:rPr lang="zh-CN" altLang="en-US" sz="2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，汉。</a:t>
            </a:r>
          </a:p>
          <a:p>
            <a:pPr marL="0" indent="0">
              <a:spcAft>
                <a:spcPts val="600"/>
              </a:spcAft>
              <a:defRPr/>
            </a:pPr>
            <a:r>
              <a:rPr lang="en-US" altLang="zh-CN" sz="2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3.    </a:t>
            </a:r>
            <a:r>
              <a:rPr lang="zh-CN" altLang="en-US" sz="2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完成一起作业网。</a:t>
            </a:r>
            <a:endParaRPr lang="en-US" altLang="zh-CN" sz="28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3265" y="735808"/>
            <a:ext cx="790098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Ming took his seat for grandma.</a:t>
            </a:r>
            <a:endParaRPr lang="zh-CN" altLang="en-US" sz="4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7" y="87474"/>
            <a:ext cx="2263761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Recall it .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3868" y="1891903"/>
            <a:ext cx="5761037" cy="324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5" y="1378745"/>
            <a:ext cx="777716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Danny took his seat for grandpa.</a:t>
            </a:r>
            <a:endParaRPr lang="zh-CN" altLang="en-US" sz="4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5" y="96619"/>
            <a:ext cx="4126834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Watch and choose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55763" y="735806"/>
            <a:ext cx="590391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animals did they see?</a:t>
            </a:r>
            <a:endParaRPr lang="zh-CN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219" y="1343219"/>
            <a:ext cx="6985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2" descr="C:\Documents and Settings\Administrator\桌面\图片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9088" y="3057528"/>
            <a:ext cx="2127250" cy="113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Line 2"/>
          <p:cNvSpPr>
            <a:spLocks noChangeShapeType="1"/>
          </p:cNvSpPr>
          <p:nvPr/>
        </p:nvSpPr>
        <p:spPr bwMode="auto">
          <a:xfrm flipV="1">
            <a:off x="4038600" y="85725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15" name="Line 3"/>
          <p:cNvSpPr>
            <a:spLocks noChangeShapeType="1"/>
          </p:cNvSpPr>
          <p:nvPr/>
        </p:nvSpPr>
        <p:spPr bwMode="auto">
          <a:xfrm flipV="1">
            <a:off x="4800600" y="3886200"/>
            <a:ext cx="129540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5715000" y="400050"/>
            <a:ext cx="22860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600" b="1" dirty="0">
                <a:latin typeface="Comic Sans MS" panose="030F0702030302020204" pitchFamily="66" charset="0"/>
              </a:rPr>
              <a:t>walk</a:t>
            </a:r>
          </a:p>
        </p:txBody>
      </p:sp>
      <p:pic>
        <p:nvPicPr>
          <p:cNvPr id="80900" name="Picture 5" descr="2005110312144120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71452"/>
            <a:ext cx="3733800" cy="19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8" name="Picture 6" descr="th?id=H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00302"/>
            <a:ext cx="4800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6248400" y="3371850"/>
            <a:ext cx="25908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600" b="1" dirty="0">
                <a:latin typeface="Comic Sans MS" panose="030F0702030302020204" pitchFamily="66" charset="0"/>
              </a:rPr>
              <a:t>grass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animBg="1"/>
      <p:bldP spid="166915" grpId="0" animBg="1"/>
      <p:bldP spid="166916" grpId="0"/>
      <p:bldP spid="1669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th?id=H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28751"/>
            <a:ext cx="5486400" cy="292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583332" y="384720"/>
            <a:ext cx="76962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Comic Sans MS" panose="030F0702030302020204" pitchFamily="66" charset="0"/>
              </a:rPr>
              <a:t>Don’t </a:t>
            </a:r>
            <a:r>
              <a:rPr lang="en-US" altLang="zh-CN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walk on the grass</a:t>
            </a:r>
            <a:r>
              <a:rPr lang="en-US" altLang="zh-CN" sz="4400" b="1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th?id=H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67916"/>
            <a:ext cx="6324600" cy="467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th?id=H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028700"/>
            <a:ext cx="714375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838200" y="400052"/>
            <a:ext cx="38862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latin typeface="Comic Sans MS" panose="030F0702030302020204" pitchFamily="66" charset="0"/>
              </a:rPr>
              <a:t>feed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全屏显示(16:9)</PresentationFormat>
  <Paragraphs>158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Vijaya</vt:lpstr>
      <vt:lpstr>宋体</vt:lpstr>
      <vt:lpstr>微软雅黑</vt:lpstr>
      <vt:lpstr>Arial</vt:lpstr>
      <vt:lpstr>Arial Narrow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2014-08-27T01:18:00Z</dcterms:created>
  <dcterms:modified xsi:type="dcterms:W3CDTF">2023-01-17T02:54:13Z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D9BE16AAD42F4D84A0AD4C1F5610A1C1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