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0" r:id="rId4"/>
    <p:sldId id="448" r:id="rId5"/>
    <p:sldId id="449" r:id="rId6"/>
    <p:sldId id="450" r:id="rId7"/>
    <p:sldId id="451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257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0ED5A85-B352-4D7B-A7E6-D7DC625AAFCC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612695E-045B-45F8-A8AE-6E6507B320B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695E-045B-45F8-A8AE-6E6507B320B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695E-045B-45F8-A8AE-6E6507B320B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695E-045B-45F8-A8AE-6E6507B320B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297" r="36026" b="377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83771" y="1675246"/>
            <a:ext cx="5655139" cy="2220163"/>
            <a:chOff x="465701" y="2647208"/>
            <a:chExt cx="4843881" cy="2220163"/>
          </a:xfrm>
        </p:grpSpPr>
        <p:sp>
          <p:nvSpPr>
            <p:cNvPr id="7" name="文本框 6"/>
            <p:cNvSpPr txBox="1"/>
            <p:nvPr/>
          </p:nvSpPr>
          <p:spPr>
            <a:xfrm>
              <a:off x="465701" y="2647208"/>
              <a:ext cx="48438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4800" b="1" dirty="0">
                  <a:cs typeface="+mn-ea"/>
                  <a:sym typeface="+mn-lt"/>
                </a:rPr>
                <a:t>《</a:t>
              </a:r>
              <a:r>
                <a:rPr lang="zh-CN" altLang="en-US" sz="4800" b="1" dirty="0">
                  <a:cs typeface="+mn-ea"/>
                  <a:sym typeface="+mn-lt"/>
                </a:rPr>
                <a:t>汤姆索亚历险记</a:t>
              </a:r>
              <a:r>
                <a:rPr lang="en-US" altLang="zh-CN" sz="4800" b="1" dirty="0">
                  <a:cs typeface="+mn-ea"/>
                  <a:sym typeface="+mn-lt"/>
                </a:rPr>
                <a:t>》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657274" y="4713266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9"/>
          <p:cNvSpPr/>
          <p:nvPr/>
        </p:nvSpPr>
        <p:spPr>
          <a:xfrm>
            <a:off x="4495800" y="1854877"/>
            <a:ext cx="6978014" cy="1724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开头写圣彼得堡镇“仍然笼罩在一片悲伤之中”，从“仍然”一词中，你读出了什么？</a:t>
            </a:r>
          </a:p>
        </p:txBody>
      </p:sp>
      <p:sp>
        <p:nvSpPr>
          <p:cNvPr id="5" name="矩形 4"/>
          <p:cNvSpPr/>
          <p:nvPr/>
        </p:nvSpPr>
        <p:spPr>
          <a:xfrm>
            <a:off x="4414889" y="4140835"/>
            <a:ext cx="6360565" cy="10890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cs typeface="+mn-ea"/>
                <a:sym typeface="+mn-lt"/>
              </a:rPr>
              <a:t>       两个孩子失踪，令人们悲伤不已，“仍然” 表明了悲伤持续的时间之长。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3"/>
          <p:cNvSpPr/>
          <p:nvPr/>
        </p:nvSpPr>
        <p:spPr>
          <a:xfrm>
            <a:off x="1070293" y="4221798"/>
            <a:ext cx="7961312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生动地表现了萨契尔太太悲痛欲绝的心情。</a:t>
            </a:r>
          </a:p>
        </p:txBody>
      </p:sp>
      <p:sp>
        <p:nvSpPr>
          <p:cNvPr id="5" name="矩形 9"/>
          <p:cNvSpPr/>
          <p:nvPr/>
        </p:nvSpPr>
        <p:spPr>
          <a:xfrm>
            <a:off x="749935" y="1944053"/>
            <a:ext cx="7961313" cy="182229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人们听见她呼喊孩子，看见她每次抬起头侧耳听上好久，然后一边呻吟着一边软弱无力地倒下头去，那情景真是让人心碎。</a:t>
            </a:r>
          </a:p>
        </p:txBody>
      </p:sp>
      <p:sp>
        <p:nvSpPr>
          <p:cNvPr id="6" name="椭圆 5"/>
          <p:cNvSpPr/>
          <p:nvPr/>
        </p:nvSpPr>
        <p:spPr>
          <a:xfrm>
            <a:off x="3926523" y="1944053"/>
            <a:ext cx="838200" cy="609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629410" y="2528253"/>
            <a:ext cx="1257300" cy="609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144260" y="2528253"/>
            <a:ext cx="838200" cy="609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475548" y="3137853"/>
            <a:ext cx="1714500" cy="609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922260" y="2042478"/>
            <a:ext cx="550863" cy="461962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75335" y="2601278"/>
            <a:ext cx="877888" cy="536575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65" y="28552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13" name="矩形 9"/>
          <p:cNvSpPr/>
          <p:nvPr/>
        </p:nvSpPr>
        <p:spPr>
          <a:xfrm>
            <a:off x="577999" y="1482114"/>
            <a:ext cx="10581005" cy="11644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课文先极力渲染人们找不到孩子时的悲伤，后近乎夸张地描绘孩子脱险归来后的欢乐场面，这样写有什么样的表达效果？</a:t>
            </a:r>
          </a:p>
        </p:txBody>
      </p:sp>
      <p:sp>
        <p:nvSpPr>
          <p:cNvPr id="14" name="矩形 13"/>
          <p:cNvSpPr/>
          <p:nvPr/>
        </p:nvSpPr>
        <p:spPr>
          <a:xfrm>
            <a:off x="577999" y="3705058"/>
            <a:ext cx="6072505" cy="10890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先大悲，再大喜，前后形成巨大的反差，使小说充满波澜和戏剧色彩。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65" y="28552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65" y="2855200"/>
            <a:ext cx="2667000" cy="3581400"/>
          </a:xfrm>
          <a:prstGeom prst="rect">
            <a:avLst/>
          </a:prstGeom>
        </p:spPr>
      </p:pic>
      <p:sp>
        <p:nvSpPr>
          <p:cNvPr id="6" name="矩形 9"/>
          <p:cNvSpPr/>
          <p:nvPr/>
        </p:nvSpPr>
        <p:spPr>
          <a:xfrm>
            <a:off x="973455" y="1965960"/>
            <a:ext cx="7192645" cy="14636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自然段中，人们握着萨契尔太太的手，为什么“满肚子的话想说又说不出”？</a:t>
            </a:r>
          </a:p>
        </p:txBody>
      </p:sp>
      <p:sp>
        <p:nvSpPr>
          <p:cNvPr id="7" name="矩形 6"/>
          <p:cNvSpPr/>
          <p:nvPr/>
        </p:nvSpPr>
        <p:spPr>
          <a:xfrm>
            <a:off x="973456" y="3665220"/>
            <a:ext cx="6270242" cy="22023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因为人们本来对找到两个孩子已经没抱什么希望，现在看到他们平安归来，所以激动得“想说又说不出来”。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65" y="2855200"/>
            <a:ext cx="2667000" cy="35814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989830" y="4505008"/>
            <a:ext cx="3652838" cy="1008062"/>
            <a:chOff x="4797833" y="3148201"/>
            <a:chExt cx="3651735" cy="1008535"/>
          </a:xfrm>
        </p:grpSpPr>
        <p:pic>
          <p:nvPicPr>
            <p:cNvPr id="9" name="图片 14"/>
            <p:cNvPicPr>
              <a:picLocks noChangeAspect="1"/>
            </p:cNvPicPr>
            <p:nvPr/>
          </p:nvPicPr>
          <p:blipFill>
            <a:blip r:embed="rId4"/>
            <a:srcRect l="4167" t="26295" r="1666" b="27469"/>
            <a:stretch>
              <a:fillRect/>
            </a:stretch>
          </p:blipFill>
          <p:spPr>
            <a:xfrm>
              <a:off x="4797833" y="3148201"/>
              <a:ext cx="3651735" cy="10085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矩形 1"/>
            <p:cNvSpPr/>
            <p:nvPr/>
          </p:nvSpPr>
          <p:spPr>
            <a:xfrm>
              <a:off x="5093568" y="3365948"/>
              <a:ext cx="3186926" cy="6072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可爱又有点虚荣心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411605" y="4476432"/>
            <a:ext cx="1322388" cy="1385887"/>
            <a:chOff x="2546375" y="2511172"/>
            <a:chExt cx="1323120" cy="1385325"/>
          </a:xfrm>
        </p:grpSpPr>
        <p:pic>
          <p:nvPicPr>
            <p:cNvPr id="12" name="图片 4"/>
            <p:cNvPicPr>
              <a:picLocks noChangeAspect="1"/>
            </p:cNvPicPr>
            <p:nvPr/>
          </p:nvPicPr>
          <p:blipFill>
            <a:blip r:embed="rId5"/>
            <a:srcRect r="51506" b="54430"/>
            <a:stretch>
              <a:fillRect/>
            </a:stretch>
          </p:blipFill>
          <p:spPr>
            <a:xfrm rot="-2889020">
              <a:off x="2515272" y="2542275"/>
              <a:ext cx="1385325" cy="13231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矩形 5"/>
            <p:cNvSpPr/>
            <p:nvPr/>
          </p:nvSpPr>
          <p:spPr>
            <a:xfrm>
              <a:off x="2680448" y="2906191"/>
              <a:ext cx="903311" cy="6067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cs typeface="+mn-ea"/>
                  <a:sym typeface="+mn-lt"/>
                </a:rPr>
                <a:t>淘气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127693" y="4412933"/>
            <a:ext cx="1430337" cy="1490662"/>
            <a:chOff x="7194393" y="2768799"/>
            <a:chExt cx="1429230" cy="1491318"/>
          </a:xfrm>
        </p:grpSpPr>
        <p:pic>
          <p:nvPicPr>
            <p:cNvPr id="15" name="图片 11"/>
            <p:cNvPicPr>
              <a:picLocks noChangeAspect="1"/>
            </p:cNvPicPr>
            <p:nvPr/>
          </p:nvPicPr>
          <p:blipFill>
            <a:blip r:embed="rId5"/>
            <a:srcRect l="54517" t="20531" b="32774"/>
            <a:stretch>
              <a:fillRect/>
            </a:stretch>
          </p:blipFill>
          <p:spPr>
            <a:xfrm>
              <a:off x="7194393" y="2768799"/>
              <a:ext cx="1429230" cy="14913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矩形 7"/>
            <p:cNvSpPr/>
            <p:nvPr/>
          </p:nvSpPr>
          <p:spPr>
            <a:xfrm>
              <a:off x="7543800" y="3079427"/>
              <a:ext cx="902112" cy="6072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CC"/>
                  </a:solidFill>
                  <a:effectLst/>
                  <a:uLnTx/>
                  <a:uFillTx/>
                  <a:cs typeface="+mn-ea"/>
                  <a:sym typeface="+mn-lt"/>
                </a:rPr>
                <a:t>顽皮</a:t>
              </a:r>
            </a:p>
          </p:txBody>
        </p:sp>
      </p:grpSp>
      <p:sp>
        <p:nvSpPr>
          <p:cNvPr id="17" name="矩形 9"/>
          <p:cNvSpPr/>
          <p:nvPr/>
        </p:nvSpPr>
        <p:spPr>
          <a:xfrm>
            <a:off x="1627579" y="1983761"/>
            <a:ext cx="6724501" cy="16060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汤姆躺在一张沙发上，身边围满了热切的听众。他给他们讲着这次精彩的历险过程，同时还夸张地吹嘘了一番。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18" name="矩形 17"/>
          <p:cNvSpPr/>
          <p:nvPr/>
        </p:nvSpPr>
        <p:spPr>
          <a:xfrm>
            <a:off x="759461" y="2999105"/>
            <a:ext cx="6657340" cy="11405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      从这句话可以看出，贝奇当时的精神意志已经彻底垮掉，如果不是汤姆，她很难脱离险境。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59460" y="5007610"/>
            <a:ext cx="7561580" cy="860425"/>
            <a:chOff x="1371600" y="3957819"/>
            <a:chExt cx="6705600" cy="860635"/>
          </a:xfrm>
        </p:grpSpPr>
        <p:pic>
          <p:nvPicPr>
            <p:cNvPr id="20" name="图片 4"/>
            <p:cNvPicPr>
              <a:picLocks noChangeAspect="1"/>
            </p:cNvPicPr>
            <p:nvPr/>
          </p:nvPicPr>
          <p:blipFill>
            <a:blip r:embed="rId3"/>
            <a:srcRect t="20830" b="25999"/>
            <a:stretch>
              <a:fillRect/>
            </a:stretch>
          </p:blipFill>
          <p:spPr>
            <a:xfrm>
              <a:off x="1371600" y="3957819"/>
              <a:ext cx="6705600" cy="8606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矩形 1"/>
            <p:cNvSpPr/>
            <p:nvPr/>
          </p:nvSpPr>
          <p:spPr>
            <a:xfrm>
              <a:off x="1676400" y="4189976"/>
              <a:ext cx="6310299" cy="4617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从侧面衬托出汤姆的坚强和勇敢。</a:t>
              </a:r>
            </a:p>
          </p:txBody>
        </p:sp>
      </p:grpSp>
      <p:sp>
        <p:nvSpPr>
          <p:cNvPr id="22" name="矩形 9"/>
          <p:cNvSpPr/>
          <p:nvPr/>
        </p:nvSpPr>
        <p:spPr>
          <a:xfrm>
            <a:off x="759460" y="1607185"/>
            <a:ext cx="10454640" cy="94660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而她却让他别拿这些无聊的谎话来烦她，因为她很累，知道自己快要死了，她也愿意死掉。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65" y="28552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9"/>
          <p:cNvSpPr/>
          <p:nvPr/>
        </p:nvSpPr>
        <p:spPr>
          <a:xfrm>
            <a:off x="826453" y="1648460"/>
            <a:ext cx="10717847" cy="13102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自然段重点写汤姆和贝琪的身体不容易恢复，有什么用意？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265237" y="3783330"/>
            <a:ext cx="9356725" cy="1981200"/>
            <a:chOff x="961521" y="2163445"/>
            <a:chExt cx="8153400" cy="1981200"/>
          </a:xfrm>
        </p:grpSpPr>
        <p:pic>
          <p:nvPicPr>
            <p:cNvPr id="6" name="图片 3"/>
            <p:cNvPicPr>
              <a:picLocks noChangeAspect="1"/>
            </p:cNvPicPr>
            <p:nvPr/>
          </p:nvPicPr>
          <p:blipFill>
            <a:blip r:embed="rId3"/>
            <a:srcRect l="9599" t="17384" r="5185" b="30830"/>
            <a:stretch>
              <a:fillRect/>
            </a:stretch>
          </p:blipFill>
          <p:spPr>
            <a:xfrm>
              <a:off x="961521" y="2163445"/>
              <a:ext cx="8153400" cy="19812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矩形 2"/>
            <p:cNvSpPr/>
            <p:nvPr/>
          </p:nvSpPr>
          <p:spPr>
            <a:xfrm>
              <a:off x="1121103" y="2536106"/>
              <a:ext cx="7699375" cy="12725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      意在说明这次探险完全透支了他们的体力，从侧面写出了这次历险的惊心动魄。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9"/>
          <p:cNvSpPr/>
          <p:nvPr/>
        </p:nvSpPr>
        <p:spPr>
          <a:xfrm>
            <a:off x="577999" y="1584960"/>
            <a:ext cx="9737725" cy="6805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汤姆是个怎样的孩子？你是从哪些地方看出来的？</a:t>
            </a:r>
          </a:p>
        </p:txBody>
      </p:sp>
      <p:sp>
        <p:nvSpPr>
          <p:cNvPr id="5" name="矩形 4"/>
          <p:cNvSpPr/>
          <p:nvPr/>
        </p:nvSpPr>
        <p:spPr>
          <a:xfrm>
            <a:off x="1144419" y="2717800"/>
            <a:ext cx="9662795" cy="3415807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敢于探险：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经过这一次山洞历险之后，他不怕再去一趟。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淘气、顽皮：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他在讲历险经过时，不忘添油加醋。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乐观、勇敢：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当在山洞中迷路、贝琪感到绝望时，他仍不放弃希望，努力探路。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3"/>
          <p:cNvSpPr/>
          <p:nvPr/>
        </p:nvSpPr>
        <p:spPr>
          <a:xfrm>
            <a:off x="1197292" y="1670050"/>
            <a:ext cx="9797415" cy="422372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聪明机智：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他一个人利用放风筝的绳子探路，最后找到了出口。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心地善良：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自己的身体还没完全恢复，就去探望伙伴；得知印江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乔埃被封在洞里时，脸色惨白。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sp>
        <p:nvSpPr>
          <p:cNvPr id="2" name="Text Box 7"/>
          <p:cNvSpPr txBox="1"/>
          <p:nvPr/>
        </p:nvSpPr>
        <p:spPr>
          <a:xfrm>
            <a:off x="4165600" y="1769745"/>
            <a:ext cx="7119620" cy="304609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课文讲述了汤姆和贝琪失踪和脱险回家后的故事，表现了小镇人们的纯朴善良，赞扬了少年汤姆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索亚敢于探险、机智勇敢、心地善良的品质。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297" r="36026" b="377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660071" y="1156286"/>
            <a:ext cx="3168015" cy="912495"/>
            <a:chOff x="360" y="260"/>
            <a:chExt cx="4989" cy="143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660071" y="2109876"/>
            <a:ext cx="3168015" cy="912495"/>
            <a:chOff x="360" y="260"/>
            <a:chExt cx="4989" cy="143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660071" y="3063466"/>
            <a:ext cx="3168015" cy="912495"/>
            <a:chOff x="360" y="260"/>
            <a:chExt cx="4989" cy="143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660071" y="4017056"/>
            <a:ext cx="3168015" cy="912495"/>
            <a:chOff x="360" y="260"/>
            <a:chExt cx="4989" cy="143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660071" y="4970647"/>
            <a:ext cx="3168015" cy="912495"/>
            <a:chOff x="360" y="260"/>
            <a:chExt cx="4989" cy="1437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sp>
        <p:nvSpPr>
          <p:cNvPr id="4" name="Text Box 7"/>
          <p:cNvSpPr txBox="1"/>
          <p:nvPr/>
        </p:nvSpPr>
        <p:spPr>
          <a:xfrm>
            <a:off x="4889500" y="2314720"/>
            <a:ext cx="6338570" cy="2228559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汤姆和贝奇获救了，坏蛋印江·乔埃的命运将会怎样呢？发挥想象写一写。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01040" y="1379855"/>
            <a:ext cx="10330815" cy="4418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一、文中找出相应的词语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1.意真挚诚。                             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诚心诚意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2.指人因痛苦而发出声音。          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呻吟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3.到从来没有人去过或很少有人去过的艰险地方去考察(自然界情况)。 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探险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4.和多人聚集到一起,形成了队伍。(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成群结队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5.夸大地或无中生有地说自己或别人的优点;夸张地宣扬。                 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吹嘘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00734" y="1407160"/>
            <a:ext cx="10184765" cy="34158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二、有感情地朗读课文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回顾课文内容。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本文主要讲述了汤姆和贝琪从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返回家后的故事。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填序号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)A.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墓地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荒岛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迷路的山洞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根据课文内容判断下列说法的对错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对的打“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V”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，错的打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“×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50240" y="1400810"/>
            <a:ext cx="10891520" cy="2940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①汤姆和贝琪回到镇上的那一天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大多数人已经停止寻找他们了。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√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②汤姆和贝琪在山洞里一直没有放弃求生的希望。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③在哈克家人的阻拦下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汤姆没能看望生病的哈克。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④得知法官封锁山洞的举动后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汤姆的脸立刻变得煞白是因为山洞里还有人。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4" name="AutoShape 2"/>
          <p:cNvSpPr/>
          <p:nvPr/>
        </p:nvSpPr>
        <p:spPr bwMode="auto">
          <a:xfrm>
            <a:off x="3117850" y="2217738"/>
            <a:ext cx="279400" cy="3084513"/>
          </a:xfrm>
          <a:prstGeom prst="leftBrace">
            <a:avLst>
              <a:gd name="adj1" fmla="val 14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AutoShape 4"/>
          <p:cNvSpPr/>
          <p:nvPr/>
        </p:nvSpPr>
        <p:spPr>
          <a:xfrm rot="10800000">
            <a:off x="7410450" y="2262188"/>
            <a:ext cx="331788" cy="3040062"/>
          </a:xfrm>
          <a:prstGeom prst="leftBrace">
            <a:avLst>
              <a:gd name="adj1" fmla="val 74913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02285" y="2190750"/>
            <a:ext cx="615553" cy="3179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汤姆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索亚历险记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3511550" y="2217738"/>
            <a:ext cx="4279900" cy="521970"/>
          </a:xfrm>
          <a:prstGeom prst="rect">
            <a:avLst/>
          </a:prstGeom>
          <a:noFill/>
          <a:ln w="222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孩子失踪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人们悲痛</a:t>
            </a:r>
          </a:p>
        </p:txBody>
      </p:sp>
      <p:sp>
        <p:nvSpPr>
          <p:cNvPr id="8" name="Text Box 22"/>
          <p:cNvSpPr txBox="1"/>
          <p:nvPr/>
        </p:nvSpPr>
        <p:spPr>
          <a:xfrm>
            <a:off x="3478213" y="4594225"/>
            <a:ext cx="3932237" cy="521970"/>
          </a:xfrm>
          <a:prstGeom prst="rect">
            <a:avLst/>
          </a:prstGeom>
          <a:noFill/>
          <a:ln w="222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看望伙伴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关心他人</a:t>
            </a:r>
          </a:p>
        </p:txBody>
      </p:sp>
      <p:sp>
        <p:nvSpPr>
          <p:cNvPr id="9" name="Rectangle 20"/>
          <p:cNvSpPr/>
          <p:nvPr/>
        </p:nvSpPr>
        <p:spPr>
          <a:xfrm>
            <a:off x="3502025" y="2938463"/>
            <a:ext cx="379603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脱险归来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全村欢庆</a:t>
            </a:r>
          </a:p>
        </p:txBody>
      </p:sp>
      <p:sp>
        <p:nvSpPr>
          <p:cNvPr id="10" name="Rectangle 22"/>
          <p:cNvSpPr/>
          <p:nvPr/>
        </p:nvSpPr>
        <p:spPr>
          <a:xfrm>
            <a:off x="3478213" y="3744913"/>
            <a:ext cx="379603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讲述经过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添油加醋</a:t>
            </a:r>
          </a:p>
        </p:txBody>
      </p:sp>
      <p:sp>
        <p:nvSpPr>
          <p:cNvPr id="11" name="Text Box 22"/>
          <p:cNvSpPr txBox="1"/>
          <p:nvPr/>
        </p:nvSpPr>
        <p:spPr>
          <a:xfrm>
            <a:off x="7883525" y="3016250"/>
            <a:ext cx="1889125" cy="1383665"/>
          </a:xfrm>
          <a:prstGeom prst="rect">
            <a:avLst/>
          </a:prstGeom>
          <a:noFill/>
          <a:ln w="222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敢于探险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机智勇敢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心地善良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297" r="36026" b="377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18678" y="1675246"/>
            <a:ext cx="5320232" cy="2220163"/>
            <a:chOff x="752564" y="2647208"/>
            <a:chExt cx="4557018" cy="2220163"/>
          </a:xfrm>
        </p:grpSpPr>
        <p:sp>
          <p:nvSpPr>
            <p:cNvPr id="7" name="文本框 6"/>
            <p:cNvSpPr txBox="1"/>
            <p:nvPr/>
          </p:nvSpPr>
          <p:spPr>
            <a:xfrm>
              <a:off x="828763" y="2647208"/>
              <a:ext cx="44808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感谢各位的聆听</a:t>
              </a:r>
              <a:endParaRPr kumimoji="0" lang="en-US" altLang="zh-CN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语文精品课件 六年级下册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2657274" y="4713266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流程图: 可选过程 1"/>
          <p:cNvSpPr/>
          <p:nvPr/>
        </p:nvSpPr>
        <p:spPr>
          <a:xfrm>
            <a:off x="685800" y="1638300"/>
            <a:ext cx="10820400" cy="442150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大作家有一次到某地旅店投宿，别人事先告知他此地蚊子特别厉害。他在服务台登记房间时，一只蚊子正好飞来。作家对服务员说：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早听说贵地蚊子十分聪明，果不其然，它竟会预先来看我登记的房间号码，以便晚上对号光临，饱餐一顿。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服务员听后不禁大笑。结果那一夜作家睡得很好，因为服务员也记住了房间号码，提前进房做好了灭蚊防蚊的工作。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grpSp>
        <p:nvGrpSpPr>
          <p:cNvPr id="4" name="组合 6"/>
          <p:cNvGrpSpPr/>
          <p:nvPr/>
        </p:nvGrpSpPr>
        <p:grpSpPr>
          <a:xfrm>
            <a:off x="1221423" y="1740376"/>
            <a:ext cx="2423795" cy="636587"/>
            <a:chOff x="595313" y="252413"/>
            <a:chExt cx="2423795" cy="636587"/>
          </a:xfrm>
        </p:grpSpPr>
        <p:grpSp>
          <p:nvGrpSpPr>
            <p:cNvPr id="5" name="组合 45"/>
            <p:cNvGrpSpPr/>
            <p:nvPr/>
          </p:nvGrpSpPr>
          <p:grpSpPr>
            <a:xfrm>
              <a:off x="595313" y="282575"/>
              <a:ext cx="2212975" cy="576263"/>
              <a:chOff x="1855032" y="3219822"/>
              <a:chExt cx="2212912" cy="576064"/>
            </a:xfrm>
          </p:grpSpPr>
          <p:sp>
            <p:nvSpPr>
              <p:cNvPr id="7" name="矩形: 圆角 4"/>
              <p:cNvSpPr/>
              <p:nvPr/>
            </p:nvSpPr>
            <p:spPr>
              <a:xfrm>
                <a:off x="2115375" y="3219822"/>
                <a:ext cx="1952569" cy="576064"/>
              </a:xfrm>
              <a:prstGeom prst="roundRect">
                <a:avLst>
                  <a:gd name="adj" fmla="val 21946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716280" algn="l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矩形: 圆角 7"/>
              <p:cNvSpPr/>
              <p:nvPr/>
            </p:nvSpPr>
            <p:spPr>
              <a:xfrm>
                <a:off x="1855032" y="3219822"/>
                <a:ext cx="576246" cy="576064"/>
              </a:xfrm>
              <a:prstGeom prst="roundRect">
                <a:avLst>
                  <a:gd name="adj" fmla="val 21946"/>
                </a:avLst>
              </a:prstGeom>
              <a:solidFill>
                <a:srgbClr val="9BBB59"/>
              </a:solidFill>
              <a:ln>
                <a:noFill/>
              </a:ln>
              <a:effectLst>
                <a:outerShdw dist="127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716280" algn="l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标题 1"/>
            <p:cNvSpPr txBox="1"/>
            <p:nvPr/>
          </p:nvSpPr>
          <p:spPr bwMode="auto">
            <a:xfrm>
              <a:off x="644208" y="252413"/>
              <a:ext cx="2374900" cy="63658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 algn="l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lang="zh-CN" altLang="en-US" sz="3600" b="1" kern="1200" spc="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等线 Light" panose="02010600030101010101" pitchFamily="2" charset="-122"/>
                  <a:ea typeface="等线 Light" panose="02010600030101010101" pitchFamily="2" charset="-122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等线 Light" panose="02010600030101010101" pitchFamily="2" charset="-122"/>
                  <a:ea typeface="等线 Light" panose="02010600030101010101" pitchFamily="2" charset="-122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等线 Light" panose="02010600030101010101" pitchFamily="2" charset="-122"/>
                  <a:ea typeface="等线 Light" panose="02010600030101010101" pitchFamily="2" charset="-122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等线 Light" panose="02010600030101010101" pitchFamily="2" charset="-122"/>
                  <a:ea typeface="等线 Light" panose="02010600030101010101" pitchFamily="2" charset="-122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等线 Light" panose="02010600030101010101" pitchFamily="2" charset="-122"/>
                  <a:ea typeface="等线 Light" panose="02010600030101010101" pitchFamily="2" charset="-122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等线 Light" panose="02010600030101010101" pitchFamily="2" charset="-122"/>
                  <a:ea typeface="等线 Light" panose="02010600030101010101" pitchFamily="2" charset="-122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等线 Light" panose="02010600030101010101" pitchFamily="2" charset="-122"/>
                  <a:ea typeface="等线 Light" panose="02010600030101010101" pitchFamily="2" charset="-122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等线 Light" panose="02010600030101010101" pitchFamily="2" charset="-122"/>
                  <a:ea typeface="等线 Light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600" normalizeH="0" baseline="0" noProof="0" dirty="0">
                  <a:ln>
                    <a:noFill/>
                  </a:ln>
                  <a:solidFill>
                    <a:srgbClr val="251618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作者简介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5195888" y="2560319"/>
            <a:ext cx="6099175" cy="315727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马克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吐温，美国的幽默大师、小说家、作家，也是著名演说家，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19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世纪后期美国现实主义文学的杰出代表作家之一。虽然他的财富不多，却无损他的高超幽默、机智与名气，堪称美国最知名人士之一。   </a:t>
            </a:r>
          </a:p>
        </p:txBody>
      </p:sp>
      <p:pic>
        <p:nvPicPr>
          <p:cNvPr id="10" name="Picture 7" descr="C:\Documents and Settings\Administrator\桌面\马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8548" y="2584450"/>
            <a:ext cx="2758440" cy="355219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11" name="文本框 3"/>
          <p:cNvSpPr txBox="1">
            <a:spLocks noChangeArrowheads="1"/>
          </p:cNvSpPr>
          <p:nvPr/>
        </p:nvSpPr>
        <p:spPr bwMode="auto">
          <a:xfrm>
            <a:off x="4538641" y="1958341"/>
            <a:ext cx="6854529" cy="14706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读了课题，你有什么疑问？你最想了解什么？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445000" y="3843655"/>
            <a:ext cx="6550660" cy="1419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汤姆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索亚是个怎样的人？他是怎样历险的？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8" name="云形 7"/>
          <p:cNvSpPr/>
          <p:nvPr/>
        </p:nvSpPr>
        <p:spPr>
          <a:xfrm>
            <a:off x="4455477" y="1493520"/>
            <a:ext cx="2760980" cy="98107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我会读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03922" y="3049559"/>
            <a:ext cx="10678478" cy="284861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疲惫 　呻吟 　悲伤 　绝望 　 瞟见   摸索 　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喧嚣 　渲染 　劳累   饥饿 　 疲乏 　荒唐 　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消瘦 　警告 　讽刺 　惨白 　祈祷 　诚心诚意    神志昏迷 　　 灯烛辉煌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梳理内容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190999" y="2524592"/>
            <a:ext cx="6720205" cy="1489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  <a:prstDash val="sysDash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说说文中主要写了一件什么事？</a:t>
            </a:r>
            <a:endParaRPr kumimoji="1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文中除了汤姆外还出现了哪些人物？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818376" y="3861435"/>
            <a:ext cx="8015484" cy="981126"/>
            <a:chOff x="647700" y="3395070"/>
            <a:chExt cx="8039100" cy="980990"/>
          </a:xfrm>
        </p:grpSpPr>
        <p:pic>
          <p:nvPicPr>
            <p:cNvPr id="5" name="图片 5"/>
            <p:cNvPicPr>
              <a:picLocks noChangeAspect="1"/>
            </p:cNvPicPr>
            <p:nvPr/>
          </p:nvPicPr>
          <p:blipFill>
            <a:blip r:embed="rId3"/>
            <a:srcRect l="8932" t="67168" r="23428" b="3201"/>
            <a:stretch>
              <a:fillRect/>
            </a:stretch>
          </p:blipFill>
          <p:spPr>
            <a:xfrm>
              <a:off x="647700" y="3395070"/>
              <a:ext cx="7772398" cy="9809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矩形 4"/>
            <p:cNvSpPr/>
            <p:nvPr/>
          </p:nvSpPr>
          <p:spPr>
            <a:xfrm>
              <a:off x="762000" y="3589279"/>
              <a:ext cx="7924800" cy="6403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最后写汤姆讲述历险过程，并探望小伙伴。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53067" y="1858010"/>
            <a:ext cx="7901393" cy="941371"/>
            <a:chOff x="533400" y="1275602"/>
            <a:chExt cx="7924800" cy="941651"/>
          </a:xfrm>
        </p:grpSpPr>
        <p:pic>
          <p:nvPicPr>
            <p:cNvPr id="8" name="图片 2"/>
            <p:cNvPicPr>
              <a:picLocks noChangeAspect="1"/>
            </p:cNvPicPr>
            <p:nvPr/>
          </p:nvPicPr>
          <p:blipFill>
            <a:blip r:embed="rId3"/>
            <a:srcRect l="8932" t="7973" r="23428" b="62962"/>
            <a:stretch>
              <a:fillRect/>
            </a:stretch>
          </p:blipFill>
          <p:spPr>
            <a:xfrm>
              <a:off x="533400" y="1275602"/>
              <a:ext cx="7924800" cy="9416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矩形 6"/>
            <p:cNvSpPr/>
            <p:nvPr/>
          </p:nvSpPr>
          <p:spPr>
            <a:xfrm>
              <a:off x="838200" y="1395677"/>
              <a:ext cx="7467600" cy="6406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先写两个孩子失踪，小镇陷入悲痛之中；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517899" y="2719705"/>
            <a:ext cx="8053705" cy="1106508"/>
            <a:chOff x="342899" y="2254060"/>
            <a:chExt cx="8077199" cy="1106272"/>
          </a:xfrm>
        </p:grpSpPr>
        <p:pic>
          <p:nvPicPr>
            <p:cNvPr id="11" name="图片 9"/>
            <p:cNvPicPr>
              <a:picLocks noChangeAspect="1"/>
            </p:cNvPicPr>
            <p:nvPr/>
          </p:nvPicPr>
          <p:blipFill>
            <a:blip r:embed="rId3"/>
            <a:srcRect l="22971" t="36522" r="8113" b="32803"/>
            <a:stretch>
              <a:fillRect/>
            </a:stretch>
          </p:blipFill>
          <p:spPr>
            <a:xfrm flipH="1">
              <a:off x="342899" y="2254060"/>
              <a:ext cx="8077199" cy="11062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矩形 8"/>
            <p:cNvSpPr/>
            <p:nvPr/>
          </p:nvSpPr>
          <p:spPr>
            <a:xfrm>
              <a:off x="762000" y="2504805"/>
              <a:ext cx="6347012" cy="6402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接着写他们脱险回家，全村欢庆；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381500" y="2314720"/>
            <a:ext cx="7045325" cy="22285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  <a:prstDash val="sysDash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你觉得汤姆是个怎样的人？哪些地方给你留下了深刻印象？找出来读一读，品一品。</a:t>
            </a:r>
            <a:endParaRPr kumimoji="1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vixi4yy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1212</Words>
  <Application>Microsoft Office PowerPoint</Application>
  <PresentationFormat>宽屏</PresentationFormat>
  <Paragraphs>126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Arial</vt:lpstr>
      <vt:lpstr>Wingdings</vt:lpstr>
      <vt:lpstr>思源黑体 CN Regular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2021-05-12T01:45:56Z</dcterms:created>
  <dcterms:modified xsi:type="dcterms:W3CDTF">2023-01-10T07:24:18Z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5428279BE80F4A8982E619B48B2E8F6C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