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76" r:id="rId14"/>
    <p:sldId id="269" r:id="rId15"/>
    <p:sldId id="267" r:id="rId16"/>
    <p:sldId id="270" r:id="rId17"/>
    <p:sldId id="271" r:id="rId18"/>
    <p:sldId id="272" r:id="rId19"/>
    <p:sldId id="273" r:id="rId20"/>
    <p:sldId id="274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47"/>
    <a:srgbClr val="D9E021"/>
    <a:srgbClr val="9BA018"/>
    <a:srgbClr val="FCEE70"/>
    <a:srgbClr val="FF8C9B"/>
    <a:srgbClr val="FE7DA6"/>
    <a:srgbClr val="EFA01E"/>
    <a:srgbClr val="E14842"/>
    <a:srgbClr val="E8452C"/>
    <a:srgbClr val="59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E02D-74FA-44F3-8591-6BB7BAE77D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1AF3F-5727-4ED9-8506-5E54D02F24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1AF3F-5727-4ED9-8506-5E54D02F24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sp>
        <p:nvSpPr>
          <p:cNvPr id="6" name="文本框 16"/>
          <p:cNvSpPr txBox="1"/>
          <p:nvPr/>
        </p:nvSpPr>
        <p:spPr>
          <a:xfrm>
            <a:off x="3354616" y="2982011"/>
            <a:ext cx="5472608" cy="89471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5400" b="1" cap="all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cs typeface="Arial" panose="020B0604020202020204" pitchFamily="34" charset="0"/>
              </a:rPr>
              <a:t>妇女节主题班会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96536" y="4507230"/>
            <a:ext cx="15887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zh-CN" altLang="en-US" sz="2000" b="1" cap="all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cs typeface="Arial" panose="020B0604020202020204" pitchFamily="34" charset="0"/>
                <a:sym typeface="+mn-ea"/>
              </a:rPr>
              <a:t>汇报人：</a:t>
            </a:r>
            <a:r>
              <a:rPr lang="en-US" altLang="zh-CN" sz="2000" b="1" cap="all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cs typeface="Arial" panose="020B0604020202020204" pitchFamily="34" charset="0"/>
                <a:sym typeface="+mn-ea"/>
              </a:rPr>
              <a:t>XXX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487045"/>
            <a:ext cx="855980" cy="738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925" y="244284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51415" y="46355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70" y="1340485"/>
            <a:ext cx="855980" cy="738505"/>
          </a:xfrm>
          <a:prstGeom prst="rect">
            <a:avLst/>
          </a:prstGeom>
        </p:spPr>
      </p:pic>
      <p:pic>
        <p:nvPicPr>
          <p:cNvPr id="16" name="图片 15" descr="三角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485" y="2118360"/>
            <a:ext cx="483235" cy="608330"/>
          </a:xfrm>
          <a:prstGeom prst="rect">
            <a:avLst/>
          </a:prstGeom>
        </p:spPr>
      </p:pic>
      <p:pic>
        <p:nvPicPr>
          <p:cNvPr id="18" name="图片 17" descr="波浪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745" y="4022725"/>
            <a:ext cx="5096510" cy="408940"/>
          </a:xfrm>
          <a:prstGeom prst="rect">
            <a:avLst/>
          </a:prstGeom>
        </p:spPr>
      </p:pic>
      <p:pic>
        <p:nvPicPr>
          <p:cNvPr id="19" name="图片 18" descr="三角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00000">
            <a:off x="8493760" y="2190115"/>
            <a:ext cx="483235" cy="608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20" y="3745887"/>
            <a:ext cx="3025419" cy="29347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3775" y="2333561"/>
            <a:ext cx="4436762" cy="443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39817" y="124154"/>
            <a:ext cx="2266182" cy="2701280"/>
          </a:xfrm>
          <a:prstGeom prst="rect">
            <a:avLst/>
          </a:prstGeom>
        </p:spPr>
      </p:pic>
      <p:sp>
        <p:nvSpPr>
          <p:cNvPr id="4" name="Round Same Side Corner Rectangle 114"/>
          <p:cNvSpPr/>
          <p:nvPr/>
        </p:nvSpPr>
        <p:spPr>
          <a:xfrm rot="10800000">
            <a:off x="768543" y="2107328"/>
            <a:ext cx="815112" cy="702815"/>
          </a:xfrm>
          <a:prstGeom prst="round2SameRect">
            <a:avLst/>
          </a:prstGeom>
          <a:solidFill>
            <a:srgbClr val="EF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Round Same Side Corner Rectangle 115"/>
          <p:cNvSpPr/>
          <p:nvPr/>
        </p:nvSpPr>
        <p:spPr>
          <a:xfrm rot="10800000">
            <a:off x="4786083" y="2107329"/>
            <a:ext cx="815112" cy="883202"/>
          </a:xfrm>
          <a:prstGeom prst="round2SameRect">
            <a:avLst/>
          </a:prstGeom>
          <a:solidFill>
            <a:srgbClr val="FF8C9B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Round Same Side Corner Rectangle 116"/>
          <p:cNvSpPr/>
          <p:nvPr/>
        </p:nvSpPr>
        <p:spPr>
          <a:xfrm rot="10800000">
            <a:off x="2753995" y="2107328"/>
            <a:ext cx="815112" cy="1087021"/>
          </a:xfrm>
          <a:prstGeom prst="round2SameRect">
            <a:avLst/>
          </a:prstGeom>
          <a:solidFill>
            <a:srgbClr val="FE7DA6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Round Same Side Corner Rectangle 117"/>
          <p:cNvSpPr/>
          <p:nvPr/>
        </p:nvSpPr>
        <p:spPr>
          <a:xfrm rot="10800000">
            <a:off x="6813043" y="2107327"/>
            <a:ext cx="815112" cy="1087022"/>
          </a:xfrm>
          <a:prstGeom prst="round2SameRect">
            <a:avLst/>
          </a:prstGeom>
          <a:solidFill>
            <a:srgbClr val="FCEE7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118"/>
          <p:cNvSpPr/>
          <p:nvPr/>
        </p:nvSpPr>
        <p:spPr>
          <a:xfrm rot="10800000">
            <a:off x="8805184" y="2107328"/>
            <a:ext cx="815112" cy="702815"/>
          </a:xfrm>
          <a:prstGeom prst="round2SameRect">
            <a:avLst/>
          </a:prstGeom>
          <a:solidFill>
            <a:srgbClr val="9BA018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4" name="Group 151"/>
          <p:cNvGrpSpPr/>
          <p:nvPr/>
        </p:nvGrpSpPr>
        <p:grpSpPr>
          <a:xfrm>
            <a:off x="1086876" y="2854657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15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00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solidFill>
              <a:srgbClr val="FAC6CA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12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55"/>
          <p:cNvGrpSpPr/>
          <p:nvPr/>
        </p:nvGrpSpPr>
        <p:grpSpPr>
          <a:xfrm>
            <a:off x="3067823" y="3221526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19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04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59"/>
          <p:cNvGrpSpPr/>
          <p:nvPr/>
        </p:nvGrpSpPr>
        <p:grpSpPr>
          <a:xfrm>
            <a:off x="5133081" y="3024503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23" name="Oval 160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08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25" name="Straight Connector 162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63"/>
          <p:cNvGrpSpPr/>
          <p:nvPr/>
        </p:nvGrpSpPr>
        <p:grpSpPr>
          <a:xfrm>
            <a:off x="7131375" y="3221526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27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12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Straight Connector 166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67"/>
          <p:cNvGrpSpPr/>
          <p:nvPr/>
        </p:nvGrpSpPr>
        <p:grpSpPr>
          <a:xfrm>
            <a:off x="9123517" y="2863148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31" name="Oval 168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16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solidFill>
              <a:srgbClr val="FAC6CA"/>
            </a:solidFill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Straight Connector 170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56"/>
          <p:cNvGrpSpPr/>
          <p:nvPr/>
        </p:nvGrpSpPr>
        <p:grpSpPr>
          <a:xfrm>
            <a:off x="332775" y="4058645"/>
            <a:ext cx="1686560" cy="1311782"/>
            <a:chOff x="1538532" y="1159972"/>
            <a:chExt cx="5696010" cy="932344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538532" y="1159972"/>
              <a:ext cx="5696010" cy="3410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EFA01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Many</a:t>
              </a: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538532" y="1436092"/>
              <a:ext cx="5522299" cy="6562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妈妈给了我很多很多</a:t>
              </a:r>
            </a:p>
          </p:txBody>
        </p:sp>
      </p:grpSp>
      <p:grpSp>
        <p:nvGrpSpPr>
          <p:cNvPr id="37" name="Group 56"/>
          <p:cNvGrpSpPr/>
          <p:nvPr/>
        </p:nvGrpSpPr>
        <p:grpSpPr>
          <a:xfrm>
            <a:off x="2283178" y="4231270"/>
            <a:ext cx="1746885" cy="1784862"/>
            <a:chOff x="1682219" y="1150944"/>
            <a:chExt cx="5899746" cy="1268584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1682219" y="1150944"/>
              <a:ext cx="5899746" cy="3410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800" b="1" dirty="0">
                  <a:solidFill>
                    <a:srgbClr val="FE7DA6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Old</a:t>
              </a: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1853785" y="1435191"/>
              <a:ext cx="5588781" cy="98433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妈妈为我操心白发已爬上了您的头</a:t>
              </a: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4365664" y="4058643"/>
            <a:ext cx="1656715" cy="1344809"/>
            <a:chOff x="1487062" y="1139661"/>
            <a:chExt cx="5595214" cy="955818"/>
          </a:xfrm>
        </p:grpSpPr>
        <p:sp>
          <p:nvSpPr>
            <p:cNvPr id="41" name="Text Placeholder 3"/>
            <p:cNvSpPr txBox="1"/>
            <p:nvPr/>
          </p:nvSpPr>
          <p:spPr>
            <a:xfrm>
              <a:off x="1489207" y="1139661"/>
              <a:ext cx="5593069" cy="3410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FF8C9B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Tears</a:t>
              </a:r>
            </a:p>
          </p:txBody>
        </p:sp>
        <p:sp>
          <p:nvSpPr>
            <p:cNvPr id="42" name="Text Placeholder 3"/>
            <p:cNvSpPr txBox="1"/>
            <p:nvPr/>
          </p:nvSpPr>
          <p:spPr>
            <a:xfrm>
              <a:off x="1487062" y="1439254"/>
              <a:ext cx="5593070" cy="65622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您为我流过不少泪</a:t>
              </a: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6322060" y="4132707"/>
            <a:ext cx="1806575" cy="1347341"/>
            <a:chOff x="-102945" y="1033151"/>
            <a:chExt cx="6582048" cy="957607"/>
          </a:xfrm>
        </p:grpSpPr>
        <p:sp>
          <p:nvSpPr>
            <p:cNvPr id="44" name="Text Placeholder 3"/>
            <p:cNvSpPr txBox="1"/>
            <p:nvPr/>
          </p:nvSpPr>
          <p:spPr>
            <a:xfrm>
              <a:off x="-102945" y="1033151"/>
              <a:ext cx="6582048" cy="34102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FCEE70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Heart</a:t>
              </a: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161034" y="1334540"/>
              <a:ext cx="6052011" cy="65621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您有一颗慈祥温暖的心</a:t>
              </a: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8350759" y="4074517"/>
            <a:ext cx="1732280" cy="1867094"/>
            <a:chOff x="138119" y="1205102"/>
            <a:chExt cx="5850420" cy="1327030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138119" y="1205102"/>
              <a:ext cx="5850420" cy="3410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9BA018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Eyes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346144" y="1547795"/>
              <a:ext cx="5436516" cy="98433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您注视我的目光总是充满着爱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29640" y="2198370"/>
            <a:ext cx="50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897505" y="2256155"/>
            <a:ext cx="5187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975860" y="2164715"/>
            <a:ext cx="437515" cy="768350"/>
          </a:xfrm>
          <a:prstGeom prst="rect">
            <a:avLst/>
          </a:prstGeom>
          <a:solidFill>
            <a:srgbClr val="FF8C9B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958330" y="2222500"/>
            <a:ext cx="534035" cy="768350"/>
          </a:xfrm>
          <a:prstGeom prst="rect">
            <a:avLst/>
          </a:prstGeom>
          <a:solidFill>
            <a:srgbClr val="FCEE7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3" name="Round Same Side Corner Rectangle 116"/>
          <p:cNvSpPr/>
          <p:nvPr/>
        </p:nvSpPr>
        <p:spPr>
          <a:xfrm rot="10800000">
            <a:off x="10728960" y="2164478"/>
            <a:ext cx="815112" cy="1087021"/>
          </a:xfrm>
          <a:prstGeom prst="round2SameRect">
            <a:avLst/>
          </a:prstGeom>
          <a:solidFill>
            <a:srgbClr val="D9E02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63560" tIns="31780" rIns="63560" bIns="3178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1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4" name="Group 155"/>
          <p:cNvGrpSpPr/>
          <p:nvPr/>
        </p:nvGrpSpPr>
        <p:grpSpPr>
          <a:xfrm>
            <a:off x="11042788" y="3278676"/>
            <a:ext cx="178447" cy="1168569"/>
            <a:chOff x="4067062" y="2800350"/>
            <a:chExt cx="200183" cy="1310663"/>
          </a:xfrm>
          <a:solidFill>
            <a:srgbClr val="FAC6CA"/>
          </a:solidFill>
        </p:grpSpPr>
        <p:sp>
          <p:nvSpPr>
            <p:cNvPr id="55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TextBox 104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57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grpFill/>
            <a:ln w="12700">
              <a:solidFill>
                <a:srgbClr val="FAC6CA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6"/>
          <p:cNvGrpSpPr/>
          <p:nvPr/>
        </p:nvGrpSpPr>
        <p:grpSpPr>
          <a:xfrm>
            <a:off x="10258143" y="4295405"/>
            <a:ext cx="1881505" cy="1819150"/>
            <a:chOff x="1682219" y="1150944"/>
            <a:chExt cx="6354397" cy="1292954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682219" y="1150944"/>
              <a:ext cx="5899746" cy="3410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79629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800" b="1" dirty="0">
                  <a:solidFill>
                    <a:srgbClr val="D9E02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Right</a:t>
              </a: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682219" y="1459561"/>
              <a:ext cx="6354397" cy="98433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您从不欺骗我们教导我们去做正确的事情 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0872470" y="2313305"/>
            <a:ext cx="518795" cy="768350"/>
          </a:xfrm>
          <a:prstGeom prst="rect">
            <a:avLst/>
          </a:prstGeom>
          <a:solidFill>
            <a:srgbClr val="D9E02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008995" y="2135569"/>
            <a:ext cx="458470" cy="646331"/>
          </a:xfrm>
          <a:prstGeom prst="rect">
            <a:avLst/>
          </a:prstGeom>
          <a:solidFill>
            <a:srgbClr val="9BA018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63" name="图片 62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64" name="图片 63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65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母亲的诠释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265" y="1908175"/>
            <a:ext cx="744855" cy="902335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10241915" y="5080"/>
            <a:ext cx="1512570" cy="1823085"/>
            <a:chOff x="4378324" y="1762126"/>
            <a:chExt cx="1023937" cy="1233488"/>
          </a:xfrm>
        </p:grpSpPr>
        <p:sp>
          <p:nvSpPr>
            <p:cNvPr id="68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53" grpId="0" bldLvl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480185"/>
            <a:ext cx="9399905" cy="8013700"/>
          </a:xfrm>
          <a:prstGeom prst="rect">
            <a:avLst/>
          </a:prstGeom>
        </p:spPr>
      </p:pic>
      <p:sp>
        <p:nvSpPr>
          <p:cNvPr id="295" name="云"/>
          <p:cNvSpPr/>
          <p:nvPr/>
        </p:nvSpPr>
        <p:spPr>
          <a:xfrm>
            <a:off x="5211445" y="2744470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80685" y="2844800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344920" y="4199255"/>
            <a:ext cx="330200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zh-CN" sz="48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温情故事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" y="808355"/>
            <a:ext cx="855980" cy="73850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105" y="1898650"/>
            <a:ext cx="855980" cy="738505"/>
          </a:xfrm>
          <a:prstGeom prst="rect">
            <a:avLst/>
          </a:prstGeom>
        </p:spPr>
      </p:pic>
      <p:pic>
        <p:nvPicPr>
          <p:cNvPr id="9" name="图片 8" descr="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2575" y="1546860"/>
            <a:ext cx="5037455" cy="4269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934" y="3660033"/>
            <a:ext cx="2495097" cy="2856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87933" y="1065864"/>
            <a:ext cx="1196922" cy="2321464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4"/>
          <a:srcRect r="-1436"/>
          <a:stretch>
            <a:fillRect/>
          </a:stretch>
        </p:blipFill>
        <p:spPr>
          <a:xfrm>
            <a:off x="4290441" y="4442704"/>
            <a:ext cx="4019141" cy="2307290"/>
          </a:xfrm>
          <a:prstGeom prst="snip1Rect">
            <a:avLst/>
          </a:prstGeom>
        </p:spPr>
      </p:pic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406931" y="3455194"/>
            <a:ext cx="1992285" cy="485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妈妈的兴趣爱好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2565638" y="2646466"/>
            <a:ext cx="1993559" cy="485658"/>
          </a:xfrm>
          <a:prstGeom prst="rect">
            <a:avLst/>
          </a:prstGeom>
          <a:solidFill>
            <a:srgbClr val="EFA01E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妈妈的生日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7568366" y="5158340"/>
            <a:ext cx="1993559" cy="485658"/>
          </a:xfrm>
          <a:prstGeom prst="rect">
            <a:avLst/>
          </a:prstGeom>
          <a:solidFill>
            <a:srgbClr val="EFA01E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妈妈的鞋码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30" name="Rectangle 66"/>
          <p:cNvSpPr>
            <a:spLocks noChangeArrowheads="1"/>
          </p:cNvSpPr>
          <p:nvPr/>
        </p:nvSpPr>
        <p:spPr bwMode="auto">
          <a:xfrm>
            <a:off x="2575666" y="4234763"/>
            <a:ext cx="1993559" cy="485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妈妈最爱吃的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1405657" y="4981126"/>
            <a:ext cx="1993559" cy="485658"/>
          </a:xfrm>
          <a:prstGeom prst="rect">
            <a:avLst/>
          </a:prstGeom>
          <a:solidFill>
            <a:srgbClr val="EFA01E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妈妈的理想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7057697" y="4390225"/>
            <a:ext cx="1993559" cy="485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妈妈最得意的事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7568366" y="3472514"/>
            <a:ext cx="1993559" cy="485658"/>
          </a:xfrm>
          <a:prstGeom prst="rect">
            <a:avLst/>
          </a:prstGeom>
          <a:solidFill>
            <a:srgbClr val="EFA01E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妈妈最后悔的事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7039394" y="2671141"/>
            <a:ext cx="1992285" cy="485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妈妈对我的期望</a:t>
            </a:r>
            <a:endParaRPr lang="en-US" altLang="zh-CN" sz="16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748091" y="1898800"/>
            <a:ext cx="2440825" cy="2563313"/>
            <a:chOff x="4897547" y="2194496"/>
            <a:chExt cx="2440825" cy="2563313"/>
          </a:xfrm>
        </p:grpSpPr>
        <p:sp>
          <p:nvSpPr>
            <p:cNvPr id="10" name="TextBox 32"/>
            <p:cNvSpPr txBox="1"/>
            <p:nvPr/>
          </p:nvSpPr>
          <p:spPr>
            <a:xfrm>
              <a:off x="4897547" y="4376072"/>
              <a:ext cx="2440825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5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我所了解的母亲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004205" y="2194496"/>
              <a:ext cx="2227507" cy="1849502"/>
              <a:chOff x="5004205" y="2194496"/>
              <a:chExt cx="2227507" cy="1849502"/>
            </a:xfrm>
          </p:grpSpPr>
          <p:sp>
            <p:nvSpPr>
              <p:cNvPr id="5" name="Block Arc 1"/>
              <p:cNvSpPr/>
              <p:nvPr/>
            </p:nvSpPr>
            <p:spPr>
              <a:xfrm flipV="1">
                <a:off x="5683450" y="2590722"/>
                <a:ext cx="908700" cy="908701"/>
              </a:xfrm>
              <a:prstGeom prst="blockArc">
                <a:avLst>
                  <a:gd name="adj1" fmla="val 10800000"/>
                  <a:gd name="adj2" fmla="val 19093"/>
                  <a:gd name="adj3" fmla="val 14285"/>
                </a:avLst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  <p:sp>
            <p:nvSpPr>
              <p:cNvPr id="6" name="Rectangle 2"/>
              <p:cNvSpPr/>
              <p:nvPr/>
            </p:nvSpPr>
            <p:spPr>
              <a:xfrm>
                <a:off x="6066984" y="3472281"/>
                <a:ext cx="141633" cy="3196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  <p:sp>
            <p:nvSpPr>
              <p:cNvPr id="7" name="Rectangle 3"/>
              <p:cNvSpPr/>
              <p:nvPr/>
            </p:nvSpPr>
            <p:spPr>
              <a:xfrm>
                <a:off x="5882860" y="3789945"/>
                <a:ext cx="509880" cy="607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  <p:sp>
            <p:nvSpPr>
              <p:cNvPr id="8" name="Rectangle: Rounded Corners 5"/>
              <p:cNvSpPr/>
              <p:nvPr/>
            </p:nvSpPr>
            <p:spPr>
              <a:xfrm>
                <a:off x="5851014" y="2194496"/>
                <a:ext cx="573571" cy="113252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  <p:sp>
            <p:nvSpPr>
              <p:cNvPr id="11" name="Rectangle 33"/>
              <p:cNvSpPr/>
              <p:nvPr/>
            </p:nvSpPr>
            <p:spPr>
              <a:xfrm>
                <a:off x="5004205" y="3909339"/>
                <a:ext cx="2227507" cy="134659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914400">
                  <a:defRPr/>
                </a:pPr>
                <a:r>
                  <a:rPr lang="zh-CN" altLang="en-US" sz="2800" b="1" dirty="0">
                    <a:solidFill>
                      <a:schemeClr val="bg1">
                        <a:lumMod val="50000"/>
                      </a:schemeClr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</a:rPr>
                  <a:t>说一说</a:t>
                </a: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857227" y="2704370"/>
                <a:ext cx="573571" cy="629724"/>
              </a:xfrm>
              <a:prstGeom prst="ellipse">
                <a:avLst/>
              </a:prstGeom>
              <a:solidFill>
                <a:srgbClr val="FAC6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  <p:sp>
            <p:nvSpPr>
              <p:cNvPr id="12" name="Freeform: Shape 42"/>
              <p:cNvSpPr/>
              <p:nvPr/>
            </p:nvSpPr>
            <p:spPr bwMode="auto">
              <a:xfrm>
                <a:off x="5985996" y="2895872"/>
                <a:ext cx="303606" cy="333495"/>
              </a:xfrm>
              <a:custGeom>
                <a:avLst/>
                <a:gdLst>
                  <a:gd name="connsiteX0" fmla="*/ 265967 w 306388"/>
                  <a:gd name="connsiteY0" fmla="*/ 243697 h 336550"/>
                  <a:gd name="connsiteX1" fmla="*/ 232996 w 306388"/>
                  <a:gd name="connsiteY1" fmla="*/ 278234 h 336550"/>
                  <a:gd name="connsiteX2" fmla="*/ 219808 w 306388"/>
                  <a:gd name="connsiteY2" fmla="*/ 264950 h 336550"/>
                  <a:gd name="connsiteX3" fmla="*/ 203982 w 306388"/>
                  <a:gd name="connsiteY3" fmla="*/ 264950 h 336550"/>
                  <a:gd name="connsiteX4" fmla="*/ 203982 w 306388"/>
                  <a:gd name="connsiteY4" fmla="*/ 280890 h 336550"/>
                  <a:gd name="connsiteX5" fmla="*/ 225083 w 306388"/>
                  <a:gd name="connsiteY5" fmla="*/ 300815 h 336550"/>
                  <a:gd name="connsiteX6" fmla="*/ 232996 w 306388"/>
                  <a:gd name="connsiteY6" fmla="*/ 304800 h 336550"/>
                  <a:gd name="connsiteX7" fmla="*/ 239591 w 306388"/>
                  <a:gd name="connsiteY7" fmla="*/ 300815 h 336550"/>
                  <a:gd name="connsiteX8" fmla="*/ 281794 w 306388"/>
                  <a:gd name="connsiteY8" fmla="*/ 259637 h 336550"/>
                  <a:gd name="connsiteX9" fmla="*/ 281794 w 306388"/>
                  <a:gd name="connsiteY9" fmla="*/ 243697 h 336550"/>
                  <a:gd name="connsiteX10" fmla="*/ 265967 w 306388"/>
                  <a:gd name="connsiteY10" fmla="*/ 243697 h 336550"/>
                  <a:gd name="connsiteX11" fmla="*/ 242094 w 306388"/>
                  <a:gd name="connsiteY11" fmla="*/ 209550 h 336550"/>
                  <a:gd name="connsiteX12" fmla="*/ 306388 w 306388"/>
                  <a:gd name="connsiteY12" fmla="*/ 273050 h 336550"/>
                  <a:gd name="connsiteX13" fmla="*/ 242094 w 306388"/>
                  <a:gd name="connsiteY13" fmla="*/ 336550 h 336550"/>
                  <a:gd name="connsiteX14" fmla="*/ 177800 w 306388"/>
                  <a:gd name="connsiteY14" fmla="*/ 273050 h 336550"/>
                  <a:gd name="connsiteX15" fmla="*/ 242094 w 306388"/>
                  <a:gd name="connsiteY15" fmla="*/ 209550 h 336550"/>
                  <a:gd name="connsiteX16" fmla="*/ 65986 w 306388"/>
                  <a:gd name="connsiteY16" fmla="*/ 133087 h 336550"/>
                  <a:gd name="connsiteX17" fmla="*/ 69946 w 306388"/>
                  <a:gd name="connsiteY17" fmla="*/ 135738 h 336550"/>
                  <a:gd name="connsiteX18" fmla="*/ 104259 w 306388"/>
                  <a:gd name="connsiteY18" fmla="*/ 228503 h 336550"/>
                  <a:gd name="connsiteX19" fmla="*/ 116136 w 306388"/>
                  <a:gd name="connsiteY19" fmla="*/ 228503 h 336550"/>
                  <a:gd name="connsiteX20" fmla="*/ 149130 w 306388"/>
                  <a:gd name="connsiteY20" fmla="*/ 135738 h 336550"/>
                  <a:gd name="connsiteX21" fmla="*/ 155728 w 306388"/>
                  <a:gd name="connsiteY21" fmla="*/ 133087 h 336550"/>
                  <a:gd name="connsiteX22" fmla="*/ 184762 w 306388"/>
                  <a:gd name="connsiteY22" fmla="*/ 138388 h 336550"/>
                  <a:gd name="connsiteX23" fmla="*/ 219075 w 306388"/>
                  <a:gd name="connsiteY23" fmla="*/ 184771 h 336550"/>
                  <a:gd name="connsiteX24" fmla="*/ 219075 w 306388"/>
                  <a:gd name="connsiteY24" fmla="*/ 195373 h 336550"/>
                  <a:gd name="connsiteX25" fmla="*/ 161007 w 306388"/>
                  <a:gd name="connsiteY25" fmla="*/ 273561 h 336550"/>
                  <a:gd name="connsiteX26" fmla="*/ 162327 w 306388"/>
                  <a:gd name="connsiteY26" fmla="*/ 284162 h 336550"/>
                  <a:gd name="connsiteX27" fmla="*/ 21116 w 306388"/>
                  <a:gd name="connsiteY27" fmla="*/ 284162 h 336550"/>
                  <a:gd name="connsiteX28" fmla="*/ 0 w 306388"/>
                  <a:gd name="connsiteY28" fmla="*/ 262959 h 336550"/>
                  <a:gd name="connsiteX29" fmla="*/ 0 w 306388"/>
                  <a:gd name="connsiteY29" fmla="*/ 186096 h 336550"/>
                  <a:gd name="connsiteX30" fmla="*/ 34313 w 306388"/>
                  <a:gd name="connsiteY30" fmla="*/ 138388 h 336550"/>
                  <a:gd name="connsiteX31" fmla="*/ 65986 w 306388"/>
                  <a:gd name="connsiteY31" fmla="*/ 133087 h 336550"/>
                  <a:gd name="connsiteX32" fmla="*/ 103043 w 306388"/>
                  <a:gd name="connsiteY32" fmla="*/ 125412 h 336550"/>
                  <a:gd name="connsiteX33" fmla="*/ 117331 w 306388"/>
                  <a:gd name="connsiteY33" fmla="*/ 125412 h 336550"/>
                  <a:gd name="connsiteX34" fmla="*/ 122526 w 306388"/>
                  <a:gd name="connsiteY34" fmla="*/ 128077 h 336550"/>
                  <a:gd name="connsiteX35" fmla="*/ 122526 w 306388"/>
                  <a:gd name="connsiteY35" fmla="*/ 136071 h 336550"/>
                  <a:gd name="connsiteX36" fmla="*/ 116032 w 306388"/>
                  <a:gd name="connsiteY36" fmla="*/ 148063 h 336550"/>
                  <a:gd name="connsiteX37" fmla="*/ 118630 w 306388"/>
                  <a:gd name="connsiteY37" fmla="*/ 178707 h 336550"/>
                  <a:gd name="connsiteX38" fmla="*/ 112135 w 306388"/>
                  <a:gd name="connsiteY38" fmla="*/ 197360 h 336550"/>
                  <a:gd name="connsiteX39" fmla="*/ 108239 w 306388"/>
                  <a:gd name="connsiteY39" fmla="*/ 197360 h 336550"/>
                  <a:gd name="connsiteX40" fmla="*/ 100446 w 306388"/>
                  <a:gd name="connsiteY40" fmla="*/ 178707 h 336550"/>
                  <a:gd name="connsiteX41" fmla="*/ 104342 w 306388"/>
                  <a:gd name="connsiteY41" fmla="*/ 148063 h 336550"/>
                  <a:gd name="connsiteX42" fmla="*/ 96549 w 306388"/>
                  <a:gd name="connsiteY42" fmla="*/ 136071 h 336550"/>
                  <a:gd name="connsiteX43" fmla="*/ 97848 w 306388"/>
                  <a:gd name="connsiteY43" fmla="*/ 128077 h 336550"/>
                  <a:gd name="connsiteX44" fmla="*/ 103043 w 306388"/>
                  <a:gd name="connsiteY44" fmla="*/ 125412 h 336550"/>
                  <a:gd name="connsiteX45" fmla="*/ 110332 w 306388"/>
                  <a:gd name="connsiteY45" fmla="*/ 0 h 336550"/>
                  <a:gd name="connsiteX46" fmla="*/ 166689 w 306388"/>
                  <a:gd name="connsiteY46" fmla="*/ 55563 h 336550"/>
                  <a:gd name="connsiteX47" fmla="*/ 110332 w 306388"/>
                  <a:gd name="connsiteY47" fmla="*/ 111126 h 336550"/>
                  <a:gd name="connsiteX48" fmla="*/ 53975 w 306388"/>
                  <a:gd name="connsiteY48" fmla="*/ 55563 h 336550"/>
                  <a:gd name="connsiteX49" fmla="*/ 110332 w 306388"/>
                  <a:gd name="connsiteY4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388" h="336550">
                    <a:moveTo>
                      <a:pt x="265967" y="243697"/>
                    </a:moveTo>
                    <a:cubicBezTo>
                      <a:pt x="265967" y="243697"/>
                      <a:pt x="265967" y="243697"/>
                      <a:pt x="232996" y="278234"/>
                    </a:cubicBezTo>
                    <a:cubicBezTo>
                      <a:pt x="232996" y="278234"/>
                      <a:pt x="232996" y="278234"/>
                      <a:pt x="219808" y="264950"/>
                    </a:cubicBezTo>
                    <a:cubicBezTo>
                      <a:pt x="214532" y="260965"/>
                      <a:pt x="207938" y="260965"/>
                      <a:pt x="203982" y="264950"/>
                    </a:cubicBezTo>
                    <a:cubicBezTo>
                      <a:pt x="200025" y="268935"/>
                      <a:pt x="200025" y="275577"/>
                      <a:pt x="203982" y="280890"/>
                    </a:cubicBezTo>
                    <a:cubicBezTo>
                      <a:pt x="203982" y="280890"/>
                      <a:pt x="203982" y="280890"/>
                      <a:pt x="225083" y="300815"/>
                    </a:cubicBezTo>
                    <a:cubicBezTo>
                      <a:pt x="227721" y="303472"/>
                      <a:pt x="230359" y="304800"/>
                      <a:pt x="232996" y="304800"/>
                    </a:cubicBezTo>
                    <a:cubicBezTo>
                      <a:pt x="235634" y="304800"/>
                      <a:pt x="238272" y="303472"/>
                      <a:pt x="239591" y="300815"/>
                    </a:cubicBezTo>
                    <a:cubicBezTo>
                      <a:pt x="239591" y="300815"/>
                      <a:pt x="239591" y="300815"/>
                      <a:pt x="281794" y="259637"/>
                    </a:cubicBezTo>
                    <a:cubicBezTo>
                      <a:pt x="285750" y="255652"/>
                      <a:pt x="285750" y="249011"/>
                      <a:pt x="281794" y="243697"/>
                    </a:cubicBezTo>
                    <a:cubicBezTo>
                      <a:pt x="277837" y="239712"/>
                      <a:pt x="271243" y="239712"/>
                      <a:pt x="265967" y="243697"/>
                    </a:cubicBezTo>
                    <a:close/>
                    <a:moveTo>
                      <a:pt x="242094" y="209550"/>
                    </a:moveTo>
                    <a:cubicBezTo>
                      <a:pt x="277603" y="209550"/>
                      <a:pt x="306388" y="237980"/>
                      <a:pt x="306388" y="273050"/>
                    </a:cubicBezTo>
                    <a:cubicBezTo>
                      <a:pt x="306388" y="308120"/>
                      <a:pt x="277603" y="336550"/>
                      <a:pt x="242094" y="336550"/>
                    </a:cubicBezTo>
                    <a:cubicBezTo>
                      <a:pt x="206585" y="336550"/>
                      <a:pt x="177800" y="308120"/>
                      <a:pt x="177800" y="273050"/>
                    </a:cubicBezTo>
                    <a:cubicBezTo>
                      <a:pt x="177800" y="237980"/>
                      <a:pt x="206585" y="209550"/>
                      <a:pt x="242094" y="209550"/>
                    </a:cubicBezTo>
                    <a:close/>
                    <a:moveTo>
                      <a:pt x="65986" y="133087"/>
                    </a:moveTo>
                    <a:cubicBezTo>
                      <a:pt x="67306" y="133087"/>
                      <a:pt x="69946" y="134413"/>
                      <a:pt x="69946" y="135738"/>
                    </a:cubicBezTo>
                    <a:cubicBezTo>
                      <a:pt x="69946" y="135738"/>
                      <a:pt x="69946" y="135738"/>
                      <a:pt x="104259" y="228503"/>
                    </a:cubicBezTo>
                    <a:cubicBezTo>
                      <a:pt x="105578" y="233804"/>
                      <a:pt x="113497" y="233804"/>
                      <a:pt x="116136" y="228503"/>
                    </a:cubicBezTo>
                    <a:cubicBezTo>
                      <a:pt x="116136" y="228503"/>
                      <a:pt x="116136" y="228503"/>
                      <a:pt x="149130" y="135738"/>
                    </a:cubicBezTo>
                    <a:cubicBezTo>
                      <a:pt x="150449" y="133087"/>
                      <a:pt x="153089" y="131762"/>
                      <a:pt x="155728" y="133087"/>
                    </a:cubicBezTo>
                    <a:cubicBezTo>
                      <a:pt x="155728" y="133087"/>
                      <a:pt x="155728" y="133087"/>
                      <a:pt x="184762" y="138388"/>
                    </a:cubicBezTo>
                    <a:cubicBezTo>
                      <a:pt x="205878" y="145014"/>
                      <a:pt x="219075" y="163567"/>
                      <a:pt x="219075" y="184771"/>
                    </a:cubicBezTo>
                    <a:cubicBezTo>
                      <a:pt x="219075" y="184771"/>
                      <a:pt x="219075" y="184771"/>
                      <a:pt x="219075" y="195373"/>
                    </a:cubicBezTo>
                    <a:cubicBezTo>
                      <a:pt x="186082" y="204649"/>
                      <a:pt x="161007" y="236454"/>
                      <a:pt x="161007" y="273561"/>
                    </a:cubicBezTo>
                    <a:cubicBezTo>
                      <a:pt x="161007" y="277536"/>
                      <a:pt x="161007" y="280187"/>
                      <a:pt x="162327" y="284162"/>
                    </a:cubicBezTo>
                    <a:cubicBezTo>
                      <a:pt x="162327" y="284162"/>
                      <a:pt x="162327" y="284162"/>
                      <a:pt x="21116" y="284162"/>
                    </a:cubicBezTo>
                    <a:cubicBezTo>
                      <a:pt x="9238" y="284162"/>
                      <a:pt x="0" y="274886"/>
                      <a:pt x="0" y="262959"/>
                    </a:cubicBezTo>
                    <a:cubicBezTo>
                      <a:pt x="0" y="262959"/>
                      <a:pt x="0" y="262959"/>
                      <a:pt x="0" y="186096"/>
                    </a:cubicBezTo>
                    <a:cubicBezTo>
                      <a:pt x="0" y="163567"/>
                      <a:pt x="14517" y="145014"/>
                      <a:pt x="34313" y="138388"/>
                    </a:cubicBezTo>
                    <a:cubicBezTo>
                      <a:pt x="34313" y="138388"/>
                      <a:pt x="65986" y="133087"/>
                      <a:pt x="65986" y="133087"/>
                    </a:cubicBezTo>
                    <a:close/>
                    <a:moveTo>
                      <a:pt x="103043" y="125412"/>
                    </a:moveTo>
                    <a:cubicBezTo>
                      <a:pt x="103043" y="125412"/>
                      <a:pt x="103043" y="125412"/>
                      <a:pt x="117331" y="125412"/>
                    </a:cubicBezTo>
                    <a:cubicBezTo>
                      <a:pt x="118630" y="125412"/>
                      <a:pt x="121227" y="126745"/>
                      <a:pt x="122526" y="128077"/>
                    </a:cubicBezTo>
                    <a:cubicBezTo>
                      <a:pt x="123825" y="129409"/>
                      <a:pt x="123825" y="133406"/>
                      <a:pt x="122526" y="136071"/>
                    </a:cubicBezTo>
                    <a:cubicBezTo>
                      <a:pt x="122526" y="136071"/>
                      <a:pt x="122526" y="136071"/>
                      <a:pt x="116032" y="148063"/>
                    </a:cubicBezTo>
                    <a:cubicBezTo>
                      <a:pt x="116032" y="148063"/>
                      <a:pt x="116032" y="148063"/>
                      <a:pt x="118630" y="178707"/>
                    </a:cubicBezTo>
                    <a:cubicBezTo>
                      <a:pt x="118630" y="178707"/>
                      <a:pt x="118630" y="178707"/>
                      <a:pt x="112135" y="197360"/>
                    </a:cubicBezTo>
                    <a:cubicBezTo>
                      <a:pt x="110836" y="200025"/>
                      <a:pt x="108239" y="200025"/>
                      <a:pt x="108239" y="197360"/>
                    </a:cubicBezTo>
                    <a:cubicBezTo>
                      <a:pt x="108239" y="197360"/>
                      <a:pt x="108239" y="197360"/>
                      <a:pt x="100446" y="178707"/>
                    </a:cubicBezTo>
                    <a:cubicBezTo>
                      <a:pt x="100446" y="178707"/>
                      <a:pt x="100446" y="178707"/>
                      <a:pt x="104342" y="148063"/>
                    </a:cubicBezTo>
                    <a:cubicBezTo>
                      <a:pt x="104342" y="148063"/>
                      <a:pt x="104342" y="148063"/>
                      <a:pt x="96549" y="136071"/>
                    </a:cubicBezTo>
                    <a:cubicBezTo>
                      <a:pt x="95250" y="133406"/>
                      <a:pt x="95250" y="129409"/>
                      <a:pt x="97848" y="128077"/>
                    </a:cubicBezTo>
                    <a:cubicBezTo>
                      <a:pt x="99147" y="126745"/>
                      <a:pt x="100446" y="125412"/>
                      <a:pt x="103043" y="125412"/>
                    </a:cubicBezTo>
                    <a:close/>
                    <a:moveTo>
                      <a:pt x="110332" y="0"/>
                    </a:moveTo>
                    <a:cubicBezTo>
                      <a:pt x="141457" y="0"/>
                      <a:pt x="166689" y="24876"/>
                      <a:pt x="166689" y="55563"/>
                    </a:cubicBezTo>
                    <a:cubicBezTo>
                      <a:pt x="166689" y="86250"/>
                      <a:pt x="141457" y="111126"/>
                      <a:pt x="110332" y="111126"/>
                    </a:cubicBezTo>
                    <a:cubicBezTo>
                      <a:pt x="79207" y="111126"/>
                      <a:pt x="53975" y="86250"/>
                      <a:pt x="53975" y="55563"/>
                    </a:cubicBezTo>
                    <a:cubicBezTo>
                      <a:pt x="53975" y="24876"/>
                      <a:pt x="79207" y="0"/>
                      <a:pt x="1103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965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6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p:grpSp>
      </p:grpSp>
      <p:pic>
        <p:nvPicPr>
          <p:cNvPr id="41" name="图片 40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42" name="图片 41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温情故事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47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3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40" y="140970"/>
            <a:ext cx="1247775" cy="185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8"/>
          <a:srcRect r="-21673"/>
          <a:stretch>
            <a:fillRect/>
          </a:stretch>
        </p:blipFill>
        <p:spPr>
          <a:xfrm>
            <a:off x="9736492" y="3412944"/>
            <a:ext cx="1641852" cy="3015809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890" y="4325527"/>
            <a:ext cx="1069731" cy="2140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2" grpId="0" animBg="1"/>
      <p:bldP spid="30" grpId="0" animBg="1"/>
      <p:bldP spid="28" grpId="0" animBg="1"/>
      <p:bldP spid="26" grpId="0" animBg="1"/>
      <p:bldP spid="24" grpId="0" animBg="1"/>
      <p:bldP spid="2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6233" y="2856468"/>
            <a:ext cx="1821059" cy="2820605"/>
          </a:xfrm>
          <a:prstGeom prst="rect">
            <a:avLst/>
          </a:prstGeom>
        </p:spPr>
      </p:pic>
      <p:sp>
        <p:nvSpPr>
          <p:cNvPr id="56" name="云"/>
          <p:cNvSpPr/>
          <p:nvPr/>
        </p:nvSpPr>
        <p:spPr>
          <a:xfrm>
            <a:off x="5368925" y="1606109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14245" y="3187319"/>
            <a:ext cx="7121930" cy="2746362"/>
            <a:chOff x="2763" y="3235"/>
            <a:chExt cx="4581" cy="3386"/>
          </a:xfrm>
          <a:solidFill>
            <a:srgbClr val="E14842"/>
          </a:solidFill>
        </p:grpSpPr>
        <p:sp>
          <p:nvSpPr>
            <p:cNvPr id="9" name="矩形 8"/>
            <p:cNvSpPr/>
            <p:nvPr/>
          </p:nvSpPr>
          <p:spPr>
            <a:xfrm>
              <a:off x="2763" y="3235"/>
              <a:ext cx="4581" cy="33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998" y="3497"/>
              <a:ext cx="4166" cy="5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诗歌 </a:t>
              </a:r>
              <a:r>
                <a:rPr lang="en-US" altLang="zh-CN" sz="2400" b="1" dirty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 </a:t>
              </a:r>
              <a:endParaRPr lang="en-US" altLang="zh-CN" b="1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pic>
        <p:nvPicPr>
          <p:cNvPr id="11" name="图片 10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12" name="图片 11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温情故事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18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4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40" y="140970"/>
            <a:ext cx="1247775" cy="1859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矩形 54"/>
          <p:cNvSpPr/>
          <p:nvPr/>
        </p:nvSpPr>
        <p:spPr>
          <a:xfrm>
            <a:off x="4674218" y="2167339"/>
            <a:ext cx="3283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诗朗诵：妈妈的爱</a:t>
            </a:r>
          </a:p>
        </p:txBody>
      </p:sp>
      <p:pic>
        <p:nvPicPr>
          <p:cNvPr id="62" name="图片 61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801" y="1808954"/>
            <a:ext cx="1215390" cy="10301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97638" y="3461315"/>
            <a:ext cx="62297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2000" b="1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是您，将我带到人间。</a:t>
            </a:r>
            <a:endParaRPr lang="en-US" altLang="zh-CN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教会我在成长中，如何走过沟沟坎坎。是您，领我认识世界。</a:t>
            </a:r>
            <a:endParaRPr lang="en-US" altLang="zh-CN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天寒地冻时，将我双手放入怀中温暖。您用爱心穿引的线，</a:t>
            </a:r>
            <a:endParaRPr lang="en-US" altLang="zh-CN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那一针一线，都是您的爱在悄悄蔓延。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669" y="4568054"/>
            <a:ext cx="1889084" cy="1889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" grpId="0"/>
      <p:bldP spid="5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云"/>
          <p:cNvSpPr/>
          <p:nvPr/>
        </p:nvSpPr>
        <p:spPr>
          <a:xfrm>
            <a:off x="5119585" y="1667113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77383" y="3258470"/>
            <a:ext cx="7658677" cy="2746362"/>
            <a:chOff x="11936" y="3241"/>
            <a:chExt cx="4581" cy="3386"/>
          </a:xfrm>
          <a:solidFill>
            <a:srgbClr val="FFB447"/>
          </a:solidFill>
        </p:grpSpPr>
        <p:sp>
          <p:nvSpPr>
            <p:cNvPr id="7" name="矩形 6"/>
            <p:cNvSpPr/>
            <p:nvPr/>
          </p:nvSpPr>
          <p:spPr>
            <a:xfrm>
              <a:off x="11936" y="3241"/>
              <a:ext cx="4581" cy="33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12169" y="3419"/>
              <a:ext cx="4115" cy="2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诗歌 </a:t>
              </a:r>
              <a:r>
                <a:rPr lang="en-US" altLang="zh-CN" sz="2800" b="1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2</a:t>
              </a:r>
              <a:r>
                <a:rPr lang="zh-CN" altLang="en-US" sz="2000" b="1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 </a:t>
              </a:r>
              <a:endParaRPr lang="en-US" altLang="zh-CN" sz="2000" b="1" dirty="0">
                <a:solidFill>
                  <a:prstClr val="white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如果我是风筝，您就是拉动风筝的线；　　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如果我是一条船，您就是灯塔是港湾；　　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这就是母亲的爱，这就是母亲的情。　　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鲜花可以枯萎，沧海可变桑田。　　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white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但母亲的爱，却永远留在我们的心间！</a:t>
              </a:r>
              <a:endParaRPr lang="zh-CN" altLang="en-US" sz="1200" dirty="0">
                <a:solidFill>
                  <a:prstClr val="white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endParaRPr>
            </a:p>
          </p:txBody>
        </p:sp>
      </p:grpSp>
      <p:pic>
        <p:nvPicPr>
          <p:cNvPr id="11" name="图片 10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12" name="图片 11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温情故事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18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4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0" y="140970"/>
            <a:ext cx="1247775" cy="1859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矩形 54"/>
          <p:cNvSpPr/>
          <p:nvPr/>
        </p:nvSpPr>
        <p:spPr>
          <a:xfrm>
            <a:off x="4424878" y="2228343"/>
            <a:ext cx="3283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诗朗诵：妈妈的爱</a:t>
            </a:r>
          </a:p>
        </p:txBody>
      </p:sp>
      <p:pic>
        <p:nvPicPr>
          <p:cNvPr id="62" name="图片 6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461" y="1869958"/>
            <a:ext cx="1215390" cy="10301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20142" y="2001028"/>
            <a:ext cx="1909550" cy="300754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6166" y="3504798"/>
            <a:ext cx="2505125" cy="25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480185"/>
            <a:ext cx="9399905" cy="8013700"/>
          </a:xfrm>
          <a:prstGeom prst="rect">
            <a:avLst/>
          </a:prstGeom>
        </p:spPr>
      </p:pic>
      <p:sp>
        <p:nvSpPr>
          <p:cNvPr id="295" name="云"/>
          <p:cNvSpPr/>
          <p:nvPr/>
        </p:nvSpPr>
        <p:spPr>
          <a:xfrm>
            <a:off x="2228850" y="2698115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98090" y="2798445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362325" y="4152900"/>
            <a:ext cx="330200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zh-CN" sz="48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班会互动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" y="808355"/>
            <a:ext cx="855980" cy="73850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105" y="1898650"/>
            <a:ext cx="855980" cy="738505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360" y="1870075"/>
            <a:ext cx="4152265" cy="351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99982" y="2055819"/>
            <a:ext cx="7592036" cy="2746362"/>
          </a:xfrm>
          <a:prstGeom prst="rect">
            <a:avLst/>
          </a:prstGeom>
          <a:solidFill>
            <a:srgbClr val="E84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99982" y="2767280"/>
            <a:ext cx="7592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在这个特殊的节日里，如何表达对她们的爱？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9" name="图片 8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班会互动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9" y="2699254"/>
            <a:ext cx="3878445" cy="38784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643265" y="2843232"/>
            <a:ext cx="2858041" cy="3590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云"/>
          <p:cNvSpPr/>
          <p:nvPr/>
        </p:nvSpPr>
        <p:spPr>
          <a:xfrm>
            <a:off x="4269012" y="433329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38316" y="1028007"/>
            <a:ext cx="516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1.</a:t>
            </a:r>
            <a:r>
              <a:rPr lang="zh-CN" altLang="en-US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了解妈妈、长辈对我的爱</a:t>
            </a:r>
          </a:p>
        </p:txBody>
      </p:sp>
      <p:pic>
        <p:nvPicPr>
          <p:cNvPr id="36" name="图片 35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07" y="178880"/>
            <a:ext cx="1894205" cy="160547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593053" y="4473678"/>
            <a:ext cx="2220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问问妈妈，自己是怎样降临到这世界上的，妈妈在怀着我的时候“我”有没有“调皮”。</a:t>
            </a:r>
          </a:p>
        </p:txBody>
      </p:sp>
      <p:sp>
        <p:nvSpPr>
          <p:cNvPr id="38" name="矩形 37"/>
          <p:cNvSpPr/>
          <p:nvPr/>
        </p:nvSpPr>
        <p:spPr>
          <a:xfrm>
            <a:off x="5003746" y="4530964"/>
            <a:ext cx="22203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和全家人一起看看小时候的照片，请爸爸妈妈讲讲“我”小时候的故事。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162549" y="4564960"/>
            <a:ext cx="2117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让孩子说说记忆中父母做出的最让自己感动的事情。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572" y="2081601"/>
            <a:ext cx="2582748" cy="22320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81841" y="2001591"/>
            <a:ext cx="2120790" cy="232383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579" y="2149252"/>
            <a:ext cx="2493371" cy="205703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6300" y="2081601"/>
            <a:ext cx="744855" cy="902335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0076950" y="178506"/>
            <a:ext cx="1512570" cy="1823085"/>
            <a:chOff x="4378324" y="1762126"/>
            <a:chExt cx="1023937" cy="1233488"/>
          </a:xfrm>
        </p:grpSpPr>
        <p:sp>
          <p:nvSpPr>
            <p:cNvPr id="50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6" name="图片 85" descr="糖果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65" y="531124"/>
            <a:ext cx="855980" cy="738505"/>
          </a:xfrm>
          <a:prstGeom prst="rect">
            <a:avLst/>
          </a:prstGeom>
        </p:spPr>
      </p:pic>
      <p:pic>
        <p:nvPicPr>
          <p:cNvPr id="87" name="图片 86" descr="糖果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73" y="1415097"/>
            <a:ext cx="855980" cy="73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76" y="3483171"/>
            <a:ext cx="2464600" cy="3095419"/>
          </a:xfrm>
          <a:prstGeom prst="rect">
            <a:avLst/>
          </a:prstGeom>
        </p:spPr>
      </p:pic>
      <p:sp>
        <p:nvSpPr>
          <p:cNvPr id="4" name="云"/>
          <p:cNvSpPr/>
          <p:nvPr/>
        </p:nvSpPr>
        <p:spPr>
          <a:xfrm>
            <a:off x="4269012" y="433329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8316" y="1028007"/>
            <a:ext cx="516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2.</a:t>
            </a:r>
            <a:r>
              <a:rPr lang="zh-CN" altLang="en-US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真情回馈，温情行动</a:t>
            </a:r>
          </a:p>
        </p:txBody>
      </p:sp>
      <p:pic>
        <p:nvPicPr>
          <p:cNvPr id="6" name="图片 5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807" y="178880"/>
            <a:ext cx="1894205" cy="160547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933179" y="2823741"/>
            <a:ext cx="5505016" cy="68325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亲爱的妈妈，平时您做家务挺累的，今天好好休息休息一下，让我为您分担一点家务吧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!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44541" y="5348313"/>
            <a:ext cx="4832975" cy="68325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可敬的母亲，您上班辛苦了！让我为您洗洗脚，为您洗去一身的疲惫吧！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195" y="2315793"/>
            <a:ext cx="2406952" cy="23347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300" y="2081601"/>
            <a:ext cx="744855" cy="90233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0076950" y="178506"/>
            <a:ext cx="1512570" cy="1823085"/>
            <a:chOff x="4378324" y="1762126"/>
            <a:chExt cx="1023937" cy="1233488"/>
          </a:xfrm>
        </p:grpSpPr>
        <p:sp>
          <p:nvSpPr>
            <p:cNvPr id="39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5" name="图片 74" descr="糖果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57" y="824294"/>
            <a:ext cx="855980" cy="738505"/>
          </a:xfrm>
          <a:prstGeom prst="rect">
            <a:avLst/>
          </a:prstGeom>
        </p:spPr>
      </p:pic>
      <p:pic>
        <p:nvPicPr>
          <p:cNvPr id="76" name="图片 75" descr="糖果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86" y="250081"/>
            <a:ext cx="855980" cy="738505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1312177" y="2566778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4400" dirty="0"/>
          </a:p>
        </p:txBody>
      </p:sp>
      <p:sp>
        <p:nvSpPr>
          <p:cNvPr id="78" name="矩形 77"/>
          <p:cNvSpPr/>
          <p:nvPr/>
        </p:nvSpPr>
        <p:spPr>
          <a:xfrm>
            <a:off x="8964778" y="5305220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/>
      <p:bldP spid="24" grpId="0"/>
      <p:bldP spid="77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79966" y="2725376"/>
            <a:ext cx="4389282" cy="68325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婆婆、外婆你们无微不致的关心我，今天让我给您捶捶背吧！</a:t>
            </a:r>
          </a:p>
        </p:txBody>
      </p:sp>
      <p:sp>
        <p:nvSpPr>
          <p:cNvPr id="5" name="矩形 4"/>
          <p:cNvSpPr/>
          <p:nvPr/>
        </p:nvSpPr>
        <p:spPr>
          <a:xfrm>
            <a:off x="4442331" y="4987127"/>
            <a:ext cx="5855056" cy="68325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亲爱的老师，您知道我有多爱您吗，今天，让我把心中感激的话说给您听，好吗？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197" y="1523443"/>
            <a:ext cx="3198450" cy="2864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7100" y="4231280"/>
            <a:ext cx="2558642" cy="1802426"/>
          </a:xfrm>
          <a:prstGeom prst="rect">
            <a:avLst/>
          </a:prstGeom>
        </p:spPr>
      </p:pic>
      <p:sp>
        <p:nvSpPr>
          <p:cNvPr id="8" name="云"/>
          <p:cNvSpPr/>
          <p:nvPr/>
        </p:nvSpPr>
        <p:spPr>
          <a:xfrm>
            <a:off x="4269012" y="433329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38316" y="1028007"/>
            <a:ext cx="516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2.</a:t>
            </a:r>
            <a:r>
              <a:rPr lang="zh-CN" altLang="en-US" sz="2800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真情回馈，温情行动</a:t>
            </a:r>
          </a:p>
        </p:txBody>
      </p:sp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807" y="178880"/>
            <a:ext cx="1894205" cy="16054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300" y="2081601"/>
            <a:ext cx="744855" cy="9023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076950" y="178506"/>
            <a:ext cx="1512570" cy="1823085"/>
            <a:chOff x="4378324" y="1762126"/>
            <a:chExt cx="1023937" cy="1233488"/>
          </a:xfrm>
        </p:grpSpPr>
        <p:sp>
          <p:nvSpPr>
            <p:cNvPr id="1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9" name="图片 48" descr="糖果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57" y="824294"/>
            <a:ext cx="855980" cy="738505"/>
          </a:xfrm>
          <a:prstGeom prst="rect">
            <a:avLst/>
          </a:prstGeom>
        </p:spPr>
      </p:pic>
      <p:pic>
        <p:nvPicPr>
          <p:cNvPr id="50" name="图片 49" descr="糖果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86" y="250081"/>
            <a:ext cx="855980" cy="73850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312177" y="2566778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4400" dirty="0"/>
          </a:p>
        </p:txBody>
      </p:sp>
      <p:sp>
        <p:nvSpPr>
          <p:cNvPr id="52" name="矩形 51"/>
          <p:cNvSpPr/>
          <p:nvPr/>
        </p:nvSpPr>
        <p:spPr>
          <a:xfrm>
            <a:off x="3474542" y="4987127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480185"/>
            <a:ext cx="9399905" cy="8013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2565" y="3480435"/>
            <a:ext cx="1731010" cy="92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47595" y="2835910"/>
            <a:ext cx="2520315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</a:rPr>
              <a:t>Contents</a:t>
            </a:r>
          </a:p>
        </p:txBody>
      </p:sp>
      <p:pic>
        <p:nvPicPr>
          <p:cNvPr id="7" name="图片 6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25" y="2124075"/>
            <a:ext cx="488315" cy="4216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3030" y="2043430"/>
            <a:ext cx="3749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妇女节由来</a:t>
            </a:r>
          </a:p>
        </p:txBody>
      </p:sp>
      <p:pic>
        <p:nvPicPr>
          <p:cNvPr id="9" name="图片 8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25" y="3034665"/>
            <a:ext cx="488315" cy="421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63030" y="2954020"/>
            <a:ext cx="4022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妇女节简介</a:t>
            </a:r>
          </a:p>
        </p:txBody>
      </p:sp>
      <p:pic>
        <p:nvPicPr>
          <p:cNvPr id="11" name="图片 10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937000"/>
            <a:ext cx="488315" cy="4216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63665" y="3856355"/>
            <a:ext cx="1833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温情故事</a:t>
            </a:r>
          </a:p>
        </p:txBody>
      </p:sp>
      <p:pic>
        <p:nvPicPr>
          <p:cNvPr id="13" name="图片 12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4839970"/>
            <a:ext cx="488315" cy="4216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63665" y="4759960"/>
            <a:ext cx="2936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班会互动</a:t>
            </a:r>
          </a:p>
        </p:txBody>
      </p:sp>
      <p:pic>
        <p:nvPicPr>
          <p:cNvPr id="15" name="图片 14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025" y="2982595"/>
            <a:ext cx="4744085" cy="4022725"/>
          </a:xfrm>
          <a:prstGeom prst="rect">
            <a:avLst/>
          </a:prstGeom>
        </p:spPr>
      </p:pic>
      <p:pic>
        <p:nvPicPr>
          <p:cNvPr id="1024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80" y="814705"/>
            <a:ext cx="2126615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4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4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4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49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49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49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15" y="1270"/>
            <a:ext cx="6786245" cy="5784850"/>
          </a:xfrm>
          <a:prstGeom prst="rect">
            <a:avLst/>
          </a:prstGeom>
        </p:spPr>
      </p:pic>
      <p:sp>
        <p:nvSpPr>
          <p:cNvPr id="6" name="文本框 16"/>
          <p:cNvSpPr txBox="1"/>
          <p:nvPr/>
        </p:nvSpPr>
        <p:spPr>
          <a:xfrm>
            <a:off x="2698115" y="3077797"/>
            <a:ext cx="7029164" cy="742765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4400" b="1" cap="all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cs typeface="Arial" panose="020B0604020202020204" pitchFamily="34" charset="0"/>
              </a:rPr>
              <a:t>班会结束，谢谢观看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487045"/>
            <a:ext cx="855980" cy="738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925" y="244284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51415" y="46355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70" y="1340485"/>
            <a:ext cx="855980" cy="738505"/>
          </a:xfrm>
          <a:prstGeom prst="rect">
            <a:avLst/>
          </a:prstGeom>
        </p:spPr>
      </p:pic>
      <p:pic>
        <p:nvPicPr>
          <p:cNvPr id="16" name="图片 15" descr="三角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485" y="2118360"/>
            <a:ext cx="483235" cy="608330"/>
          </a:xfrm>
          <a:prstGeom prst="rect">
            <a:avLst/>
          </a:prstGeom>
        </p:spPr>
      </p:pic>
      <p:pic>
        <p:nvPicPr>
          <p:cNvPr id="18" name="图片 17" descr="波浪线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745" y="4022725"/>
            <a:ext cx="5096510" cy="408940"/>
          </a:xfrm>
          <a:prstGeom prst="rect">
            <a:avLst/>
          </a:prstGeom>
        </p:spPr>
      </p:pic>
      <p:pic>
        <p:nvPicPr>
          <p:cNvPr id="19" name="图片 18" descr="三角形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00000">
            <a:off x="8493760" y="2190115"/>
            <a:ext cx="483235" cy="608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20" y="3745887"/>
            <a:ext cx="3025419" cy="29347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3775" y="2333561"/>
            <a:ext cx="4436762" cy="443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480185"/>
            <a:ext cx="9399905" cy="8013700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05" y="1546860"/>
            <a:ext cx="5123815" cy="4344035"/>
          </a:xfrm>
          <a:prstGeom prst="rect">
            <a:avLst/>
          </a:prstGeom>
        </p:spPr>
      </p:pic>
      <p:sp>
        <p:nvSpPr>
          <p:cNvPr id="295" name="云"/>
          <p:cNvSpPr/>
          <p:nvPr/>
        </p:nvSpPr>
        <p:spPr>
          <a:xfrm>
            <a:off x="5211445" y="2744470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80685" y="2844800"/>
            <a:ext cx="41662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344920" y="4199255"/>
            <a:ext cx="3302000" cy="7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妇女节由来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25" y="808355"/>
            <a:ext cx="855980" cy="73850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105" y="1898650"/>
            <a:ext cx="855980" cy="738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433" y="4169030"/>
            <a:ext cx="2531073" cy="2531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9" y="4684584"/>
            <a:ext cx="1012902" cy="2026824"/>
          </a:xfrm>
          <a:prstGeom prst="rect">
            <a:avLst/>
          </a:prstGeom>
        </p:spPr>
      </p:pic>
      <p:sp>
        <p:nvSpPr>
          <p:cNvPr id="29" name="文本框 37"/>
          <p:cNvSpPr txBox="1"/>
          <p:nvPr/>
        </p:nvSpPr>
        <p:spPr>
          <a:xfrm>
            <a:off x="929824" y="146592"/>
            <a:ext cx="1356929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妇女节由来</a:t>
            </a:r>
          </a:p>
        </p:txBody>
      </p:sp>
      <p:sp>
        <p:nvSpPr>
          <p:cNvPr id="30" name="文本框 38"/>
          <p:cNvSpPr txBox="1"/>
          <p:nvPr/>
        </p:nvSpPr>
        <p:spPr>
          <a:xfrm>
            <a:off x="929824" y="429428"/>
            <a:ext cx="2897505" cy="32321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The origin of the women's day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5" y="285115"/>
            <a:ext cx="692785" cy="597535"/>
          </a:xfrm>
          <a:prstGeom prst="rect">
            <a:avLst/>
          </a:prstGeom>
        </p:spPr>
      </p:pic>
      <p:sp>
        <p:nvSpPr>
          <p:cNvPr id="87" name="AutoShape 7"/>
          <p:cNvSpPr/>
          <p:nvPr/>
        </p:nvSpPr>
        <p:spPr bwMode="auto">
          <a:xfrm>
            <a:off x="1531118" y="163342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B74657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531118" y="2464000"/>
            <a:ext cx="2021205" cy="743585"/>
            <a:chOff x="2903" y="4853"/>
            <a:chExt cx="3183" cy="1171"/>
          </a:xfrm>
          <a:solidFill>
            <a:srgbClr val="B74657"/>
          </a:solidFill>
        </p:grpSpPr>
        <p:sp>
          <p:nvSpPr>
            <p:cNvPr id="85" name="AutoShape 5"/>
            <p:cNvSpPr/>
            <p:nvPr/>
          </p:nvSpPr>
          <p:spPr bwMode="auto">
            <a:xfrm>
              <a:off x="2903" y="4853"/>
              <a:ext cx="3183" cy="117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9" name="AutoShape 9"/>
            <p:cNvSpPr/>
            <p:nvPr/>
          </p:nvSpPr>
          <p:spPr bwMode="auto">
            <a:xfrm>
              <a:off x="3134" y="5301"/>
              <a:ext cx="2720" cy="5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defTabSz="334645" eaLnBrk="1"/>
              <a:r>
                <a:rPr lang="zh-CN" altLang="es-E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1857年3月8日</a:t>
              </a:r>
            </a:p>
          </p:txBody>
        </p:sp>
      </p:grpSp>
      <p:sp>
        <p:nvSpPr>
          <p:cNvPr id="92" name="AutoShape 12"/>
          <p:cNvSpPr/>
          <p:nvPr/>
        </p:nvSpPr>
        <p:spPr bwMode="auto">
          <a:xfrm>
            <a:off x="4647069" y="3518555"/>
            <a:ext cx="716915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BC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</a:t>
            </a:r>
            <a:r>
              <a:rPr 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47069" y="2660035"/>
            <a:ext cx="2021840" cy="743585"/>
            <a:chOff x="6310" y="5114"/>
            <a:chExt cx="3184" cy="1171"/>
          </a:xfrm>
          <a:solidFill>
            <a:srgbClr val="FFBC00"/>
          </a:solidFill>
        </p:grpSpPr>
        <p:sp>
          <p:nvSpPr>
            <p:cNvPr id="90" name="AutoShape 10"/>
            <p:cNvSpPr/>
            <p:nvPr/>
          </p:nvSpPr>
          <p:spPr bwMode="auto">
            <a:xfrm>
              <a:off x="6310" y="5114"/>
              <a:ext cx="3184" cy="117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" y="0"/>
                  </a:moveTo>
                  <a:cubicBezTo>
                    <a:pt x="136" y="0"/>
                    <a:pt x="0" y="371"/>
                    <a:pt x="0" y="830"/>
                  </a:cubicBezTo>
                  <a:lnTo>
                    <a:pt x="0" y="15784"/>
                  </a:lnTo>
                  <a:cubicBezTo>
                    <a:pt x="0" y="16243"/>
                    <a:pt x="136" y="16615"/>
                    <a:pt x="305" y="16615"/>
                  </a:cubicBezTo>
                  <a:lnTo>
                    <a:pt x="2627" y="16615"/>
                  </a:lnTo>
                  <a:lnTo>
                    <a:pt x="3849" y="21599"/>
                  </a:lnTo>
                  <a:lnTo>
                    <a:pt x="5072" y="16615"/>
                  </a:lnTo>
                  <a:lnTo>
                    <a:pt x="21294" y="16615"/>
                  </a:lnTo>
                  <a:cubicBezTo>
                    <a:pt x="21463" y="16615"/>
                    <a:pt x="21599" y="16243"/>
                    <a:pt x="21599" y="15784"/>
                  </a:cubicBezTo>
                  <a:lnTo>
                    <a:pt x="21599" y="830"/>
                  </a:lnTo>
                  <a:cubicBezTo>
                    <a:pt x="21600" y="371"/>
                    <a:pt x="21463" y="0"/>
                    <a:pt x="21294" y="0"/>
                  </a:cubicBezTo>
                  <a:lnTo>
                    <a:pt x="3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4" name="AutoShape 14"/>
            <p:cNvSpPr/>
            <p:nvPr/>
          </p:nvSpPr>
          <p:spPr bwMode="auto">
            <a:xfrm>
              <a:off x="6533" y="5301"/>
              <a:ext cx="2737" cy="5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defTabSz="334645" eaLnBrk="1"/>
              <a:r>
                <a:rPr lang="zh-CN" altLang="es-E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1859年3月</a:t>
              </a:r>
            </a:p>
          </p:txBody>
        </p:sp>
      </p:grpSp>
      <p:sp>
        <p:nvSpPr>
          <p:cNvPr id="97" name="AutoShape 17"/>
          <p:cNvSpPr/>
          <p:nvPr/>
        </p:nvSpPr>
        <p:spPr bwMode="auto">
          <a:xfrm>
            <a:off x="7701487" y="1657957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A669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01487" y="2488537"/>
            <a:ext cx="2021205" cy="743585"/>
            <a:chOff x="9683" y="4853"/>
            <a:chExt cx="3183" cy="1171"/>
          </a:xfrm>
          <a:solidFill>
            <a:srgbClr val="0A6694"/>
          </a:solidFill>
        </p:grpSpPr>
        <p:sp>
          <p:nvSpPr>
            <p:cNvPr id="95" name="AutoShape 15"/>
            <p:cNvSpPr/>
            <p:nvPr/>
          </p:nvSpPr>
          <p:spPr bwMode="auto">
            <a:xfrm>
              <a:off x="9683" y="4853"/>
              <a:ext cx="3183" cy="1171"/>
            </a:xfrm>
            <a:custGeom>
              <a:avLst/>
              <a:gdLst>
                <a:gd name="T0" fmla="*/ 2243931 w 21600"/>
                <a:gd name="T1" fmla="*/ 825500 h 21600"/>
                <a:gd name="T2" fmla="*/ 2243931 w 21600"/>
                <a:gd name="T3" fmla="*/ 825500 h 21600"/>
                <a:gd name="T4" fmla="*/ 2243931 w 21600"/>
                <a:gd name="T5" fmla="*/ 825500 h 21600"/>
                <a:gd name="T6" fmla="*/ 224393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00">
                <a:latin typeface="Arial" panose="020B0604020202020204" pitchFamily="34" charset="0"/>
                <a:ea typeface="微软雅黑" panose="020B0503020204020204" charset="-122"/>
                <a:cs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99" name="AutoShape 19"/>
            <p:cNvSpPr/>
            <p:nvPr/>
          </p:nvSpPr>
          <p:spPr bwMode="auto">
            <a:xfrm>
              <a:off x="9988" y="5301"/>
              <a:ext cx="2574" cy="5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zh-CN" altLang="es-E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1908年3月8日</a:t>
              </a:r>
            </a:p>
          </p:txBody>
        </p:sp>
      </p:grpSp>
      <p:sp>
        <p:nvSpPr>
          <p:cNvPr id="106" name="AutoShape 26"/>
          <p:cNvSpPr/>
          <p:nvPr/>
        </p:nvSpPr>
        <p:spPr bwMode="auto">
          <a:xfrm>
            <a:off x="654818" y="3422722"/>
            <a:ext cx="2897505" cy="1292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defTabSz="914400" eaLnBrk="1">
              <a:lnSpc>
                <a:spcPct val="15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美国纽约的服装和纺织女工举行了一次抗议，反对非人道的工作环境，12小时工作制和低薪。游行者被警察围攻并赶散。</a:t>
            </a:r>
          </a:p>
        </p:txBody>
      </p:sp>
      <p:sp>
        <p:nvSpPr>
          <p:cNvPr id="108" name="AutoShape 28"/>
          <p:cNvSpPr/>
          <p:nvPr/>
        </p:nvSpPr>
        <p:spPr bwMode="auto">
          <a:xfrm>
            <a:off x="4647704" y="1468140"/>
            <a:ext cx="2021206" cy="9694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l" defTabSz="914400" eaLnBrk="1">
              <a:lnSpc>
                <a:spcPct val="15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两年以后，又是在三月，这些妇女组织了第一个工会。</a:t>
            </a:r>
          </a:p>
        </p:txBody>
      </p:sp>
      <p:sp>
        <p:nvSpPr>
          <p:cNvPr id="110" name="AutoShape 30"/>
          <p:cNvSpPr/>
          <p:nvPr/>
        </p:nvSpPr>
        <p:spPr bwMode="auto">
          <a:xfrm>
            <a:off x="7702121" y="3397857"/>
            <a:ext cx="4425387" cy="1292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l" defTabSz="914400" eaLnBrk="1">
              <a:lnSpc>
                <a:spcPct val="15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15000名妇女在纽约市游行，要求缩短工作时间，提高劳动报酬与享有选举权，禁止使用童工。她们提出的口号是“面包和玫瑰”，面包象征经济保障，玫瑰象征较好的生活质量。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1915" y="2045335"/>
            <a:ext cx="744855" cy="902335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0362565" y="142240"/>
            <a:ext cx="1512570" cy="1823085"/>
            <a:chOff x="4378324" y="1762126"/>
            <a:chExt cx="1023937" cy="1233488"/>
          </a:xfrm>
        </p:grpSpPr>
        <p:sp>
          <p:nvSpPr>
            <p:cNvPr id="44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6" name="图片 95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15" y="278130"/>
            <a:ext cx="692785" cy="597535"/>
          </a:xfrm>
          <a:prstGeom prst="rect">
            <a:avLst/>
          </a:prstGeom>
        </p:spPr>
      </p:pic>
      <p:pic>
        <p:nvPicPr>
          <p:cNvPr id="101" name="图片 100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838" y="3932817"/>
            <a:ext cx="3587313" cy="3040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443" y="3454381"/>
            <a:ext cx="2897505" cy="2892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  <p:bldP spid="92" grpId="0" bldLvl="0" animBg="1"/>
      <p:bldP spid="97" grpId="0" bldLvl="0" animBg="1"/>
      <p:bldP spid="106" grpId="0" animBg="1"/>
      <p:bldP spid="106" grpId="1" bldLvl="0" animBg="1"/>
      <p:bldP spid="108" grpId="0" animBg="1"/>
      <p:bldP spid="108" grpId="1" bldLvl="0" animBg="1"/>
      <p:bldP spid="110" grpId="0" animBg="1"/>
      <p:bldP spid="11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7"/>
          <p:cNvSpPr txBox="1"/>
          <p:nvPr/>
        </p:nvSpPr>
        <p:spPr>
          <a:xfrm>
            <a:off x="929824" y="146592"/>
            <a:ext cx="1356929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妇女节由来</a:t>
            </a:r>
          </a:p>
        </p:txBody>
      </p:sp>
      <p:sp>
        <p:nvSpPr>
          <p:cNvPr id="30" name="文本框 38"/>
          <p:cNvSpPr txBox="1"/>
          <p:nvPr/>
        </p:nvSpPr>
        <p:spPr>
          <a:xfrm>
            <a:off x="929824" y="429428"/>
            <a:ext cx="2897505" cy="32321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The origin of the women's day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285115"/>
            <a:ext cx="692785" cy="597535"/>
          </a:xfrm>
          <a:prstGeom prst="rect">
            <a:avLst/>
          </a:prstGeom>
        </p:spPr>
      </p:pic>
      <p:sp>
        <p:nvSpPr>
          <p:cNvPr id="102" name="AutoShape 22"/>
          <p:cNvSpPr/>
          <p:nvPr/>
        </p:nvSpPr>
        <p:spPr bwMode="auto">
          <a:xfrm>
            <a:off x="1073517" y="2267438"/>
            <a:ext cx="716280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BCC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29046" y="2296716"/>
            <a:ext cx="2021840" cy="743585"/>
            <a:chOff x="12166" y="3993"/>
            <a:chExt cx="3184" cy="1171"/>
          </a:xfrm>
          <a:solidFill>
            <a:srgbClr val="FBCC00"/>
          </a:solidFill>
        </p:grpSpPr>
        <p:sp>
          <p:nvSpPr>
            <p:cNvPr id="100" name="AutoShape 20"/>
            <p:cNvSpPr/>
            <p:nvPr/>
          </p:nvSpPr>
          <p:spPr bwMode="auto">
            <a:xfrm>
              <a:off x="12166" y="3993"/>
              <a:ext cx="3184" cy="1171"/>
            </a:xfrm>
            <a:custGeom>
              <a:avLst/>
              <a:gdLst>
                <a:gd name="T0" fmla="*/ 2244725 w 21600"/>
                <a:gd name="T1" fmla="*/ 825500 h 21600"/>
                <a:gd name="T2" fmla="*/ 2244725 w 21600"/>
                <a:gd name="T3" fmla="*/ 825500 h 21600"/>
                <a:gd name="T4" fmla="*/ 2244725 w 21600"/>
                <a:gd name="T5" fmla="*/ 825500 h 21600"/>
                <a:gd name="T6" fmla="*/ 2244725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" y="0"/>
                  </a:moveTo>
                  <a:cubicBezTo>
                    <a:pt x="136" y="0"/>
                    <a:pt x="0" y="371"/>
                    <a:pt x="0" y="830"/>
                  </a:cubicBezTo>
                  <a:lnTo>
                    <a:pt x="0" y="15784"/>
                  </a:lnTo>
                  <a:cubicBezTo>
                    <a:pt x="0" y="16243"/>
                    <a:pt x="136" y="16615"/>
                    <a:pt x="305" y="16615"/>
                  </a:cubicBezTo>
                  <a:lnTo>
                    <a:pt x="2627" y="16615"/>
                  </a:lnTo>
                  <a:lnTo>
                    <a:pt x="3849" y="21599"/>
                  </a:lnTo>
                  <a:lnTo>
                    <a:pt x="5072" y="16615"/>
                  </a:lnTo>
                  <a:lnTo>
                    <a:pt x="21294" y="16615"/>
                  </a:lnTo>
                  <a:cubicBezTo>
                    <a:pt x="21463" y="16615"/>
                    <a:pt x="21599" y="16243"/>
                    <a:pt x="21599" y="15784"/>
                  </a:cubicBezTo>
                  <a:lnTo>
                    <a:pt x="21599" y="830"/>
                  </a:lnTo>
                  <a:cubicBezTo>
                    <a:pt x="21600" y="371"/>
                    <a:pt x="21463" y="0"/>
                    <a:pt x="21294" y="0"/>
                  </a:cubicBezTo>
                  <a:lnTo>
                    <a:pt x="3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00">
                <a:latin typeface="Arial" panose="020B0604020202020204" pitchFamily="34" charset="0"/>
                <a:ea typeface="微软雅黑" panose="020B0503020204020204" charset="-122"/>
                <a:cs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04" name="AutoShape 24"/>
            <p:cNvSpPr/>
            <p:nvPr/>
          </p:nvSpPr>
          <p:spPr bwMode="auto">
            <a:xfrm>
              <a:off x="12406" y="4211"/>
              <a:ext cx="2703" cy="5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defTabSz="334645" eaLnBrk="1"/>
              <a:r>
                <a:rPr lang="zh-CN" altLang="es-E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1909年3月8日</a:t>
              </a:r>
            </a:p>
          </p:txBody>
        </p:sp>
      </p:grpSp>
      <p:sp>
        <p:nvSpPr>
          <p:cNvPr id="112" name="AutoShape 32"/>
          <p:cNvSpPr/>
          <p:nvPr/>
        </p:nvSpPr>
        <p:spPr bwMode="auto">
          <a:xfrm>
            <a:off x="4290135" y="2363865"/>
            <a:ext cx="4111550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l" defTabSz="914400" eaLnBrk="1">
              <a:lnSpc>
                <a:spcPct val="15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美国芝加哥女工团要求男女平等权利而举行示威。</a:t>
            </a:r>
          </a:p>
        </p:txBody>
      </p:sp>
      <p:sp>
        <p:nvSpPr>
          <p:cNvPr id="25" name="AutoShape 17"/>
          <p:cNvSpPr/>
          <p:nvPr/>
        </p:nvSpPr>
        <p:spPr bwMode="auto">
          <a:xfrm>
            <a:off x="8145836" y="4456920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9565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133992" y="4429615"/>
            <a:ext cx="2021205" cy="743585"/>
            <a:chOff x="9683" y="4853"/>
            <a:chExt cx="3183" cy="1171"/>
          </a:xfrm>
          <a:solidFill>
            <a:srgbClr val="595656"/>
          </a:solidFill>
        </p:grpSpPr>
        <p:sp>
          <p:nvSpPr>
            <p:cNvPr id="37" name="AutoShape 15"/>
            <p:cNvSpPr/>
            <p:nvPr/>
          </p:nvSpPr>
          <p:spPr bwMode="auto">
            <a:xfrm>
              <a:off x="9683" y="4853"/>
              <a:ext cx="3183" cy="1171"/>
            </a:xfrm>
            <a:custGeom>
              <a:avLst/>
              <a:gdLst>
                <a:gd name="T0" fmla="*/ 2243931 w 21600"/>
                <a:gd name="T1" fmla="*/ 825500 h 21600"/>
                <a:gd name="T2" fmla="*/ 2243931 w 21600"/>
                <a:gd name="T3" fmla="*/ 825500 h 21600"/>
                <a:gd name="T4" fmla="*/ 2243931 w 21600"/>
                <a:gd name="T5" fmla="*/ 825500 h 21600"/>
                <a:gd name="T6" fmla="*/ 224393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s-ES" sz="2000">
                <a:latin typeface="Arial" panose="020B0604020202020204" pitchFamily="34" charset="0"/>
                <a:ea typeface="微软雅黑" panose="020B0503020204020204" charset="-122"/>
                <a:cs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38" name="AutoShape 19"/>
            <p:cNvSpPr/>
            <p:nvPr/>
          </p:nvSpPr>
          <p:spPr bwMode="auto">
            <a:xfrm>
              <a:off x="9988" y="5301"/>
              <a:ext cx="2574" cy="5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1pPr>
              <a:lvl2pPr marL="742950" indent="-28575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2pPr>
              <a:lvl3pPr marL="11430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3pPr>
              <a:lvl4pPr marL="16002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4pPr>
              <a:lvl5pPr marL="2057400" indent="-228600" defTabSz="876300" eaLnBrk="0"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5pPr>
              <a:lvl6pPr marL="25146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6pPr>
              <a:lvl7pPr marL="29718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7pPr>
              <a:lvl8pPr marL="34290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8pPr>
              <a:lvl9pPr marL="38862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panose="020F0502020204030203" charset="0"/>
                  <a:ea typeface="MS PGothic" panose="020B0600070205080204" pitchFamily="34" charset="-128"/>
                  <a:sym typeface="Lato" panose="020F0502020204030203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en-U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1910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年</a:t>
              </a:r>
              <a:r>
                <a:rPr lang="en-US" altLang="zh-CN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月</a:t>
              </a:r>
              <a:endParaRPr lang="zh-CN" altLang="en-US" sz="2000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AutoShape 30"/>
          <p:cNvSpPr/>
          <p:nvPr/>
        </p:nvSpPr>
        <p:spPr bwMode="auto">
          <a:xfrm>
            <a:off x="2882770" y="4430032"/>
            <a:ext cx="4976897" cy="9694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l" defTabSz="914400" eaLnBrk="1">
              <a:lnSpc>
                <a:spcPct val="15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在丹麦哥本哈根召开的国际第二次社会主义者妇女大会上决定，为了促进国际劳动妇女的团结和解放，以每年3月8日为妇女节。也叫国际妇女节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915" y="2045335"/>
            <a:ext cx="744855" cy="902335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0362565" y="142240"/>
            <a:ext cx="1512570" cy="1823085"/>
            <a:chOff x="4378324" y="1762126"/>
            <a:chExt cx="1023937" cy="1233488"/>
          </a:xfrm>
        </p:grpSpPr>
        <p:sp>
          <p:nvSpPr>
            <p:cNvPr id="44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6" name="图片 9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15" y="278130"/>
            <a:ext cx="692785" cy="597535"/>
          </a:xfrm>
          <a:prstGeom prst="rect">
            <a:avLst/>
          </a:prstGeom>
        </p:spPr>
      </p:pic>
      <p:pic>
        <p:nvPicPr>
          <p:cNvPr id="101" name="图片 100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3515" y="5175885"/>
            <a:ext cx="2170430" cy="1839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418" y="1384990"/>
            <a:ext cx="2676787" cy="26767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42" y="3383360"/>
            <a:ext cx="2431510" cy="325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  <p:bldP spid="112" grpId="0" animBg="1"/>
      <p:bldP spid="112" grpId="1" bldLvl="0" animBg="1"/>
      <p:bldP spid="25" grpId="0" bldLvl="0" animBg="1"/>
      <p:bldP spid="39" grpId="0" animBg="1"/>
      <p:bldP spid="3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7"/>
          <p:cNvSpPr txBox="1"/>
          <p:nvPr/>
        </p:nvSpPr>
        <p:spPr>
          <a:xfrm>
            <a:off x="929824" y="146592"/>
            <a:ext cx="1356929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妇女节由来</a:t>
            </a:r>
          </a:p>
        </p:txBody>
      </p:sp>
      <p:sp>
        <p:nvSpPr>
          <p:cNvPr id="30" name="文本框 38"/>
          <p:cNvSpPr txBox="1"/>
          <p:nvPr/>
        </p:nvSpPr>
        <p:spPr>
          <a:xfrm>
            <a:off x="929824" y="429428"/>
            <a:ext cx="2897505" cy="32321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400" b="1" dirty="0">
                <a:solidFill>
                  <a:schemeClr val="accent2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ea"/>
                <a:sym typeface="+mn-lt"/>
              </a:rPr>
              <a:t>The origin of the women's day</a:t>
            </a:r>
          </a:p>
        </p:txBody>
      </p: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285115"/>
            <a:ext cx="692785" cy="597535"/>
          </a:xfrm>
          <a:prstGeom prst="rect">
            <a:avLst/>
          </a:prstGeom>
        </p:spPr>
      </p:pic>
      <p:pic>
        <p:nvPicPr>
          <p:cNvPr id="96" name="图片 9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15" y="278130"/>
            <a:ext cx="692785" cy="5975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63725" y="2479675"/>
            <a:ext cx="9100820" cy="3827780"/>
          </a:xfrm>
          <a:prstGeom prst="rect">
            <a:avLst/>
          </a:prstGeom>
          <a:solidFill>
            <a:srgbClr val="EFA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ctr">
              <a:lnSpc>
                <a:spcPct val="15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64945" y="497205"/>
            <a:ext cx="3190875" cy="2677795"/>
            <a:chOff x="1464945" y="497205"/>
            <a:chExt cx="3190875" cy="26777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4945" y="497205"/>
              <a:ext cx="3190875" cy="2677795"/>
            </a:xfrm>
            <a:prstGeom prst="rect">
              <a:avLst/>
            </a:prstGeom>
          </p:spPr>
        </p:pic>
        <p:sp>
          <p:nvSpPr>
            <p:cNvPr id="4" name="文本框 37"/>
            <p:cNvSpPr txBox="1"/>
            <p:nvPr/>
          </p:nvSpPr>
          <p:spPr>
            <a:xfrm>
              <a:off x="2202999" y="2270032"/>
              <a:ext cx="1743252" cy="40515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000" b="1" dirty="0">
                  <a:solidFill>
                    <a:schemeClr val="tx2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  <a:sym typeface="+mn-lt"/>
                </a:rPr>
                <a:t>妇女节的由来</a:t>
              </a:r>
            </a:p>
          </p:txBody>
        </p:sp>
      </p:grpSp>
      <p:sp>
        <p:nvSpPr>
          <p:cNvPr id="5" name="文本框 45"/>
          <p:cNvSpPr txBox="1">
            <a:spLocks noChangeArrowheads="1"/>
          </p:cNvSpPr>
          <p:nvPr/>
        </p:nvSpPr>
        <p:spPr bwMode="auto">
          <a:xfrm>
            <a:off x="2225357" y="3384643"/>
            <a:ext cx="8377555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联合国从</a:t>
            </a:r>
            <a:r>
              <a:rPr lang="en-US" altLang="zh-CN" sz="20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1975</a:t>
            </a:r>
            <a:r>
              <a:rPr lang="zh-CN" altLang="en-US" sz="20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年国际妇女年开始庆祝国际妇女节，确认普通妇女争取平等参与社会的传统。</a:t>
            </a: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1997</a:t>
            </a:r>
            <a:r>
              <a:rPr lang="zh-CN" altLang="en-US" sz="2000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年大会通过了一项决议，请每个国家按照自己的历史和名族传统习俗，选定一年中的某一天宣布为联合国妇女权利和世界和平日。</a:t>
            </a:r>
          </a:p>
        </p:txBody>
      </p:sp>
      <p:pic>
        <p:nvPicPr>
          <p:cNvPr id="10" name="图片 9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955" y="-11430"/>
            <a:ext cx="4023995" cy="3411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7983" y="3806242"/>
            <a:ext cx="3190875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65" y="-1480185"/>
            <a:ext cx="9399905" cy="8013700"/>
          </a:xfrm>
          <a:prstGeom prst="rect">
            <a:avLst/>
          </a:prstGeom>
        </p:spPr>
      </p:pic>
      <p:sp>
        <p:nvSpPr>
          <p:cNvPr id="295" name="云"/>
          <p:cNvSpPr/>
          <p:nvPr/>
        </p:nvSpPr>
        <p:spPr>
          <a:xfrm>
            <a:off x="2045335" y="2759710"/>
            <a:ext cx="1894205" cy="1189355"/>
          </a:xfrm>
          <a:custGeom>
            <a:avLst/>
            <a:gdLst/>
            <a:ahLst/>
            <a:cxnLst/>
            <a:rect l="l" t="t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rgbClr val="FAC6C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14575" y="2860040"/>
            <a:ext cx="41662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178810" y="4214495"/>
            <a:ext cx="3302000" cy="7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" y="808355"/>
            <a:ext cx="855980" cy="73850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105" y="1898650"/>
            <a:ext cx="855980" cy="73850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82665" y="1870075"/>
            <a:ext cx="4173855" cy="3537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7395" y="3930649"/>
            <a:ext cx="1716669" cy="2725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638414" y="2515193"/>
            <a:ext cx="3407410" cy="1476375"/>
            <a:chOff x="5752580" y="1667972"/>
            <a:chExt cx="2555557" cy="1107281"/>
          </a:xfrm>
        </p:grpSpPr>
        <p:sp>
          <p:nvSpPr>
            <p:cNvPr id="33" name="文本框 69"/>
            <p:cNvSpPr txBox="1">
              <a:spLocks noChangeArrowheads="1"/>
            </p:cNvSpPr>
            <p:nvPr/>
          </p:nvSpPr>
          <p:spPr bwMode="auto">
            <a:xfrm>
              <a:off x="5752580" y="1667972"/>
              <a:ext cx="2219801" cy="31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defTabSz="796290" ea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单击此处输入标题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5752580" y="1979916"/>
              <a:ext cx="2555557" cy="79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ts val="1500"/>
                </a:spcBef>
                <a:buFont typeface="Arial" panose="020B0604020202020204" pitchFamily="34" charset="0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国际劳动妇女节 (International Working Women‘s Day) 又称“合国妇女权益和国际和平日” 或“三八”妇女节。</a:t>
              </a: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5825490" y="1971675"/>
              <a:ext cx="2466975" cy="0"/>
            </a:xfrm>
            <a:custGeom>
              <a:avLst/>
              <a:gdLst>
                <a:gd name="connsiteX0" fmla="*/ 0 w 2466975"/>
                <a:gd name="connsiteY0" fmla="*/ 0 h 0"/>
                <a:gd name="connsiteX1" fmla="*/ 2466975 w 2466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6975">
                  <a:moveTo>
                    <a:pt x="0" y="0"/>
                  </a:moveTo>
                  <a:lnTo>
                    <a:pt x="2466975" y="0"/>
                  </a:lnTo>
                </a:path>
              </a:pathLst>
            </a:custGeom>
            <a:ln>
              <a:solidFill>
                <a:srgbClr val="FAC6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38414" y="4432893"/>
            <a:ext cx="3386514" cy="1476375"/>
            <a:chOff x="5752580" y="1667972"/>
            <a:chExt cx="2539885" cy="1107281"/>
          </a:xfrm>
        </p:grpSpPr>
        <p:sp>
          <p:nvSpPr>
            <p:cNvPr id="38" name="文本框 69"/>
            <p:cNvSpPr txBox="1">
              <a:spLocks noChangeArrowheads="1"/>
            </p:cNvSpPr>
            <p:nvPr/>
          </p:nvSpPr>
          <p:spPr bwMode="auto">
            <a:xfrm>
              <a:off x="5752580" y="1667972"/>
              <a:ext cx="2301716" cy="31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defTabSz="796290" ea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单击此处输入标题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5752580" y="1979916"/>
              <a:ext cx="2539365" cy="79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50000"/>
                </a:lnSpc>
                <a:spcBef>
                  <a:spcPts val="1500"/>
                </a:spcBef>
                <a:buFont typeface="Arial" panose="020B0604020202020204" pitchFamily="34" charset="0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在这一天，世界各大洲的妇女，不分国籍、种族、语言、文化、经济和政治的差异，共同关注妇女的人权。</a:t>
              </a: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825490" y="1971675"/>
              <a:ext cx="2466975" cy="0"/>
            </a:xfrm>
            <a:custGeom>
              <a:avLst/>
              <a:gdLst>
                <a:gd name="connsiteX0" fmla="*/ 0 w 2466975"/>
                <a:gd name="connsiteY0" fmla="*/ 0 h 0"/>
                <a:gd name="connsiteX1" fmla="*/ 2466975 w 2466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6975">
                  <a:moveTo>
                    <a:pt x="0" y="0"/>
                  </a:moveTo>
                  <a:lnTo>
                    <a:pt x="2466975" y="0"/>
                  </a:lnTo>
                </a:path>
              </a:pathLst>
            </a:custGeom>
            <a:ln>
              <a:solidFill>
                <a:srgbClr val="FAC6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l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2090" y="2599248"/>
            <a:ext cx="3761105" cy="1799590"/>
            <a:chOff x="456204" y="1667972"/>
            <a:chExt cx="2820828" cy="1349692"/>
          </a:xfrm>
        </p:grpSpPr>
        <p:sp>
          <p:nvSpPr>
            <p:cNvPr id="42" name="文本框 69"/>
            <p:cNvSpPr txBox="1">
              <a:spLocks noChangeArrowheads="1"/>
            </p:cNvSpPr>
            <p:nvPr/>
          </p:nvSpPr>
          <p:spPr bwMode="auto">
            <a:xfrm>
              <a:off x="1003891" y="1667972"/>
              <a:ext cx="2273141" cy="31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defTabSz="796290" ea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单击此处输入标题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456204" y="1979916"/>
              <a:ext cx="2792253" cy="103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1500"/>
                </a:spcBef>
                <a:buFont typeface="Arial" panose="020B0604020202020204" pitchFamily="34" charset="0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根据国务院发布的《全国年节及纪念日放假办法》第三条规定：妇女节（3月8日）属于部分公民放假的节日及纪念日，妇女放假半天。 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685800" y="1971675"/>
              <a:ext cx="2466975" cy="0"/>
            </a:xfrm>
            <a:custGeom>
              <a:avLst/>
              <a:gdLst>
                <a:gd name="connsiteX0" fmla="*/ 0 w 2466975"/>
                <a:gd name="connsiteY0" fmla="*/ 0 h 0"/>
                <a:gd name="connsiteX1" fmla="*/ 2466975 w 2466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6975">
                  <a:moveTo>
                    <a:pt x="0" y="0"/>
                  </a:moveTo>
                  <a:lnTo>
                    <a:pt x="2466975" y="0"/>
                  </a:lnTo>
                </a:path>
              </a:pathLst>
            </a:custGeom>
            <a:ln>
              <a:solidFill>
                <a:srgbClr val="FAC6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42090" y="4516948"/>
            <a:ext cx="3761105" cy="1153160"/>
            <a:chOff x="456204" y="1667972"/>
            <a:chExt cx="2820828" cy="864870"/>
          </a:xfrm>
        </p:grpSpPr>
        <p:sp>
          <p:nvSpPr>
            <p:cNvPr id="47" name="文本框 69"/>
            <p:cNvSpPr txBox="1">
              <a:spLocks noChangeArrowheads="1"/>
            </p:cNvSpPr>
            <p:nvPr/>
          </p:nvSpPr>
          <p:spPr bwMode="auto">
            <a:xfrm>
              <a:off x="903879" y="1667972"/>
              <a:ext cx="2373153" cy="31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defTabSz="796290" eaLnBrk="1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defRPr/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Arial" panose="020B0604020202020204" pitchFamily="34" charset="0"/>
                </a:rPr>
                <a:t>单击此处输入标题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456204" y="1979916"/>
              <a:ext cx="2792253" cy="55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1500"/>
                </a:spcBef>
                <a:buFont typeface="Arial" panose="020B0604020202020204" pitchFamily="34" charset="0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+mn-ea"/>
                </a:rPr>
                <a:t>“三八”妇女节是全世界劳动妇女团结战斗的光辉节日。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 flipH="1">
              <a:off x="685800" y="1971675"/>
              <a:ext cx="2466975" cy="0"/>
            </a:xfrm>
            <a:custGeom>
              <a:avLst/>
              <a:gdLst>
                <a:gd name="connsiteX0" fmla="*/ 0 w 2466975"/>
                <a:gd name="connsiteY0" fmla="*/ 0 h 0"/>
                <a:gd name="connsiteX1" fmla="*/ 2466975 w 24669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6975">
                  <a:moveTo>
                    <a:pt x="0" y="0"/>
                  </a:moveTo>
                  <a:lnTo>
                    <a:pt x="2466975" y="0"/>
                  </a:lnTo>
                </a:path>
              </a:pathLst>
            </a:custGeom>
            <a:ln>
              <a:solidFill>
                <a:srgbClr val="FAC6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pic>
        <p:nvPicPr>
          <p:cNvPr id="13" name="图片 12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妇女节简介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41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任意多边形 39"/>
          <p:cNvSpPr/>
          <p:nvPr/>
        </p:nvSpPr>
        <p:spPr>
          <a:xfrm>
            <a:off x="691515" y="750570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0" name="任意多边形 39"/>
          <p:cNvSpPr/>
          <p:nvPr/>
        </p:nvSpPr>
        <p:spPr>
          <a:xfrm>
            <a:off x="1468120" y="1046480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73" y="2195178"/>
            <a:ext cx="3615153" cy="3615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5" grpId="0" bldLvl="0" animBg="1"/>
      <p:bldP spid="9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95" y="1428115"/>
            <a:ext cx="4373245" cy="3707765"/>
          </a:xfrm>
          <a:prstGeom prst="rect">
            <a:avLst/>
          </a:prstGeom>
        </p:spPr>
      </p:pic>
      <p:grpSp>
        <p:nvGrpSpPr>
          <p:cNvPr id="4" name="组合 12"/>
          <p:cNvGrpSpPr/>
          <p:nvPr/>
        </p:nvGrpSpPr>
        <p:grpSpPr bwMode="auto">
          <a:xfrm>
            <a:off x="5405169" y="1954782"/>
            <a:ext cx="2356247" cy="523220"/>
            <a:chOff x="0" y="0"/>
            <a:chExt cx="3141314" cy="697626"/>
          </a:xfrm>
        </p:grpSpPr>
        <p:sp>
          <p:nvSpPr>
            <p:cNvPr id="70" name="TextBox 1"/>
            <p:cNvSpPr>
              <a:spLocks noChangeArrowheads="1"/>
            </p:cNvSpPr>
            <p:nvPr/>
          </p:nvSpPr>
          <p:spPr bwMode="auto">
            <a:xfrm>
              <a:off x="0" y="0"/>
              <a:ext cx="474865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Impact" panose="020B0806030902050204" pitchFamily="34" charset="0"/>
                </a:rPr>
                <a:t>1</a:t>
              </a:r>
              <a:endParaRPr lang="en-US" altLang="en-US" sz="28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Impact" panose="020B0806030902050204" pitchFamily="34" charset="0"/>
              </a:endParaRPr>
            </a:p>
          </p:txBody>
        </p:sp>
        <p:sp>
          <p:nvSpPr>
            <p:cNvPr id="71" name="直接连接符 15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AC6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72" name="矩形 7"/>
            <p:cNvSpPr>
              <a:spLocks noChangeArrowheads="1"/>
            </p:cNvSpPr>
            <p:nvPr/>
          </p:nvSpPr>
          <p:spPr bwMode="auto">
            <a:xfrm>
              <a:off x="452437" y="70697"/>
              <a:ext cx="2688877" cy="53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国际妇女运动</a:t>
              </a:r>
            </a:p>
          </p:txBody>
        </p:sp>
      </p:grpSp>
      <p:sp>
        <p:nvSpPr>
          <p:cNvPr id="73" name="矩形 8"/>
          <p:cNvSpPr>
            <a:spLocks noChangeArrowheads="1"/>
          </p:cNvSpPr>
          <p:nvPr/>
        </p:nvSpPr>
        <p:spPr bwMode="auto">
          <a:xfrm>
            <a:off x="5752465" y="2397760"/>
            <a:ext cx="524573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l">
              <a:lnSpc>
                <a:spcPct val="150000"/>
              </a:lnSpc>
              <a:spcBef>
                <a:spcPts val="1500"/>
              </a:spcBef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近几十年来，联合国的四次全球性会议加强了国际妇女运动，随着国际妇女运动的成长，妇女节取得了全球性的意义。</a:t>
            </a:r>
          </a:p>
        </p:txBody>
      </p:sp>
      <p:grpSp>
        <p:nvGrpSpPr>
          <p:cNvPr id="5" name="组合 18"/>
          <p:cNvGrpSpPr/>
          <p:nvPr/>
        </p:nvGrpSpPr>
        <p:grpSpPr bwMode="auto">
          <a:xfrm>
            <a:off x="721170" y="4742750"/>
            <a:ext cx="2851447" cy="523220"/>
            <a:chOff x="0" y="0"/>
            <a:chExt cx="3801731" cy="697626"/>
          </a:xfrm>
        </p:grpSpPr>
        <p:sp>
          <p:nvSpPr>
            <p:cNvPr id="75" name="TextBox 10"/>
            <p:cNvSpPr>
              <a:spLocks noChangeArrowheads="1"/>
            </p:cNvSpPr>
            <p:nvPr/>
          </p:nvSpPr>
          <p:spPr bwMode="auto">
            <a:xfrm>
              <a:off x="0" y="0"/>
              <a:ext cx="47489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  <a:sym typeface="Impact" panose="020B0806030902050204" pitchFamily="34" charset="0"/>
                </a:rPr>
                <a:t>2</a:t>
              </a:r>
              <a:endParaRPr lang="en-US" altLang="en-US" sz="2800" b="1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Impact" panose="020B0806030902050204" pitchFamily="34" charset="0"/>
              </a:endParaRPr>
            </a:p>
          </p:txBody>
        </p:sp>
        <p:sp>
          <p:nvSpPr>
            <p:cNvPr id="76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AC6C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  <p:sp>
          <p:nvSpPr>
            <p:cNvPr id="77" name="矩形 12"/>
            <p:cNvSpPr>
              <a:spLocks noChangeArrowheads="1"/>
            </p:cNvSpPr>
            <p:nvPr/>
          </p:nvSpPr>
          <p:spPr bwMode="auto">
            <a:xfrm>
              <a:off x="458681" y="41063"/>
              <a:ext cx="3343050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rPr>
                <a:t>国际妇女斗争纪念日</a:t>
              </a:r>
            </a:p>
          </p:txBody>
        </p:sp>
      </p:grpSp>
      <p:sp>
        <p:nvSpPr>
          <p:cNvPr id="78" name="矩形 9"/>
          <p:cNvSpPr>
            <a:spLocks noChangeArrowheads="1"/>
          </p:cNvSpPr>
          <p:nvPr/>
        </p:nvSpPr>
        <p:spPr bwMode="auto">
          <a:xfrm>
            <a:off x="1056640" y="5135880"/>
            <a:ext cx="525399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l">
              <a:lnSpc>
                <a:spcPct val="150000"/>
              </a:lnSpc>
              <a:spcBef>
                <a:spcPts val="1500"/>
              </a:spcBef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这些进展使国际妇女节成为团结一致、协调努力要求归还妇女权利和参与政治、经济和社会生活的权利的日子。 妇女节是国际妇女斗争的纪念日。</a:t>
            </a:r>
          </a:p>
        </p:txBody>
      </p:sp>
      <p:pic>
        <p:nvPicPr>
          <p:cNvPr id="13" name="图片 12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65735"/>
            <a:ext cx="1079500" cy="931545"/>
          </a:xfrm>
          <a:prstGeom prst="rect">
            <a:avLst/>
          </a:prstGeom>
        </p:spPr>
      </p:pic>
      <p:pic>
        <p:nvPicPr>
          <p:cNvPr id="15" name="图片 14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5" y="165735"/>
            <a:ext cx="1079500" cy="931545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773930" y="323850"/>
            <a:ext cx="264477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迷你简卡通" panose="03000509000000000000" charset="-122"/>
                <a:ea typeface="迷你简卡通" panose="03000509000000000000" charset="-122"/>
                <a:sym typeface="+mn-ea"/>
              </a:rPr>
              <a:t>妇女节简介</a:t>
            </a:r>
            <a:endParaRPr lang="zh-CN" altLang="en-US" sz="4000" b="1" dirty="0">
              <a:solidFill>
                <a:schemeClr val="accent2"/>
              </a:solidFill>
              <a:latin typeface="迷你简卡通" panose="03000509000000000000" charset="-122"/>
              <a:ea typeface="迷你简卡通" panose="03000509000000000000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41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任意多边形 39"/>
          <p:cNvSpPr/>
          <p:nvPr/>
        </p:nvSpPr>
        <p:spPr>
          <a:xfrm>
            <a:off x="691515" y="750570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0" name="任意多边形 39"/>
          <p:cNvSpPr/>
          <p:nvPr/>
        </p:nvSpPr>
        <p:spPr>
          <a:xfrm>
            <a:off x="1468120" y="1046480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2" name="图片 21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145" y="3211195"/>
            <a:ext cx="3811270" cy="323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utoUpdateAnimBg="0"/>
      <p:bldP spid="78" grpId="0" bldLvl="0" autoUpdateAnimBg="0"/>
      <p:bldP spid="18" grpId="0"/>
      <p:bldP spid="85" grpId="0" bldLvl="0" animBg="1"/>
      <p:bldP spid="90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宽屏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MS PGothic</vt:lpstr>
      <vt:lpstr>等线</vt:lpstr>
      <vt:lpstr>方正卡通简体</vt:lpstr>
      <vt:lpstr>方正稚艺简体</vt:lpstr>
      <vt:lpstr>迷你简卡通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2021-07-09T00:39:10Z</dcterms:created>
  <dcterms:modified xsi:type="dcterms:W3CDTF">2023-01-10T07:24:23Z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469A88AE642E4513AD04D99B2CC8E19C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