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312" r:id="rId2"/>
    <p:sldId id="264" r:id="rId3"/>
    <p:sldId id="339" r:id="rId4"/>
    <p:sldId id="267" r:id="rId5"/>
    <p:sldId id="310" r:id="rId6"/>
    <p:sldId id="265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266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269" r:id="rId31"/>
    <p:sldId id="362" r:id="rId32"/>
    <p:sldId id="363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CE81C-BB52-4D03-B498-9F9AEC03253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ACB7C-3E96-4DAA-9FE2-7975CA1622C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DACB7C-3E96-4DAA-9FE2-7975CA1622C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EB62-0543-45A2-9C9E-EC8088554AD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07AB-0007-4A0E-8428-E6ADD1CA7B8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个人简历：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www.1ppt.com/jianli/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手抄报：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www.1ppt.com/shouchaobao/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F1B80-E3B2-487B-8DBF-22B0A1A2243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9C1F-E2D2-4429-98E2-DAFE27546B7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4AC3-41A0-4C9D-B803-3A5F08F937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187F0-F883-4D4E-B486-A6C35E9D87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5641960" y="-27384"/>
            <a:ext cx="1774840" cy="880109"/>
            <a:chOff x="11613" y="1584001"/>
            <a:chExt cx="1513881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1613" y="1584001"/>
              <a:ext cx="1513881" cy="733424"/>
            </a:xfrm>
            <a:prstGeom prst="rect">
              <a:avLst/>
            </a:prstGeom>
          </p:spPr>
        </p:pic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142045" y="1807573"/>
              <a:ext cx="1229485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课前篇自主预习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7318464" y="-27384"/>
            <a:ext cx="1764576" cy="880109"/>
            <a:chOff x="-43696" y="2237065"/>
            <a:chExt cx="1578004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-43696" y="2237065"/>
              <a:ext cx="1578004" cy="733424"/>
            </a:xfrm>
            <a:prstGeom prst="rect">
              <a:avLst/>
            </a:prstGeom>
          </p:spPr>
        </p:pic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83966" y="2460637"/>
              <a:ext cx="1289016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课堂篇学习理解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BDDF4-410D-4576-ABF1-256D0FC659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30AB2-49A8-4CA0-B422-DD9DC5482F3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A0F0A-310B-4549-A22C-EAAFFDA159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D3567-FBDE-47D6-BAAA-D2A227084A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80D6-00CD-4C1A-BC27-4002584BA1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38DBE-35F7-42AE-A075-425F1C7FAC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3D88-A3C1-4FFF-9A42-F7F776E462B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4D3C-A239-491F-8C5D-5A00278339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3CB27-22DD-48A5-87EF-8058FB6890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3CBCE-A095-461B-8E7D-F5E00C866C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82E1-ED3D-4C81-BEB7-C726E4CB36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5A8EF-52CC-4A1A-A4B8-97E09545DC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2798-89A1-44C9-84C0-E9D897F22E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69271-788D-4DB7-85DB-2C5F05F969B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F305-4000-469F-8122-9B3D236249F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AF605-4665-44F5-BCBA-C335B60B83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1123C-C54D-4CAB-B8C1-49B8F0F723A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F4683-79D9-4B5D-8E79-CFC75D320B4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22BDDF4-410D-4576-ABF1-256D0FC659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E30AB2-49A8-4CA0-B422-DD9DC5482F3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9.png"/><Relationship Id="rId4" Type="http://schemas.openxmlformats.org/officeDocument/2006/relationships/slide" Target="slide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package" Target="../embeddings/Microsoft_Word___3.docx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slide" Target="slide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2.jpeg"/><Relationship Id="rId4" Type="http://schemas.openxmlformats.org/officeDocument/2006/relationships/slide" Target="slide3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package" Target="../embeddings/Microsoft_Word___4.docx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" Target="slide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slide" Target="slide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17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__5.docx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8.png"/><Relationship Id="rId4" Type="http://schemas.openxmlformats.org/officeDocument/2006/relationships/slide" Target="slide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4" Type="http://schemas.openxmlformats.org/officeDocument/2006/relationships/slide" Target="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jpeg"/><Relationship Id="rId4" Type="http://schemas.openxmlformats.org/officeDocument/2006/relationships/slide" Target="slide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png"/><Relationship Id="rId4" Type="http://schemas.openxmlformats.org/officeDocument/2006/relationships/slide" Target="slide3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Word___2.docx"/><Relationship Id="rId5" Type="http://schemas.openxmlformats.org/officeDocument/2006/relationships/slide" Target="slide30.xml"/><Relationship Id="rId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4221088"/>
            <a:ext cx="9144000" cy="576064"/>
          </a:xfrm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Section B</a:t>
            </a:r>
            <a:r>
              <a:rPr lang="zh-CN" altLang="zh-CN" dirty="0">
                <a:solidFill>
                  <a:schemeClr val="tx1"/>
                </a:solidFill>
              </a:rPr>
              <a:t>　</a:t>
            </a:r>
            <a:r>
              <a:rPr lang="en-US" altLang="zh-CN" dirty="0">
                <a:solidFill>
                  <a:schemeClr val="tx1"/>
                </a:solidFill>
              </a:rPr>
              <a:t>Using language</a:t>
            </a:r>
            <a:endParaRPr lang="zh-CN" altLang="zh-CN" dirty="0">
              <a:solidFill>
                <a:schemeClr val="tx1"/>
              </a:solidFill>
            </a:endParaRPr>
          </a:p>
        </p:txBody>
      </p:sp>
      <p:sp>
        <p:nvSpPr>
          <p:cNvPr id="3" name="标题 3"/>
          <p:cNvSpPr txBox="1"/>
          <p:nvPr/>
        </p:nvSpPr>
        <p:spPr bwMode="auto">
          <a:xfrm>
            <a:off x="31070" y="2924944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 smtClean="0"/>
              <a:t>Unit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4  Stage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and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screen</a:t>
            </a:r>
            <a:endParaRPr lang="zh-CN" altLang="zh-CN" sz="5400"/>
          </a:p>
        </p:txBody>
      </p:sp>
      <p:sp>
        <p:nvSpPr>
          <p:cNvPr id="5" name="矩形 4"/>
          <p:cNvSpPr/>
          <p:nvPr/>
        </p:nvSpPr>
        <p:spPr>
          <a:xfrm>
            <a:off x="0" y="5882357"/>
            <a:ext cx="915197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8292" y="98072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外研</a:t>
            </a:r>
            <a:r>
              <a:rPr lang="zh-CN" altLang="en-US" sz="2800" dirty="0" smtClean="0"/>
              <a:t>版高中英语必修二</a:t>
            </a:r>
            <a:endParaRPr lang="zh-CN" altLang="en-US" sz="2800" dirty="0"/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86348" y="1137897"/>
            <a:ext cx="7171302" cy="540799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141029" y="5609788"/>
            <a:ext cx="6887355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33644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节目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 of the contestants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wonderful performance—they all really wanted to win!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每个参赛者都表现得很出色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他们都很想赢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除此之外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,put on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还有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穿上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增加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的意思。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band is hoping to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show before the end of the year.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那个乐队希望年底之前举办一场演出。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can eat what I want but I never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weight.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我能想吃什么就吃什么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但是体重从来不增加。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 coat and went out.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听到那个消息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她穿上外套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出去了。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562059"/>
            <a:ext cx="2225289" cy="458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116632" y="2022009"/>
          <a:ext cx="8128000" cy="3135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6" imgW="3843020" imgH="1483360" progId="Word.Document.12">
                  <p:embed/>
                </p:oleObj>
              </mc:Choice>
              <mc:Fallback>
                <p:oleObj name="文档" r:id="rId6" imgW="3843020" imgH="148336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116632" y="2022009"/>
                        <a:ext cx="8128000" cy="31351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221650"/>
            <a:ext cx="8128000" cy="494365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4390" y="5270386"/>
            <a:ext cx="7694582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有吸引力的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有趣的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Leopards are such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creatures.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猎豹是如此吸引人的生物。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是形容词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有吸引力的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有趣的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was a sense of humour to what he did that I found very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他举手投足间流露出一种幽默感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我觉得很有魅力。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gave him a soft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 that would have melted solid ice.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她温柔地看了他一眼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那眼神足以融化坚冰。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M34.eps" descr="id:2147497611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7092280" y="1196752"/>
            <a:ext cx="1332865" cy="11798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02019"/>
            <a:ext cx="222528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89786" y="1634566"/>
          <a:ext cx="8128000" cy="222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6" imgW="3843020" imgH="1054100" progId="Word.Document.12">
                  <p:embed/>
                </p:oleObj>
              </mc:Choice>
              <mc:Fallback>
                <p:oleObj name="文档" r:id="rId6" imgW="3843020" imgH="105410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9786" y="1634566"/>
                        <a:ext cx="8128000" cy="222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508000" y="3861048"/>
            <a:ext cx="8128000" cy="206973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sure it will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you,for you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been enthusiastic about sports.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我确信它会对你有吸引力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因为你一直热衷于体育运动。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think what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appeals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about his painting is the colours he uses.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我认为他的画吸引我的地方是他采用的颜色。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8000" y="2005495"/>
            <a:ext cx="8128000" cy="3387763"/>
            <a:chOff x="508000" y="2005495"/>
            <a:chExt cx="8128000" cy="3387763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08000" y="2005495"/>
              <a:ext cx="8128000" cy="3101009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8730" y="5096230"/>
              <a:ext cx="8040235" cy="297028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52016" y="1196752"/>
            <a:ext cx="7880424" cy="5516161"/>
            <a:chOff x="508000" y="1042237"/>
            <a:chExt cx="8128000" cy="5689460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08000" y="1268760"/>
              <a:ext cx="8128000" cy="5462937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V="1">
              <a:off x="522615" y="1042237"/>
              <a:ext cx="8056309" cy="247614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817265" y="5239475"/>
            <a:ext cx="7468285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11735"/>
            <a:ext cx="8128000" cy="328852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安排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筹划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talk about how Josh makes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现在谈谈乔什是怎么安排的。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是可数名词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安排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筹划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make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you to be met at the airport.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我会安排人到机场接你。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special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people working overseas.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对赴海外工作的人员有特别安排。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6997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 at the cinema at 7:30,but he failed to turn up.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我们约定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分在电影院见面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但他没来。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car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pick them up at the station.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我已安排车子去车站接他们。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612576" y="1772816"/>
          <a:ext cx="8128000" cy="267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文档" r:id="rId6" imgW="3843020" imgH="1268730" progId="Word.Document.12">
                  <p:embed/>
                </p:oleObj>
              </mc:Choice>
              <mc:Fallback>
                <p:oleObj name="文档" r:id="rId6" imgW="3843020" imgH="126873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612576" y="1772816"/>
                        <a:ext cx="8128000" cy="2679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96752"/>
            <a:ext cx="230864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知识体系图解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08000" y="1772816"/>
          <a:ext cx="8128000" cy="4854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6" imgW="3947160" imgH="2365375" progId="Word.Document.12">
                  <p:embed/>
                </p:oleObj>
              </mc:Choice>
              <mc:Fallback>
                <p:oleObj name="文档" r:id="rId6" imgW="3947160" imgH="2365375" progId="Word.Document.12">
                  <p:embed/>
                  <p:pic>
                    <p:nvPicPr>
                      <p:cNvPr id="0" name="对象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772816"/>
                        <a:ext cx="8128000" cy="4854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1424196" y="1759049"/>
            <a:ext cx="107753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applaud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424196" y="2115596"/>
            <a:ext cx="1063112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grateful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424196" y="2492691"/>
            <a:ext cx="131318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extremely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424196" y="2856224"/>
            <a:ext cx="129715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overcome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1424196" y="3201584"/>
            <a:ext cx="81144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ballet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444744" y="3490734"/>
            <a:ext cx="120257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absorbed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1444744" y="3867829"/>
            <a:ext cx="118814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romantic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1444744" y="4183280"/>
            <a:ext cx="107753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comedy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1444744" y="4550101"/>
            <a:ext cx="165782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documentary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1588850" y="4917239"/>
            <a:ext cx="1343638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absolutely</a:t>
            </a:r>
            <a:endParaRPr lang="zh-CN" altLang="en-US" sz="220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1588850" y="5232690"/>
            <a:ext cx="104547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episode</a:t>
            </a:r>
            <a:endParaRPr lang="zh-CN" altLang="en-US" sz="2200"/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1588850" y="5630304"/>
            <a:ext cx="128112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appealing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724265"/>
            <a:ext cx="8128000" cy="166346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【温馨提示】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安排某人做某事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而不用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(2)make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sth/for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中的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arrangement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常用复数形式。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122108"/>
            <a:ext cx="8128000" cy="553697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3842" y="5706164"/>
            <a:ext cx="7694582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1672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动词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形式作状语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形式作状语可以修饰谓语动词或整个句子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表示时间、原因、结果、条件、让步、行为方式、伴随情况或补充说明等。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表示时间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形式作时间状语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相当于一个时间状语从句。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 of all the songs he has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think this is probably his best-known one.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谈到他所写的所有歌曲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我认为这可能是最出名的一首。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When I speak of...)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reading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nodded from time to time.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他看书的时候不停地点头。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While he was reading the book...)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16813"/>
            <a:ext cx="838448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表示原因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表示原因的动词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形式一般置于句首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相当于一个原因状语从句。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ill,he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to school yesterday.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他昨天病了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不能上学。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Because he was ill...)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lived in London for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almost know every place quite well.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在伦敦住过多年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我几乎对每个地方都很熟悉。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Because I have lived...)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realizing that he was in great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danger,Eric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walked deeper into the forest.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由于没有意识到身处险境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埃里克一步步向森林深处走去。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Since he did not realize that...)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表示结果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形式作状语表示结果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可扩展为一个含有并列谓语的简单句。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fire lasted nearly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month,leaving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nothing valuable.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大火持续了近一个月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几乎没剩下什么有用的东西。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(=...and left nothing valuable)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has a population of more than 1.3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billion,making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the largest country in the world by population.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亿多人口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这使得它成了世界上人口最多的国家。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(=...and makes it...)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8128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表示条件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形式作条件状语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相当于一个条件状语从句。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see the garden below.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打开窗户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你就能看见下面的花园。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If you open the window,...)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Turning 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find the path leading to the park.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如果向左转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你将找到通向公园的小道。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If you turn to the left,...)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表示让步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形式作让步状语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相当于一个让步状语从句。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Admitting what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still think you are wrong.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虽然承认你所说的话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但我仍然认为你错了。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(=Though I admit what you say...)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表示行为方式、伴随情况或补充说明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形式表示行为方式、伴随情况或补充说明时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常置于句末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可以扩展成一个并列成分。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walking along the street,looking this way and that.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他左顾右盼地在街上走着。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(= and looked this way and that)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girls sat there laughing and chatting.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几个女孩坐在那边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又说又笑。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busy writing a story,only stopping once in a while to smoke a cigarette.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他正忙于写故事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只是偶尔停下来抽支烟。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54450"/>
            <a:ext cx="8128000" cy="5298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修饰形容词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有少数动词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形式常放在某些形容词前面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起副词的作用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意思是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非常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表示其程度或状态。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freezing/biting cold that day.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那天天气很冷。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weather has been burning/steaming hot this week.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这个星期天气极热。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形式作插入语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形式可在句中作独立成分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表明说话人的态度。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Properly speaking,a whale is not a fish.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正确地说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鲸并非鱼类。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speaking,Chinese prefer tea to coffee.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一般说来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中国人爱喝茶胜过喝咖啡。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Judging from this fact,he must be an honest man.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从这一事实判断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他必是一个诚实的人。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【温馨提示】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形式作状语时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其动作的逻辑主语就是句子的主语。当句子的主语不是动词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形式的逻辑主语时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那就是误用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我们在表达时要避免。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(×)While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book,the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)While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book,the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她看书的时候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电话铃响了。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(reading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的动作不应是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发出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(×)Looking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window,the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)Looking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window,we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beautiful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从窗户看出去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我们看见一个漂亮的花园。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(looking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的动作不是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garden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发出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33902"/>
            <a:ext cx="8128000" cy="52988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【帮你归纳】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英语中有一些固定的动词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speaking,judging from...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它们的逻辑主语可以和句子的主语不一致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这种结构已经成为固定的用法。常见的不需要逻辑主语的动词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形式结构有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considering (that)...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考虑到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supposing (that)...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 speaking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一般说来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frankly speaking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坦白说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judging from...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判断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 of...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说到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concerning...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aside...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coming to...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谈到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ts val="29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 for...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考虑到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165930"/>
          <a:ext cx="8128000" cy="5643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6" imgW="3947160" imgH="2749550" progId="Word.Document.12">
                  <p:embed/>
                </p:oleObj>
              </mc:Choice>
              <mc:Fallback>
                <p:oleObj name="文档" r:id="rId6" imgW="3947160" imgH="274955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165930"/>
                        <a:ext cx="8128000" cy="5643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483768" y="1101602"/>
            <a:ext cx="62388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plot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2483768" y="1484784"/>
            <a:ext cx="68640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rude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2483768" y="1814002"/>
            <a:ext cx="118814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transport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2483768" y="2197184"/>
            <a:ext cx="159530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arrangement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3301081" y="2612964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熬夜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3301081" y="2907587"/>
            <a:ext cx="78785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放弃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3851920" y="3319713"/>
            <a:ext cx="18002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从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借入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4752998" y="3633340"/>
            <a:ext cx="2483298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迫不及待做某事　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3452731" y="3974665"/>
            <a:ext cx="7489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演出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4201654" y="4364064"/>
            <a:ext cx="131318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浪费时间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3671914" y="4753463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过去常常做</a:t>
            </a:r>
            <a:endParaRPr lang="zh-CN" altLang="en-US" sz="220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4050004" y="5077049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的数目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take much interest in playing the piano.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.Our English teacher is very strict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is kind to 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I came into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absorbed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homework.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.What he said had a great influence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us.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TV,we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see what is going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78508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完成句子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由于没有收到他的信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我给他打了电话。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letter from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gave him a call.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receiving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跟着几个学生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老师进了教室。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 teacher enter the 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several students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从山顶上看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我可以看到那个公园。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top of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see as far as the park.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Seeing from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听到那个消息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我高兴地跳了起来。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 jumped with joy.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Hearing the news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以前去过那里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他对那里很熟悉。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familiar with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释义匹配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.applaud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A.showing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feeling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thanks,especially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another person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.grateful	B.to a very high degree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.extremely	C.to hit your open hands together to show that you have enjoyed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play,concert,speaker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.transport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D.successfully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control a feeling or problem that prevents you from achieving something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.overcome	E.to take goods or people from one place to another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单句填空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(win)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championship,he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awarded a million dollars.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(have) only book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not be able to work well.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(wait) in the queue for half an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suddenly realized that I had left my wallet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.“We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go out in this winter,” said Ted,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(look) out of the window.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.“What on earth have you done?” Mother said,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(point) to the broken vase on the ground.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742664" y="1669896"/>
            <a:ext cx="1571264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Having won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742664" y="2464975"/>
            <a:ext cx="1297150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Having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742664" y="3284984"/>
            <a:ext cx="1837362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Having waited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5652120" y="4077072"/>
            <a:ext cx="1047082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looking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5940152" y="4797152"/>
            <a:ext cx="112562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pointing</a:t>
            </a:r>
            <a:endParaRPr lang="zh-CN" altLang="en-US" sz="22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控制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克服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困难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thanks to the support of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teacher,parents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overcame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fears,knowing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 did the best I could.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但多亏了我的老师、父母和朋友的支持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我战胜了恐惧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知道我尽了最大的努力。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控制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情感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克服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困难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give me some advice on how to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fear?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你能给我一些如何战胜恐惧的建议吗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succeed here you will need to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overcome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prejudices.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你需要消除偏见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才能在这里获得成功。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M33.eps" descr="id:2147497604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948263" y="4653136"/>
            <a:ext cx="1524983" cy="13681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08000" y="1519592"/>
            <a:ext cx="8128000" cy="407281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3842" y="4581128"/>
            <a:ext cx="7694582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  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94804"/>
            <a:ext cx="8128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专心致志的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soon as the curtain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幕布一升起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我便被吸引了。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句中的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是形容词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专心致志的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被吸引了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he got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his world of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felt as if he could “see” the beauty of the world around him.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当他沉浸于他的音乐世界时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他觉得好像他可以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周围世界的美。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time I went to see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her research work.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每次我去看她时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她都全神贯注于研究工作。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重点语法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69798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Plants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carbon dioxide from the air and moisture from the soil.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植物从空气中吸收二氧化碳并从土壤中汲取水分。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surrounding small towns have been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into the city.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四周的小城镇已并入这座城市。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71624" y="1810500"/>
          <a:ext cx="8128000" cy="222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6" imgW="3843020" imgH="1054100" progId="Word.Document.12">
                  <p:embed/>
                </p:oleObj>
              </mc:Choice>
              <mc:Fallback>
                <p:oleObj name="文档" r:id="rId6" imgW="3843020" imgH="105410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71624" y="1810500"/>
                        <a:ext cx="8128000" cy="222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2050</Words>
  <Application>Microsoft Office PowerPoint</Application>
  <PresentationFormat>全屏显示(4:3)</PresentationFormat>
  <Paragraphs>330</Paragraphs>
  <Slides>32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44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Cambria Math</vt:lpstr>
      <vt:lpstr>Times New Roman</vt:lpstr>
      <vt:lpstr>WWW.2PPT.COM
</vt:lpstr>
      <vt:lpstr>文档</vt:lpstr>
      <vt:lpstr>Section B　Using language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2023-01-17T02:54:52Z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53E677AD05EA4178B9382E14E1D399BE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