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5" r:id="rId2"/>
  </p:sldMasterIdLst>
  <p:notesMasterIdLst>
    <p:notesMasterId r:id="rId16"/>
  </p:notesMasterIdLst>
  <p:handoutMasterIdLst>
    <p:handoutMasterId r:id="rId17"/>
  </p:handoutMasterIdLst>
  <p:sldIdLst>
    <p:sldId id="280" r:id="rId3"/>
    <p:sldId id="287" r:id="rId4"/>
    <p:sldId id="342" r:id="rId5"/>
    <p:sldId id="313" r:id="rId6"/>
    <p:sldId id="343" r:id="rId7"/>
    <p:sldId id="344" r:id="rId8"/>
    <p:sldId id="288" r:id="rId9"/>
    <p:sldId id="326" r:id="rId10"/>
    <p:sldId id="333" r:id="rId11"/>
    <p:sldId id="334" r:id="rId12"/>
    <p:sldId id="314" r:id="rId13"/>
    <p:sldId id="328" r:id="rId14"/>
    <p:sldId id="315" r:id="rId15"/>
  </p:sldIdLst>
  <p:sldSz cx="9144000" cy="5143500" type="screen16x9"/>
  <p:notesSz cx="6858000" cy="9144000"/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lvl="1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lvl="2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lvl="3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lvl="4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lvl="5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lvl="6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lvl="7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lvl="8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318" y="-678"/>
      </p:cViewPr>
      <p:guideLst>
        <p:guide orient="horz" pos="1620"/>
        <p:guide pos="29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0223978-00F3-446A-B3B1-AF0CFAA94FB7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BA75364-FC86-4038-8B6A-C71A1C454C4A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/>
              <a:t>1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  <p:sp>
        <p:nvSpPr>
          <p:cNvPr id="7" name="矩形 14"/>
          <p:cNvSpPr>
            <a:spLocks noChangeArrowheads="1"/>
          </p:cNvSpPr>
          <p:nvPr userDrawn="1"/>
        </p:nvSpPr>
        <p:spPr bwMode="auto">
          <a:xfrm rot="10800000">
            <a:off x="-1" y="652270"/>
            <a:ext cx="6108339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图片 28"/>
          <p:cNvPicPr>
            <a:picLocks noChangeAspect="1"/>
          </p:cNvPicPr>
          <p:nvPr userDrawn="1"/>
        </p:nvPicPr>
        <p:blipFill>
          <a:blip r:embed="rId8" cstate="email"/>
          <a:srcRect b="-90"/>
          <a:stretch>
            <a:fillRect/>
          </a:stretch>
        </p:blipFill>
        <p:spPr>
          <a:xfrm>
            <a:off x="-9525" y="671512"/>
            <a:ext cx="6105525" cy="27765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14"/>
          <p:cNvSpPr>
            <a:spLocks noChangeArrowheads="1"/>
          </p:cNvSpPr>
          <p:nvPr userDrawn="1"/>
        </p:nvSpPr>
        <p:spPr bwMode="auto">
          <a:xfrm>
            <a:off x="1" y="1152526"/>
            <a:ext cx="6108338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14"/>
          <p:cNvSpPr>
            <a:spLocks noChangeArrowheads="1"/>
          </p:cNvSpPr>
          <p:nvPr userDrawn="1"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6" name="图片 6"/>
          <p:cNvPicPr>
            <a:picLocks noChangeAspect="1"/>
          </p:cNvPicPr>
          <p:nvPr userDrawn="1"/>
        </p:nvPicPr>
        <p:blipFill>
          <a:blip r:embed="rId9" cstate="email"/>
          <a:stretch>
            <a:fillRect/>
          </a:stretch>
        </p:blipFill>
        <p:spPr>
          <a:xfrm>
            <a:off x="8470107" y="189310"/>
            <a:ext cx="392906" cy="27265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矩形 8"/>
          <p:cNvSpPr>
            <a:spLocks noChangeArrowheads="1"/>
          </p:cNvSpPr>
          <p:nvPr userDrawn="1"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北京师范大学出版社 </a:t>
            </a:r>
            <a:r>
              <a:rPr kumimoji="0" lang="zh-CN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九</a:t>
            </a: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年级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|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下册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  </a:t>
            </a: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4"/>
          <p:cNvSpPr>
            <a:spLocks noChangeArrowheads="1"/>
          </p:cNvSpPr>
          <p:nvPr userDrawn="1"/>
        </p:nvSpPr>
        <p:spPr bwMode="auto">
          <a:xfrm>
            <a:off x="0" y="128709"/>
            <a:ext cx="9144000" cy="391339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051" name="图片 21"/>
          <p:cNvPicPr>
            <a:picLocks noChangeAspect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>
          <a:xfrm>
            <a:off x="1675210" y="142875"/>
            <a:ext cx="7468790" cy="390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8" name="矩形 8"/>
          <p:cNvSpPr>
            <a:spLocks noChangeArrowheads="1"/>
          </p:cNvSpPr>
          <p:nvPr userDrawn="1"/>
        </p:nvSpPr>
        <p:spPr bwMode="auto">
          <a:xfrm>
            <a:off x="5866210" y="210741"/>
            <a:ext cx="26289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北京师范大学出版社 </a:t>
            </a:r>
            <a:r>
              <a:rPr kumimoji="0" lang="zh-CN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九</a:t>
            </a:r>
            <a:r>
              <a:rPr kumimoji="0" lang="zh-CN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年级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|</a:t>
            </a:r>
            <a:r>
              <a:rPr kumimoji="0" lang="en-US" altLang="zh-CN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下册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  </a:t>
            </a: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pic>
        <p:nvPicPr>
          <p:cNvPr id="2056" name="图片 28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8504635" y="189310"/>
            <a:ext cx="392906" cy="272653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hf sldNum="0" hdr="0" ftr="0" dt="0"/>
  <p:txStyles>
    <p:titleStyle>
      <a:lvl1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0287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3716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17145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0574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z="1400" dirty="0"/>
          </a:p>
        </p:txBody>
      </p:sp>
      <p:pic>
        <p:nvPicPr>
          <p:cNvPr id="6149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0107" y="189310"/>
            <a:ext cx="392906" cy="27265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150" name="组合 8"/>
          <p:cNvGrpSpPr/>
          <p:nvPr/>
        </p:nvGrpSpPr>
        <p:grpSpPr>
          <a:xfrm>
            <a:off x="1021557" y="1490661"/>
            <a:ext cx="4517231" cy="1136249"/>
            <a:chOff x="319560" y="2105678"/>
            <a:chExt cx="6022335" cy="1515606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182524" y="2105678"/>
              <a:ext cx="4340860" cy="585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第三章  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圆</a:t>
              </a:r>
            </a:p>
          </p:txBody>
        </p:sp>
        <p:sp>
          <p:nvSpPr>
            <p:cNvPr id="6152" name="TextBox 2"/>
            <p:cNvSpPr txBox="1"/>
            <p:nvPr/>
          </p:nvSpPr>
          <p:spPr>
            <a:xfrm>
              <a:off x="319560" y="2759164"/>
              <a:ext cx="6022335" cy="8621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algn="ctr"/>
              <a:r>
                <a:rPr lang="en-US" altLang="zh-CN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  </a:t>
              </a:r>
              <a:r>
                <a:rPr lang="zh-CN" altLang="en-US" sz="36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圆内接正多边形</a:t>
              </a:r>
            </a:p>
          </p:txBody>
        </p:sp>
      </p:grpSp>
      <p:pic>
        <p:nvPicPr>
          <p:cNvPr id="6154" name="图片 1" descr="封面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04587" y="1139492"/>
            <a:ext cx="3039413" cy="400400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1906879" y="435417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讲授新知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sp>
        <p:nvSpPr>
          <p:cNvPr id="13314" name="Rectangle 1"/>
          <p:cNvSpPr/>
          <p:nvPr/>
        </p:nvSpPr>
        <p:spPr>
          <a:xfrm>
            <a:off x="472203" y="1327904"/>
            <a:ext cx="8198644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追问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：你会用用圆规和直尺来作一个已知圆的内接正方形吗？你是怎么做的？与同伴交流．</a:t>
            </a:r>
          </a:p>
        </p:txBody>
      </p:sp>
      <p:pic>
        <p:nvPicPr>
          <p:cNvPr id="2" name="图片 -2147482581" descr="复件 (2) 10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773204" y="2226946"/>
            <a:ext cx="2208371" cy="216646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巩固应用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sp>
        <p:nvSpPr>
          <p:cNvPr id="17410" name="Rectangle 1"/>
          <p:cNvSpPr/>
          <p:nvPr/>
        </p:nvSpPr>
        <p:spPr>
          <a:xfrm>
            <a:off x="633413" y="1414344"/>
            <a:ext cx="7546181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学生练习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：课本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页随堂练习．</a:t>
            </a:r>
          </a:p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学生练习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：用等分圆周的方法画出下列图案．</a:t>
            </a:r>
          </a:p>
        </p:txBody>
      </p:sp>
      <p:pic>
        <p:nvPicPr>
          <p:cNvPr id="2" name="图片 -2147482582" descr=" 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DFC"/>
              </a:clrFrom>
              <a:clrTo>
                <a:srgbClr val="FEFD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3019" y="2655570"/>
            <a:ext cx="5681186" cy="159400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巩固应用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sp>
        <p:nvSpPr>
          <p:cNvPr id="18434" name="Rectangle 1"/>
          <p:cNvSpPr/>
          <p:nvPr/>
        </p:nvSpPr>
        <p:spPr>
          <a:xfrm>
            <a:off x="619126" y="1307188"/>
            <a:ext cx="8080772" cy="339232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课堂小结：本节课学到那些知识？发现了什么？在运用所学的知识解决问题时应注意什么？</a:t>
            </a:r>
          </a:p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、正多边和圆的有关概念：正多边形的中心，正多边形的半径，正多边形的中心角，正多边的边心距．</a:t>
            </a:r>
          </a:p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、正多边形的半径、正多边形的中心角、边长、正多边的边心距之间的等量关系．</a:t>
            </a:r>
          </a:p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、画正多边形的方法．</a:t>
            </a:r>
          </a:p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、运用以上的知识解决实际问题．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检查评价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sp>
        <p:nvSpPr>
          <p:cNvPr id="19458" name="Rectangle 1"/>
          <p:cNvSpPr/>
          <p:nvPr/>
        </p:nvSpPr>
        <p:spPr>
          <a:xfrm>
            <a:off x="647701" y="1581389"/>
            <a:ext cx="7499747" cy="1314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布置作业：</a:t>
            </a:r>
          </a:p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、教科书习题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题，第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题，第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题．（必做题）</a:t>
            </a:r>
          </a:p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、教科书习题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3.10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题，第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题．（选做题）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复习旧知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4" name="TextBox 4"/>
          <p:cNvSpPr txBox="1"/>
          <p:nvPr/>
        </p:nvSpPr>
        <p:spPr>
          <a:xfrm>
            <a:off x="569119" y="1277542"/>
            <a:ext cx="7984331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   ⑴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等边三角形的边、角各有什么性质？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⑵正方形的边、角各有什么性质？ 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⑶等边三角形与正方形的边、角性质有什么共同点？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各边相等、各角相等．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复习旧知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4" name="TextBox 4"/>
          <p:cNvSpPr txBox="1"/>
          <p:nvPr/>
        </p:nvSpPr>
        <p:spPr>
          <a:xfrm>
            <a:off x="569119" y="1277542"/>
            <a:ext cx="7984331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  ⑴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我们已知学过正多边形，符合什么条件的多边形叫正多边形？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⑵你能举出几个正多边形的实例吗？正多边形既是轴对称图形又是中心对称图形吗？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各边相等，各角也相等的多边形是正多边形．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激发动机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18" name="TextBox 4"/>
          <p:cNvSpPr txBox="1"/>
          <p:nvPr/>
        </p:nvSpPr>
        <p:spPr>
          <a:xfrm>
            <a:off x="569119" y="1277542"/>
            <a:ext cx="7624763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）正多边形在日常生活中无处不在．你能举出一些这样的例子吗？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日常生活中，我们经常能看到正多边形形状的物体，利用正多边形，也可以得到许多美丽的图案．</a:t>
            </a:r>
          </a:p>
        </p:txBody>
      </p:sp>
      <p:pic>
        <p:nvPicPr>
          <p:cNvPr id="2" name="图片 -2147482610" descr="复件 10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59682" y="3177064"/>
            <a:ext cx="5938361" cy="116824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激发动机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18" name="TextBox 4"/>
          <p:cNvSpPr txBox="1"/>
          <p:nvPr/>
        </p:nvSpPr>
        <p:spPr>
          <a:xfrm>
            <a:off x="569119" y="1277541"/>
            <a:ext cx="7624763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）如果正多边形的顶点都在同一圆上，这个正多边形称之为圆的什么多边形？这个圆又称之为正多边形的什么圆？</a:t>
            </a:r>
          </a:p>
        </p:txBody>
      </p:sp>
      <p:pic>
        <p:nvPicPr>
          <p:cNvPr id="2" name="图片 -2147482614" descr="正文(97)"/>
          <p:cNvPicPr>
            <a:picLocks noChangeAspect="1"/>
          </p:cNvPicPr>
          <p:nvPr/>
        </p:nvPicPr>
        <p:blipFill>
          <a:blip r:embed="rId2" cstate="email">
            <a:lum contrast="23999"/>
          </a:blip>
          <a:srcRect/>
          <a:stretch>
            <a:fillRect/>
          </a:stretch>
        </p:blipFill>
        <p:spPr>
          <a:xfrm>
            <a:off x="1253966" y="2533650"/>
            <a:ext cx="6080760" cy="135921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激发动机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18" name="TextBox 4"/>
          <p:cNvSpPr txBox="1"/>
          <p:nvPr/>
        </p:nvSpPr>
        <p:spPr>
          <a:xfrm>
            <a:off x="569119" y="1161812"/>
            <a:ext cx="7624763" cy="214598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归纳：顶点都在同一个圆上的正多边形叫做圆内接正多边形，这个圆叫做该正多边形的外接圆．</a:t>
            </a:r>
          </a:p>
          <a:p>
            <a:pPr marL="399415" indent="-399415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如图，五边形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ABCDE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是⊙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，的内接正五边防部队形，圆心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叫做这个正五边形的中心；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叫做这个正五边形的半径；∠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AOB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是这个正五边形的中心角；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OM⊥BC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垂足为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是这个正五边形的边心距．</a:t>
            </a:r>
          </a:p>
        </p:txBody>
      </p:sp>
      <p:pic>
        <p:nvPicPr>
          <p:cNvPr id="2" name="图片 -2147482608" descr="正文(97)"/>
          <p:cNvPicPr>
            <a:picLocks noChangeAspect="1"/>
          </p:cNvPicPr>
          <p:nvPr/>
        </p:nvPicPr>
        <p:blipFill>
          <a:blip r:embed="rId2" cstate="email">
            <a:lum contrast="23999"/>
          </a:blip>
          <a:srcRect/>
          <a:stretch>
            <a:fillRect/>
          </a:stretch>
        </p:blipFill>
        <p:spPr>
          <a:xfrm>
            <a:off x="3114675" y="3308033"/>
            <a:ext cx="1806893" cy="16897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讲授新知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sp>
        <p:nvSpPr>
          <p:cNvPr id="10242" name="Rectangle 1"/>
          <p:cNvSpPr/>
          <p:nvPr/>
        </p:nvSpPr>
        <p:spPr>
          <a:xfrm>
            <a:off x="435769" y="1357789"/>
            <a:ext cx="7881938" cy="89916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如图，在圆的内接正六边形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ABCDEF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中，半径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OC=4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OG⊥BC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，垂足为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，求这个正六边形的中心角、边长和边心距．</a:t>
            </a:r>
          </a:p>
        </p:txBody>
      </p:sp>
      <p:pic>
        <p:nvPicPr>
          <p:cNvPr id="2" name="图片 -2147482601" descr="正文(97)"/>
          <p:cNvPicPr>
            <a:picLocks noChangeAspect="1"/>
          </p:cNvPicPr>
          <p:nvPr/>
        </p:nvPicPr>
        <p:blipFill>
          <a:blip r:embed="rId2" cstate="email">
            <a:lum contrast="23999"/>
          </a:blip>
          <a:srcRect/>
          <a:stretch>
            <a:fillRect/>
          </a:stretch>
        </p:blipFill>
        <p:spPr>
          <a:xfrm>
            <a:off x="2909411" y="2457450"/>
            <a:ext cx="2209800" cy="187404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讲授新知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sp>
        <p:nvSpPr>
          <p:cNvPr id="11266" name="Rectangle 1"/>
          <p:cNvSpPr/>
          <p:nvPr/>
        </p:nvSpPr>
        <p:spPr>
          <a:xfrm>
            <a:off x="471964" y="1245752"/>
            <a:ext cx="8199835" cy="17302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你能用尺规作一个已知圆的内接正六边形吗？</a:t>
            </a:r>
          </a:p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分析：由于正六边形的中心角为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60°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，因此它的边长就是其外接圆的半径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．所以，在半径为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的圆上，依次截取等于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R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的弧，就可以六等份量，进而作出圆内接正六边形．</a:t>
            </a:r>
          </a:p>
        </p:txBody>
      </p:sp>
      <p:pic>
        <p:nvPicPr>
          <p:cNvPr id="2" name="图片 -2147482591" descr="正文(98)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372327" y="2829401"/>
            <a:ext cx="2164556" cy="18707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4"/>
          <p:cNvSpPr txBox="1"/>
          <p:nvPr/>
        </p:nvSpPr>
        <p:spPr>
          <a:xfrm>
            <a:off x="278607" y="723900"/>
            <a:ext cx="4093369" cy="4381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讲授新知</a:t>
            </a:r>
            <a:r>
              <a:rPr lang="en-US" altLang="zh-CN" sz="2400" b="1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</p:txBody>
      </p:sp>
      <p:sp>
        <p:nvSpPr>
          <p:cNvPr id="12290" name="Rectangle 1"/>
          <p:cNvSpPr/>
          <p:nvPr/>
        </p:nvSpPr>
        <p:spPr>
          <a:xfrm>
            <a:off x="472679" y="1398389"/>
            <a:ext cx="8198644" cy="48387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171450" algn="l"/>
                <a:tab pos="171450" algn="l"/>
              </a:tabLst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追问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：除了上述方法作圆的内接正六边形外，你还有其他方法吗？</a:t>
            </a:r>
          </a:p>
        </p:txBody>
      </p:sp>
      <p:pic>
        <p:nvPicPr>
          <p:cNvPr id="2" name="图片 -2147482586" descr="复件 (2) 10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42736" y="2276952"/>
            <a:ext cx="2074545" cy="192166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   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全屏显示(16:9)</PresentationFormat>
  <Paragraphs>43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Calibri Light</vt:lpstr>
      <vt:lpstr>WWW.2PPT.COM
</vt:lpstr>
      <vt:lpstr>WWW.2PPT.COM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2023-01-17T02:55:01Z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EC1830FFE0924E469A271C3A179C5941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