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8" r:id="rId2"/>
    <p:sldId id="282" r:id="rId3"/>
    <p:sldId id="279" r:id="rId4"/>
    <p:sldId id="309" r:id="rId5"/>
    <p:sldId id="283" r:id="rId6"/>
    <p:sldId id="311" r:id="rId7"/>
    <p:sldId id="281" r:id="rId8"/>
    <p:sldId id="312" r:id="rId9"/>
    <p:sldId id="284" r:id="rId10"/>
    <p:sldId id="314" r:id="rId11"/>
    <p:sldId id="285" r:id="rId12"/>
    <p:sldId id="315" r:id="rId13"/>
    <p:sldId id="308" r:id="rId14"/>
    <p:sldId id="287" r:id="rId15"/>
    <p:sldId id="290" r:id="rId16"/>
    <p:sldId id="292" r:id="rId17"/>
    <p:sldId id="295" r:id="rId18"/>
    <p:sldId id="297" r:id="rId19"/>
    <p:sldId id="299" r:id="rId20"/>
    <p:sldId id="301" r:id="rId21"/>
    <p:sldId id="303" r:id="rId22"/>
    <p:sldId id="258" r:id="rId23"/>
    <p:sldId id="257" r:id="rId24"/>
    <p:sldId id="259" r:id="rId25"/>
    <p:sldId id="271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0066FF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C97F0-6E01-4A18-BDF6-C73C0BB9EB5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A4889-499D-4C24-A20F-37F167796F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A4889-499D-4C24-A20F-37F167796FE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50E7B-9240-4D03-AF88-120FD6A74CE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426C8-55D8-454C-9169-BFE9671A7906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A12D5-FD46-49F3-8D3B-D5B7F1CB9D9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A072D-549E-4429-904D-DA7E45E4D8D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50E7B-9240-4D03-AF88-120FD6A74CE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8B2E4-6E20-4EE4-AD5B-D4D55A5B167A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60273-76C5-4195-9E61-1194F0CE7244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2F2A5-196E-4211-8E29-7925A07B1E5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4EBDD-621B-4C1D-9AC7-C153A9B82FC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0D409-A6A8-4A1D-94A8-718A08BA4DD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7A0C6-E0CD-490A-BCEF-1AE255BE4FD7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3E89F-128C-4783-992E-9532A9991DE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F30BF78-77D3-4132-B34C-CD5DEE01C9E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Administrator\&#26700;&#38754;\Unti7\library%20&#8211;%20on%20foot.mp3" TargetMode="External"/><Relationship Id="rId1" Type="http://schemas.microsoft.com/office/2007/relationships/media" Target="file:///C:\Documents%20and%20Settings\Administrator\&#26700;&#38754;\Unti7\library%20&#8211;%20on%20foot.mp3" TargetMode="External"/><Relationship Id="rId5" Type="http://schemas.openxmlformats.org/officeDocument/2006/relationships/image" Target="../media/image4.emf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Documents%20and%20Settings\Administrator\&#26700;&#38754;\Unti7\Let's%20talk%2001.mp3" TargetMode="External"/><Relationship Id="rId1" Type="http://schemas.microsoft.com/office/2007/relationships/media" Target="file:///C:\Documents%20and%20Settings\Administrator\&#26700;&#38754;\Unti7\Let's%20talk%2001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12.pn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Documents%20and%20Settings\Administrator\&#26700;&#38754;\Unti7\Let's%20talk%2002.mp3" TargetMode="External"/><Relationship Id="rId1" Type="http://schemas.microsoft.com/office/2007/relationships/media" Target="file:///C:\Documents%20and%20Settings\Administrator\&#26700;&#38754;\Unti7\Let's%20talk%2002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13.pn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Documents%20and%20Settings\Administrator\&#26700;&#38754;\Unti7\Let's%20talk%2003.mp3" TargetMode="External"/><Relationship Id="rId1" Type="http://schemas.microsoft.com/office/2007/relationships/media" Target="file:///C:\Documents%20and%20Settings\Administrator\&#26700;&#38754;\Unti7\Let's%20talk%2003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12.pn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Documents%20and%20Settings\Administrator\&#26700;&#38754;\Unti7\Let's%20talk%2004.mp3" TargetMode="External"/><Relationship Id="rId1" Type="http://schemas.microsoft.com/office/2007/relationships/media" Target="file:///C:\Documents%20and%20Settings\Administrator\&#26700;&#38754;\Unti7\Let's%20talk%2004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14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Documents%20and%20Settings\Administrator\&#26700;&#38754;\Unti7\Let's%20talk%2005.mp3" TargetMode="External"/><Relationship Id="rId1" Type="http://schemas.microsoft.com/office/2007/relationships/media" Target="file:///C:\Documents%20and%20Settings\Administrator\&#26700;&#38754;\Unti7\Let's%20talk%2005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12.png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Documents%20and%20Settings\Administrator\&#26700;&#38754;\Unti7\Let's%20talk%2006.mp3" TargetMode="External"/><Relationship Id="rId1" Type="http://schemas.microsoft.com/office/2007/relationships/media" Target="file:///C:\Documents%20and%20Settings\Administrator\&#26700;&#38754;\Unti7\Let's%20talk%2006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13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Documents%20and%20Settings\Administrator\&#26700;&#38754;\Unti7\Let's%20talk%2007.mp3" TargetMode="External"/><Relationship Id="rId1" Type="http://schemas.microsoft.com/office/2007/relationships/media" Target="file:///C:\Documents%20and%20Settings\Administrator\&#26700;&#38754;\Unti7\Let's%20talk%2007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12.png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Documents%20and%20Settings\Administrator\&#26700;&#38754;\Unti7\Let's%20talk%2008.mp3" TargetMode="External"/><Relationship Id="rId1" Type="http://schemas.microsoft.com/office/2007/relationships/media" Target="file:///C:\Documents%20and%20Settings\Administrator\&#26700;&#38754;\Unti7\Let's%20talk%2008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13.png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Administrator\&#26700;&#38754;\Unti7\Hainan%20Island%20&#8211;%20by%20ship.mp3" TargetMode="External"/><Relationship Id="rId1" Type="http://schemas.microsoft.com/office/2007/relationships/media" Target="file:///C:\Documents%20and%20Settings\Administrator\&#26700;&#38754;\Unti7\Hainan%20Island%20&#8211;%20by%20ship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Administrator\&#26700;&#38754;\Unti7\Hong%20Kong%20&#8211;%20by%20train.mp3" TargetMode="External"/><Relationship Id="rId1" Type="http://schemas.microsoft.com/office/2007/relationships/media" Target="file:///C:\Documents%20and%20Settings\Administrator\&#26700;&#38754;\Unti7\Hong%20Kong%20&#8211;%20by%20train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6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Administrator\&#26700;&#38754;\Unti7\Hangzhou%20&#8211;%20by%20bus.mp3" TargetMode="External"/><Relationship Id="rId1" Type="http://schemas.microsoft.com/office/2007/relationships/media" Target="file:///C:\Documents%20and%20Settings\Administrator\&#26700;&#38754;\Unti7\Hangzhou%20&#8211;%20by%20bus.mp3" TargetMode="External"/><Relationship Id="rId6" Type="http://schemas.openxmlformats.org/officeDocument/2006/relationships/image" Target="../media/image4.emf"/><Relationship Id="rId5" Type="http://schemas.openxmlformats.org/officeDocument/2006/relationships/image" Target="../media/image8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68850"/>
            <a:ext cx="91249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600" dirty="0" smtClean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Adobe Garamond Pro Bold" pitchFamily="18" charset="0"/>
                <a:ea typeface="宋体" panose="02010600030101010101" pitchFamily="2" charset="-122"/>
              </a:rPr>
              <a:t>Unit7</a:t>
            </a:r>
          </a:p>
          <a:p>
            <a:pPr algn="ctr"/>
            <a:r>
              <a:rPr lang="en-US" altLang="zh-CN" sz="6600" dirty="0" smtClean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Adobe Garamond Pro Bold" pitchFamily="18" charset="0"/>
                <a:ea typeface="宋体" panose="02010600030101010101" pitchFamily="2" charset="-122"/>
              </a:rPr>
              <a:t>We will go by train</a:t>
            </a:r>
            <a:endParaRPr lang="zh-CN" altLang="en-US" sz="6600" dirty="0"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Adobe Garamond Pro Bold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15229" y="522912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20" y="1268850"/>
            <a:ext cx="8229600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zh-CN" altLang="en-US" sz="4000" dirty="0"/>
          </a:p>
          <a:p>
            <a:pPr>
              <a:lnSpc>
                <a:spcPct val="80000"/>
              </a:lnSpc>
            </a:pPr>
            <a:r>
              <a:rPr lang="zh-CN" altLang="en-US" sz="6000" dirty="0" smtClean="0">
                <a:solidFill>
                  <a:srgbClr val="0066FF"/>
                </a:solidFill>
              </a:rPr>
              <a:t>Hang </a:t>
            </a:r>
            <a:r>
              <a:rPr lang="zh-CN" altLang="en-US" sz="6000" dirty="0">
                <a:solidFill>
                  <a:srgbClr val="0066FF"/>
                </a:solidFill>
              </a:rPr>
              <a:t>zhou </a:t>
            </a:r>
          </a:p>
          <a:p>
            <a:pPr>
              <a:lnSpc>
                <a:spcPct val="80000"/>
              </a:lnSpc>
            </a:pPr>
            <a:r>
              <a:rPr lang="zh-CN" altLang="en-US" sz="6000" dirty="0" smtClean="0">
                <a:solidFill>
                  <a:srgbClr val="FF0066"/>
                </a:solidFill>
              </a:rPr>
              <a:t>杭 州</a:t>
            </a:r>
            <a:r>
              <a:rPr lang="zh-CN" altLang="en-US" sz="4400" dirty="0" smtClean="0">
                <a:solidFill>
                  <a:srgbClr val="0066FF"/>
                </a:solidFill>
              </a:rPr>
              <a:t>    </a:t>
            </a:r>
            <a:endParaRPr lang="zh-CN" altLang="en-US" sz="44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31158"/>
            <a:ext cx="8229600" cy="1717768"/>
          </a:xfrm>
        </p:spPr>
        <p:txBody>
          <a:bodyPr/>
          <a:lstStyle/>
          <a:p>
            <a:r>
              <a:rPr lang="zh-CN" altLang="zh-CN" sz="4400" dirty="0">
                <a:solidFill>
                  <a:srgbClr val="FF0066"/>
                </a:solidFill>
              </a:rPr>
              <a:t>Library —— on foot</a:t>
            </a:r>
          </a:p>
          <a:p>
            <a:r>
              <a:rPr lang="zh-CN" sz="4400" dirty="0" smtClean="0"/>
              <a:t>图</a:t>
            </a:r>
            <a:r>
              <a:rPr lang="zh-CN" sz="4400" dirty="0"/>
              <a:t>书馆     </a:t>
            </a:r>
            <a:r>
              <a:rPr lang="zh-CN" sz="4400" dirty="0" smtClean="0"/>
              <a:t>步行</a:t>
            </a:r>
            <a:endParaRPr lang="zh-CN" sz="4400" dirty="0"/>
          </a:p>
        </p:txBody>
      </p:sp>
      <p:sp>
        <p:nvSpPr>
          <p:cNvPr id="13317" name="WordArt 5"/>
          <p:cNvSpPr>
            <a:spLocks noChangeArrowheads="1" noChangeShapeType="1"/>
          </p:cNvSpPr>
          <p:nvPr/>
        </p:nvSpPr>
        <p:spPr bwMode="auto">
          <a:xfrm>
            <a:off x="683729" y="3212985"/>
            <a:ext cx="7992555" cy="10065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 cmpd="sng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How will you go there?</a:t>
            </a:r>
            <a:endParaRPr lang="zh-CN" altLang="en-US" sz="3600" b="1" kern="10" dirty="0">
              <a:ln w="12700" cmpd="sng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8" name="WordArt 6"/>
          <p:cNvSpPr>
            <a:spLocks noChangeArrowheads="1" noChangeShapeType="1"/>
          </p:cNvSpPr>
          <p:nvPr/>
        </p:nvSpPr>
        <p:spPr bwMode="auto">
          <a:xfrm>
            <a:off x="683730" y="4869656"/>
            <a:ext cx="6507163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we will go there on foot.</a:t>
            </a:r>
            <a:endParaRPr lang="zh-CN" altLang="en-US" sz="3600" kern="10" dirty="0">
              <a:ln w="19050" cmpd="sng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3319" name="library – on foot.mp3" descr="library – on foot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87692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266" fill="hold"/>
                                        <p:tgtEl>
                                          <p:spTgt spid="13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14338" name="Picture 2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59338" cy="32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859337" y="260780"/>
            <a:ext cx="4291817" cy="1143000"/>
          </a:xfrm>
        </p:spPr>
        <p:txBody>
          <a:bodyPr/>
          <a:lstStyle/>
          <a:p>
            <a:r>
              <a:rPr lang="zh-CN" altLang="en-US" sz="6600" dirty="0" smtClean="0">
                <a:solidFill>
                  <a:srgbClr val="FF0066"/>
                </a:solidFill>
              </a:rPr>
              <a:t>Library</a:t>
            </a:r>
            <a:endParaRPr lang="zh-CN" altLang="en-US" sz="6600" dirty="0">
              <a:solidFill>
                <a:srgbClr val="FF0066"/>
              </a:solidFill>
            </a:endParaRPr>
          </a:p>
        </p:txBody>
      </p:sp>
      <p:pic>
        <p:nvPicPr>
          <p:cNvPr id="14341" name="Picture 5" descr="u=3364897864,1418970427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040" y="1844890"/>
            <a:ext cx="37592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u=1771154404,3844899731&amp;fm=21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89350"/>
            <a:ext cx="6646863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1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705" y="274638"/>
            <a:ext cx="8568595" cy="1143000"/>
          </a:xfrm>
        </p:spPr>
        <p:txBody>
          <a:bodyPr/>
          <a:lstStyle/>
          <a:p>
            <a:r>
              <a:rPr lang="zh-CN" altLang="en-US" sz="3600" dirty="0"/>
              <a:t>Set a dialogue for listening to the dilogue: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2085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>
                <a:solidFill>
                  <a:srgbClr val="FF0066"/>
                </a:solidFill>
              </a:rPr>
              <a:t>1 Ben is going to place for the holiday？</a:t>
            </a:r>
          </a:p>
          <a:p>
            <a:endParaRPr lang="zh-CN" altLang="en-US" sz="3600" dirty="0">
              <a:solidFill>
                <a:srgbClr val="FF0066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8313" y="3429000"/>
            <a:ext cx="7704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66"/>
                </a:solidFill>
              </a:rPr>
              <a:t>2.What  is  the  place?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8313" y="5472113"/>
            <a:ext cx="6696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66FF"/>
                </a:solidFill>
              </a:rPr>
              <a:t>3 How  will  he  go 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1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16387" name="图片 2" descr="QQ截图2014110715450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3357563"/>
            <a:ext cx="220027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云形标注 13"/>
          <p:cNvSpPr>
            <a:spLocks noChangeArrowheads="1"/>
          </p:cNvSpPr>
          <p:nvPr/>
        </p:nvSpPr>
        <p:spPr bwMode="auto">
          <a:xfrm>
            <a:off x="2628900" y="476250"/>
            <a:ext cx="6407150" cy="2305050"/>
          </a:xfrm>
          <a:prstGeom prst="cloudCallout">
            <a:avLst>
              <a:gd name="adj1" fmla="val -62639"/>
              <a:gd name="adj2" fmla="val 76051"/>
            </a:avLst>
          </a:prstGeom>
          <a:solidFill>
            <a:srgbClr val="DCE6F2"/>
          </a:solidFill>
          <a:ln w="25400" cmpd="sng">
            <a:solidFill>
              <a:srgbClr val="FFC000"/>
            </a:solidFill>
            <a:round/>
          </a:ln>
        </p:spPr>
        <p:txBody>
          <a:bodyPr anchor="ctr"/>
          <a:lstStyle/>
          <a:p>
            <a:pPr algn="ctr"/>
            <a:r>
              <a:rPr lang="zh-CN" altLang="en-US" sz="4000">
                <a:solidFill>
                  <a:srgbClr val="002060"/>
                </a:solidFill>
                <a:latin typeface="Calibri" panose="020F0502020204030204" pitchFamily="34" charset="0"/>
              </a:rPr>
              <a:t>Do you have any plans for the holiday</a:t>
            </a:r>
            <a:r>
              <a:rPr lang="zh-CN" altLang="en-US" sz="3200">
                <a:solidFill>
                  <a:srgbClr val="002060"/>
                </a:solidFill>
                <a:latin typeface="Calibri" panose="020F0502020204030204" pitchFamily="34" charset="0"/>
              </a:rPr>
              <a:t>？</a:t>
            </a:r>
          </a:p>
        </p:txBody>
      </p:sp>
      <p:sp>
        <p:nvSpPr>
          <p:cNvPr id="16390" name="WordArt 6"/>
          <p:cNvSpPr>
            <a:spLocks noChangeArrowheads="1" noChangeShapeType="1"/>
          </p:cNvSpPr>
          <p:nvPr/>
        </p:nvSpPr>
        <p:spPr bwMode="auto">
          <a:xfrm>
            <a:off x="3205163" y="3286125"/>
            <a:ext cx="5399087" cy="1096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你假期有什么计划吗？</a:t>
            </a:r>
          </a:p>
        </p:txBody>
      </p:sp>
      <p:pic>
        <p:nvPicPr>
          <p:cNvPr id="16391" name="Let's talk 01.mp3" descr="Let's talk 01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662613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057" fill="hold"/>
                                        <p:tgtEl>
                                          <p:spTgt spid="16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ldLvl="0" animBg="1" autoUpdateAnimBg="0"/>
      <p:bldP spid="163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17411" name="图片 1" descr="QQ截图2014110715325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33785" y="1988900"/>
            <a:ext cx="291465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云形标注 4"/>
          <p:cNvSpPr>
            <a:spLocks noChangeArrowheads="1"/>
          </p:cNvSpPr>
          <p:nvPr/>
        </p:nvSpPr>
        <p:spPr bwMode="auto">
          <a:xfrm>
            <a:off x="36513" y="3717925"/>
            <a:ext cx="5834062" cy="2949575"/>
          </a:xfrm>
          <a:prstGeom prst="cloudCallout">
            <a:avLst>
              <a:gd name="adj1" fmla="val 71509"/>
              <a:gd name="adj2" fmla="val -49361"/>
            </a:avLst>
          </a:prstGeom>
          <a:solidFill>
            <a:srgbClr val="DBEEF4"/>
          </a:solidFill>
          <a:ln w="25400" cmpd="sng">
            <a:solidFill>
              <a:srgbClr val="0070C0"/>
            </a:solidFill>
            <a:round/>
          </a:ln>
        </p:spPr>
        <p:txBody>
          <a:bodyPr anchor="ctr"/>
          <a:lstStyle/>
          <a:p>
            <a:pPr algn="ctr"/>
            <a:r>
              <a:rPr lang="zh-CN" altLang="en-US" sz="3200" b="1">
                <a:solidFill>
                  <a:srgbClr val="002060"/>
                </a:solidFill>
                <a:latin typeface="Calibri" panose="020F0502020204030204" pitchFamily="34" charset="0"/>
              </a:rPr>
              <a:t>Yes.I will go travelling with my family.We are going to shengzhen.</a:t>
            </a:r>
          </a:p>
        </p:txBody>
      </p:sp>
      <p:sp>
        <p:nvSpPr>
          <p:cNvPr id="17413" name="WordArt 5"/>
          <p:cNvSpPr>
            <a:spLocks noChangeArrowheads="1" noChangeShapeType="1"/>
          </p:cNvSpPr>
          <p:nvPr/>
        </p:nvSpPr>
        <p:spPr bwMode="auto">
          <a:xfrm>
            <a:off x="-8636" y="1561513"/>
            <a:ext cx="9152635" cy="724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 cmpd="sng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有。我将和我的家人一起去旅游。我们打算去深州。</a:t>
            </a:r>
          </a:p>
        </p:txBody>
      </p:sp>
      <p:pic>
        <p:nvPicPr>
          <p:cNvPr id="17414" name="Let's talk 02.mp3" descr="Let's talk 02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6021388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262" fill="hold"/>
                                        <p:tgtEl>
                                          <p:spTgt spid="174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ldLvl="0" animBg="1" autoUpdateAnimBg="0"/>
      <p:bldP spid="174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18435" name="图片 1" descr="QQ截图2014110715450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05" y="3059580"/>
            <a:ext cx="2200275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云形标注 3"/>
          <p:cNvSpPr>
            <a:spLocks noChangeArrowheads="1"/>
          </p:cNvSpPr>
          <p:nvPr/>
        </p:nvSpPr>
        <p:spPr bwMode="auto">
          <a:xfrm>
            <a:off x="2555875" y="1844675"/>
            <a:ext cx="5616575" cy="2160588"/>
          </a:xfrm>
          <a:prstGeom prst="cloudCallout">
            <a:avLst>
              <a:gd name="adj1" fmla="val -70208"/>
              <a:gd name="adj2" fmla="val 16713"/>
            </a:avLst>
          </a:prstGeom>
          <a:solidFill>
            <a:srgbClr val="EBF1DE"/>
          </a:solidFill>
          <a:ln w="25400" cmpd="sng">
            <a:solidFill>
              <a:srgbClr val="00B050"/>
            </a:solidFill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zh-CN" altLang="en-US" sz="3600" b="1">
                <a:solidFill>
                  <a:srgbClr val="002060"/>
                </a:solidFill>
                <a:latin typeface="Calibri" panose="020F0502020204030204" pitchFamily="34" charset="0"/>
              </a:rPr>
              <a:t>How will you go there?</a:t>
            </a:r>
          </a:p>
        </p:txBody>
      </p:sp>
      <p:sp>
        <p:nvSpPr>
          <p:cNvPr id="18437" name="WordArt 5"/>
          <p:cNvSpPr>
            <a:spLocks noChangeArrowheads="1" noChangeShapeType="1"/>
          </p:cNvSpPr>
          <p:nvPr/>
        </p:nvSpPr>
        <p:spPr bwMode="auto">
          <a:xfrm>
            <a:off x="2484438" y="4294188"/>
            <a:ext cx="5689600" cy="17287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sz="3600">
                <a:ln w="9525" cmpd="sng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你们打算怎么去哪里？</a:t>
            </a:r>
          </a:p>
        </p:txBody>
      </p:sp>
      <p:pic>
        <p:nvPicPr>
          <p:cNvPr id="18438" name="Let's talk 03.mp3" descr="Let's talk 03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91" fill="hold"/>
                                        <p:tgtEl>
                                          <p:spTgt spid="18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ldLvl="0" animBg="1" autoUpdateAnimBg="0"/>
      <p:bldP spid="184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19459" name="Picture 5" descr="2007124143822856_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644900"/>
            <a:ext cx="1763713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19"/>
          <p:cNvSpPr txBox="1">
            <a:spLocks noChangeArrowheads="1"/>
          </p:cNvSpPr>
          <p:nvPr/>
        </p:nvSpPr>
        <p:spPr bwMode="auto">
          <a:xfrm>
            <a:off x="395288" y="6092825"/>
            <a:ext cx="949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200" b="1">
                <a:solidFill>
                  <a:srgbClr val="141BAE"/>
                </a:solidFill>
              </a:rPr>
              <a:t>Ben</a:t>
            </a:r>
          </a:p>
        </p:txBody>
      </p:sp>
      <p:sp>
        <p:nvSpPr>
          <p:cNvPr id="19461" name="云形标注 2"/>
          <p:cNvSpPr>
            <a:spLocks noChangeArrowheads="1"/>
          </p:cNvSpPr>
          <p:nvPr/>
        </p:nvSpPr>
        <p:spPr bwMode="auto">
          <a:xfrm>
            <a:off x="900113" y="44450"/>
            <a:ext cx="6983412" cy="2378075"/>
          </a:xfrm>
          <a:prstGeom prst="cloudCallout">
            <a:avLst>
              <a:gd name="adj1" fmla="val -45847"/>
              <a:gd name="adj2" fmla="val 125486"/>
            </a:avLst>
          </a:prstGeom>
          <a:solidFill>
            <a:srgbClr val="F2DCDB"/>
          </a:solidFill>
          <a:ln w="25400" cap="flat" cmpd="sng">
            <a:solidFill>
              <a:srgbClr val="7030A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r>
              <a:rPr lang="zh-CN" altLang="en-US" sz="3200" b="1">
                <a:solidFill>
                  <a:srgbClr val="002060"/>
                </a:solidFill>
                <a:latin typeface="Calibri" panose="020F0502020204030204" pitchFamily="34" charset="0"/>
              </a:rPr>
              <a:t>We will go by train.We will leave on October 2nd.I can't wait.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411413" y="3822700"/>
            <a:ext cx="525621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0066"/>
                </a:solidFill>
              </a:rPr>
              <a:t>我们将坐火车去。我们将于10月2号出发。我都等不及啦。</a:t>
            </a:r>
          </a:p>
        </p:txBody>
      </p:sp>
      <p:pic>
        <p:nvPicPr>
          <p:cNvPr id="19463" name="Let's talk 04.mp3" descr="Let's talk 04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99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367" fill="hold"/>
                                        <p:tgtEl>
                                          <p:spTgt spid="19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ldLvl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20483" name="图片 2" descr="QQ截图2014110715450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0" y="3282627"/>
            <a:ext cx="220027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云形标注 6"/>
          <p:cNvSpPr>
            <a:spLocks noChangeArrowheads="1"/>
          </p:cNvSpPr>
          <p:nvPr/>
        </p:nvSpPr>
        <p:spPr bwMode="auto">
          <a:xfrm>
            <a:off x="2987675" y="3789363"/>
            <a:ext cx="5329238" cy="2376487"/>
          </a:xfrm>
          <a:prstGeom prst="cloudCallout">
            <a:avLst>
              <a:gd name="adj1" fmla="val -68560"/>
              <a:gd name="adj2" fmla="val -51778"/>
            </a:avLst>
          </a:prstGeom>
          <a:solidFill>
            <a:srgbClr val="EBF1DE"/>
          </a:solidFill>
          <a:ln w="25400" cmpd="sng">
            <a:solidFill>
              <a:srgbClr val="00B050"/>
            </a:solidFill>
            <a:round/>
          </a:ln>
        </p:spPr>
        <p:txBody>
          <a:bodyPr anchor="ctr"/>
          <a:lstStyle/>
          <a:p>
            <a:pPr algn="ctr"/>
            <a:r>
              <a:rPr lang="zh-CN" altLang="en-US" sz="3200" b="1">
                <a:solidFill>
                  <a:srgbClr val="002060"/>
                </a:solidFill>
                <a:latin typeface="Calibri" panose="020F0502020204030204" pitchFamily="34" charset="0"/>
              </a:rPr>
              <a:t>It's very exciting.What will you do in shengzhen?</a:t>
            </a:r>
          </a:p>
        </p:txBody>
      </p:sp>
      <p:sp>
        <p:nvSpPr>
          <p:cNvPr id="20485" name="WordArt 5"/>
          <p:cNvSpPr>
            <a:spLocks noChangeArrowheads="1" noChangeShapeType="1"/>
          </p:cNvSpPr>
          <p:nvPr/>
        </p:nvSpPr>
        <p:spPr bwMode="auto">
          <a:xfrm>
            <a:off x="1547790" y="1124840"/>
            <a:ext cx="5504790" cy="90566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solidFill>
                  <a:srgbClr val="336699"/>
                </a:solidFill>
                <a:effectLst>
                  <a:outerShdw dist="38100" algn="ctr" rotWithShape="0">
                    <a:srgbClr val="B2B2B2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这（旅行）是很激动人心的</a:t>
            </a:r>
            <a:r>
              <a:rPr lang="zh-CN" altLang="en-US" sz="3600" dirty="0" smtClean="0">
                <a:solidFill>
                  <a:srgbClr val="336699"/>
                </a:solidFill>
                <a:effectLst>
                  <a:outerShdw dist="38100" algn="ctr" rotWithShape="0">
                    <a:srgbClr val="B2B2B2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3600" dirty="0" smtClean="0">
              <a:solidFill>
                <a:srgbClr val="336699"/>
              </a:solidFill>
              <a:effectLst>
                <a:outerShdw dist="38100" algn="ctr" rotWithShape="0">
                  <a:srgbClr val="B2B2B2">
                    <a:alpha val="78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 dirty="0" smtClean="0">
                <a:solidFill>
                  <a:srgbClr val="336699"/>
                </a:solidFill>
                <a:effectLst>
                  <a:outerShdw dist="38100" algn="ctr" rotWithShape="0">
                    <a:srgbClr val="B2B2B2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</a:t>
            </a:r>
            <a:r>
              <a:rPr lang="zh-CN" altLang="en-US" sz="3600" dirty="0">
                <a:solidFill>
                  <a:srgbClr val="336699"/>
                </a:solidFill>
                <a:effectLst>
                  <a:outerShdw dist="38100" algn="ctr" rotWithShape="0">
                    <a:srgbClr val="B2B2B2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们在深州将做什么？</a:t>
            </a:r>
          </a:p>
        </p:txBody>
      </p:sp>
      <p:pic>
        <p:nvPicPr>
          <p:cNvPr id="20486" name="Let's talk 05.mp3" descr="Let's talk 05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09282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76" fill="hold"/>
                                        <p:tgtEl>
                                          <p:spTgt spid="204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ldLvl="0" animBg="1" autoUpdateAnimBg="0"/>
      <p:bldP spid="204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21506" name="图片 1" descr="QQ截图2014110715325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2" y="2059570"/>
            <a:ext cx="2916237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云形标注 3"/>
          <p:cNvSpPr>
            <a:spLocks noChangeArrowheads="1"/>
          </p:cNvSpPr>
          <p:nvPr/>
        </p:nvSpPr>
        <p:spPr bwMode="auto">
          <a:xfrm>
            <a:off x="612775" y="46038"/>
            <a:ext cx="5903913" cy="2447925"/>
          </a:xfrm>
          <a:prstGeom prst="cloudCallout">
            <a:avLst>
              <a:gd name="adj1" fmla="val 105194"/>
              <a:gd name="adj2" fmla="val 53468"/>
            </a:avLst>
          </a:prstGeom>
          <a:solidFill>
            <a:srgbClr val="EBF1DE"/>
          </a:solidFill>
          <a:ln w="25400" cmpd="sng">
            <a:solidFill>
              <a:srgbClr val="141BAE"/>
            </a:solidFill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zh-CN" altLang="en-US" sz="3200" b="1">
                <a:solidFill>
                  <a:srgbClr val="002060"/>
                </a:solidFill>
                <a:latin typeface="Calibri" panose="020F0502020204030204" pitchFamily="34" charset="0"/>
              </a:rPr>
              <a:t>Well...we are going to visit Window of the Would,of course.</a:t>
            </a:r>
          </a:p>
        </p:txBody>
      </p:sp>
      <p:sp>
        <p:nvSpPr>
          <p:cNvPr id="21508" name="云形标注 4"/>
          <p:cNvSpPr>
            <a:spLocks noChangeArrowheads="1"/>
          </p:cNvSpPr>
          <p:nvPr/>
        </p:nvSpPr>
        <p:spPr bwMode="auto">
          <a:xfrm>
            <a:off x="539750" y="3502025"/>
            <a:ext cx="5113338" cy="2520950"/>
          </a:xfrm>
          <a:prstGeom prst="cloudCallout">
            <a:avLst>
              <a:gd name="adj1" fmla="val 71509"/>
              <a:gd name="adj2" fmla="val -49361"/>
            </a:avLst>
          </a:prstGeom>
          <a:solidFill>
            <a:srgbClr val="DBEEF4"/>
          </a:solidFill>
          <a:ln w="25400" cmpd="sng">
            <a:solidFill>
              <a:srgbClr val="0070C0"/>
            </a:solidFill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zh-CN" altLang="en-US" sz="3200" b="1">
                <a:solidFill>
                  <a:srgbClr val="002060"/>
                </a:solidFill>
                <a:latin typeface="Calibri" panose="020F0502020204030204" pitchFamily="34" charset="0"/>
              </a:rPr>
              <a:t>And I want to go to Happy Valley,too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076325" y="2686050"/>
            <a:ext cx="587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恩...我们当然要去参观世界之窗。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295400" y="6005513"/>
            <a:ext cx="4789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/>
              <a:t>而且我还想去欢乐谷</a:t>
            </a:r>
          </a:p>
        </p:txBody>
      </p:sp>
      <p:pic>
        <p:nvPicPr>
          <p:cNvPr id="21511" name="Let's talk 06.mp3" descr="Let's talk 0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805488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99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8725" fill="hold"/>
                                        <p:tgtEl>
                                          <p:spTgt spid="21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 animBg="1" autoUpdateAnimBg="0"/>
      <p:bldP spid="21508" grpId="0" bldLvl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/>
              <a:t>课前温习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20" y="1556870"/>
            <a:ext cx="8229600" cy="34562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dirty="0"/>
              <a:t>如何表达交通方式：</a:t>
            </a:r>
          </a:p>
          <a:p>
            <a:pPr>
              <a:lnSpc>
                <a:spcPct val="90000"/>
              </a:lnSpc>
            </a:pPr>
            <a:r>
              <a:rPr lang="zh-CN" altLang="zh-CN" dirty="0"/>
              <a:t>1 by +</a:t>
            </a:r>
            <a:r>
              <a:rPr lang="zh-CN" dirty="0"/>
              <a:t>交通工具：</a:t>
            </a:r>
          </a:p>
          <a:p>
            <a:pPr>
              <a:lnSpc>
                <a:spcPct val="90000"/>
              </a:lnSpc>
            </a:pPr>
            <a:r>
              <a:rPr lang="zh-CN" altLang="zh-CN" dirty="0">
                <a:solidFill>
                  <a:schemeClr val="accent2"/>
                </a:solidFill>
              </a:rPr>
              <a:t>by trian     by </a:t>
            </a:r>
            <a:r>
              <a:rPr lang="zh-CN" altLang="zh-CN" dirty="0" smtClean="0">
                <a:solidFill>
                  <a:schemeClr val="accent2"/>
                </a:solidFill>
              </a:rPr>
              <a:t>taxi</a:t>
            </a:r>
            <a:endParaRPr lang="zh-CN" altLang="zh-CN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zh-CN" dirty="0"/>
              <a:t>by bike      by </a:t>
            </a:r>
            <a:r>
              <a:rPr lang="zh-CN" altLang="zh-CN" dirty="0" smtClean="0"/>
              <a:t>car</a:t>
            </a:r>
            <a:endParaRPr lang="zh-CN" altLang="zh-CN" dirty="0"/>
          </a:p>
          <a:p>
            <a:pPr>
              <a:lnSpc>
                <a:spcPct val="90000"/>
              </a:lnSpc>
            </a:pPr>
            <a:r>
              <a:rPr lang="zh-CN" altLang="zh-CN" dirty="0">
                <a:solidFill>
                  <a:srgbClr val="FF0000"/>
                </a:solidFill>
              </a:rPr>
              <a:t>by plane    </a:t>
            </a:r>
            <a:r>
              <a:rPr lang="zh-CN" altLang="zh-CN" dirty="0" smtClean="0">
                <a:solidFill>
                  <a:srgbClr val="FF0000"/>
                </a:solidFill>
              </a:rPr>
              <a:t>by </a:t>
            </a:r>
            <a:r>
              <a:rPr lang="zh-CN" altLang="zh-CN" dirty="0">
                <a:solidFill>
                  <a:srgbClr val="FF0000"/>
                </a:solidFill>
              </a:rPr>
              <a:t>shipb </a:t>
            </a:r>
          </a:p>
          <a:p>
            <a:pPr>
              <a:lnSpc>
                <a:spcPct val="90000"/>
              </a:lnSpc>
            </a:pPr>
            <a:r>
              <a:rPr lang="zh-CN" altLang="zh-CN" dirty="0">
                <a:solidFill>
                  <a:schemeClr val="tx2"/>
                </a:solidFill>
              </a:rPr>
              <a:t>by school bus  on foot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22531" name="图片 2" descr="QQ截图2014110715450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3357563"/>
            <a:ext cx="220027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云形标注 13"/>
          <p:cNvSpPr>
            <a:spLocks noChangeArrowheads="1"/>
          </p:cNvSpPr>
          <p:nvPr/>
        </p:nvSpPr>
        <p:spPr bwMode="auto">
          <a:xfrm>
            <a:off x="2628900" y="476250"/>
            <a:ext cx="6407150" cy="2305050"/>
          </a:xfrm>
          <a:prstGeom prst="cloudCallout">
            <a:avLst>
              <a:gd name="adj1" fmla="val -62639"/>
              <a:gd name="adj2" fmla="val 76051"/>
            </a:avLst>
          </a:prstGeom>
          <a:solidFill>
            <a:srgbClr val="DCE6F2"/>
          </a:solidFill>
          <a:ln w="25400" cmpd="sng">
            <a:solidFill>
              <a:srgbClr val="FFC000"/>
            </a:solidFill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zh-CN" altLang="en-US" sz="4000">
                <a:solidFill>
                  <a:srgbClr val="002060"/>
                </a:solidFill>
                <a:latin typeface="Calibri" panose="020F0502020204030204" pitchFamily="34" charset="0"/>
              </a:rPr>
              <a:t>When will you come back home?</a:t>
            </a:r>
            <a:endParaRPr lang="zh-CN" altLang="en-US" sz="320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1979613" y="6381750"/>
            <a:ext cx="5832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2534" name="WordArt 6"/>
          <p:cNvSpPr>
            <a:spLocks noChangeArrowheads="1" noChangeShapeType="1"/>
          </p:cNvSpPr>
          <p:nvPr/>
        </p:nvSpPr>
        <p:spPr bwMode="auto">
          <a:xfrm>
            <a:off x="3205163" y="3286125"/>
            <a:ext cx="5399087" cy="1096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你们打算在什么时候回家？</a:t>
            </a:r>
          </a:p>
        </p:txBody>
      </p:sp>
      <p:pic>
        <p:nvPicPr>
          <p:cNvPr id="22535" name="Let's talk 07.mp3" descr="Let's talk 07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7340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796" fill="hold"/>
                                        <p:tgtEl>
                                          <p:spTgt spid="225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ldLvl="0" animBg="1" autoUpdateAnimBg="0"/>
      <p:bldP spid="225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23555" name="图片 1" descr="QQ截图2014110715325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1557338"/>
            <a:ext cx="2916238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云形标注 4"/>
          <p:cNvSpPr>
            <a:spLocks noChangeArrowheads="1"/>
          </p:cNvSpPr>
          <p:nvPr/>
        </p:nvSpPr>
        <p:spPr bwMode="auto">
          <a:xfrm>
            <a:off x="612775" y="3213100"/>
            <a:ext cx="5111750" cy="2520950"/>
          </a:xfrm>
          <a:prstGeom prst="cloudCallout">
            <a:avLst>
              <a:gd name="adj1" fmla="val 71509"/>
              <a:gd name="adj2" fmla="val -49361"/>
            </a:avLst>
          </a:prstGeom>
          <a:solidFill>
            <a:srgbClr val="DBEEF4"/>
          </a:solidFill>
          <a:ln w="25400" cmpd="sng">
            <a:solidFill>
              <a:srgbClr val="0070C0"/>
            </a:solidFill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zh-CN" altLang="en-US" sz="3200" b="1">
                <a:solidFill>
                  <a:srgbClr val="002060"/>
                </a:solidFill>
                <a:latin typeface="Calibri" panose="020F0502020204030204" pitchFamily="34" charset="0"/>
              </a:rPr>
              <a:t>We will come back home on October 4th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95400" y="6005513"/>
            <a:ext cx="4789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/>
              <a:t>我们将在10月4号回家。</a:t>
            </a:r>
          </a:p>
        </p:txBody>
      </p:sp>
      <p:pic>
        <p:nvPicPr>
          <p:cNvPr id="23558" name="Let's talk 08.mp3" descr="Let's talk 08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19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85" fill="hold"/>
                                        <p:tgtEl>
                                          <p:spTgt spid="235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713788" cy="1008063"/>
          </a:xfrm>
        </p:spPr>
        <p:txBody>
          <a:bodyPr/>
          <a:lstStyle/>
          <a:p>
            <a:pPr marL="0" indent="0"/>
            <a:r>
              <a:rPr lang="en-US" sz="3600" dirty="0"/>
              <a:t>Key sentences</a:t>
            </a:r>
            <a:r>
              <a:rPr lang="zh-CN" altLang="en-US" sz="3600" dirty="0"/>
              <a:t>：</a:t>
            </a:r>
          </a:p>
        </p:txBody>
      </p:sp>
      <p:sp>
        <p:nvSpPr>
          <p:cNvPr id="24580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2900" indent="-342900" algn="l"/>
            <a:r>
              <a:rPr lang="en-US" dirty="0"/>
              <a:t>1. ——How will you go there</a:t>
            </a:r>
            <a:r>
              <a:rPr lang="zh-CN" altLang="en-US" dirty="0"/>
              <a:t>？</a:t>
            </a:r>
            <a:endParaRPr lang="en-US" dirty="0"/>
          </a:p>
          <a:p>
            <a:pPr marL="342900" indent="-342900" algn="l"/>
            <a:r>
              <a:rPr lang="en-US" dirty="0"/>
              <a:t>2.  ——We will go there by train. </a:t>
            </a:r>
            <a:endParaRPr lang="zh-CN" altLang="en-US" dirty="0"/>
          </a:p>
          <a:p>
            <a:pPr marL="342900" indent="-342900" algn="l"/>
            <a:r>
              <a:rPr lang="en-US" dirty="0"/>
              <a:t>3.  ——How are you going there</a:t>
            </a:r>
            <a:r>
              <a:rPr lang="zh-CN" altLang="en-US" dirty="0"/>
              <a:t>？</a:t>
            </a:r>
            <a:endParaRPr lang="en-US" dirty="0"/>
          </a:p>
          <a:p>
            <a:pPr marL="342900" indent="-342900" algn="l"/>
            <a:r>
              <a:rPr lang="en-US" dirty="0"/>
              <a:t>4. ——By taxi.</a:t>
            </a: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内容占位符 2"/>
          <p:cNvSpPr>
            <a:spLocks noGrp="1" noChangeArrowheads="1"/>
          </p:cNvSpPr>
          <p:nvPr>
            <p:ph idx="1"/>
          </p:nvPr>
        </p:nvSpPr>
        <p:spPr>
          <a:xfrm>
            <a:off x="395710" y="1043877"/>
            <a:ext cx="8229600" cy="5545138"/>
          </a:xfrm>
        </p:spPr>
        <p:txBody>
          <a:bodyPr/>
          <a:lstStyle/>
          <a:p>
            <a:pPr marL="342900" indent="-342900" algn="l"/>
            <a:r>
              <a:rPr lang="en-US" dirty="0"/>
              <a:t>1.how</a:t>
            </a:r>
            <a:r>
              <a:rPr lang="zh-CN" altLang="en-US" dirty="0"/>
              <a:t>：用于询问动作执行的方式，手段等。</a:t>
            </a:r>
            <a:endParaRPr lang="en-US" dirty="0"/>
          </a:p>
          <a:p>
            <a:pPr marL="342900" indent="-342900" algn="l"/>
            <a:r>
              <a:rPr lang="en-US" dirty="0" err="1"/>
              <a:t>eg</a:t>
            </a:r>
            <a:r>
              <a:rPr lang="zh-CN" altLang="en-US" dirty="0"/>
              <a:t>：</a:t>
            </a:r>
            <a:r>
              <a:rPr lang="en-US" dirty="0"/>
              <a:t>How will you go there</a:t>
            </a:r>
            <a:r>
              <a:rPr lang="zh-CN" altLang="en-US" dirty="0"/>
              <a:t>？</a:t>
            </a:r>
            <a:endParaRPr lang="en-US" dirty="0"/>
          </a:p>
          <a:p>
            <a:pPr marL="342900" indent="-342900" algn="l"/>
            <a:r>
              <a:rPr lang="en-US" dirty="0" smtClean="0"/>
              <a:t>=</a:t>
            </a:r>
            <a:r>
              <a:rPr lang="en-US" dirty="0"/>
              <a:t>How are you going there</a:t>
            </a:r>
            <a:r>
              <a:rPr lang="zh-CN" altLang="en-US" dirty="0"/>
              <a:t>？</a:t>
            </a:r>
            <a:endParaRPr lang="en-US" dirty="0"/>
          </a:p>
          <a:p>
            <a:pPr marL="342900" indent="-342900" algn="l"/>
            <a:r>
              <a:rPr lang="en-US" dirty="0"/>
              <a:t>2.by</a:t>
            </a:r>
            <a:r>
              <a:rPr lang="zh-CN" altLang="en-US" dirty="0"/>
              <a:t>：表示“乘，坐”时，其后接交通工具（如，</a:t>
            </a:r>
            <a:r>
              <a:rPr lang="en-US" dirty="0"/>
              <a:t>bus</a:t>
            </a:r>
            <a:r>
              <a:rPr lang="zh-CN" altLang="en-US" dirty="0"/>
              <a:t>，</a:t>
            </a:r>
            <a:r>
              <a:rPr lang="en-US" dirty="0"/>
              <a:t>bike</a:t>
            </a:r>
            <a:r>
              <a:rPr lang="zh-CN" altLang="en-US" dirty="0"/>
              <a:t>，</a:t>
            </a:r>
            <a:r>
              <a:rPr lang="en-US" dirty="0"/>
              <a:t>car…</a:t>
            </a:r>
            <a:r>
              <a:rPr lang="zh-CN" altLang="en-US" dirty="0"/>
              <a:t>）</a:t>
            </a:r>
            <a:endParaRPr lang="en-US" dirty="0"/>
          </a:p>
          <a:p>
            <a:pPr marL="342900" indent="-342900" algn="l"/>
            <a:endParaRPr lang="zh-CN" altLang="en-US" dirty="0"/>
          </a:p>
          <a:p>
            <a:pPr marL="342900" indent="-342900" algn="l"/>
            <a:endParaRPr lang="zh-CN" altLang="en-US" dirty="0"/>
          </a:p>
        </p:txBody>
      </p:sp>
      <p:sp>
        <p:nvSpPr>
          <p:cNvPr id="25604" name="矩形 5"/>
          <p:cNvSpPr>
            <a:spLocks noChangeArrowheads="1"/>
          </p:cNvSpPr>
          <p:nvPr/>
        </p:nvSpPr>
        <p:spPr bwMode="auto">
          <a:xfrm>
            <a:off x="2695575" y="0"/>
            <a:ext cx="4246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Pay attention!</a:t>
            </a:r>
            <a:endParaRPr lang="zh-CN" altLang="en-US" sz="5400" b="1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5605" name="矩形 6"/>
          <p:cNvSpPr>
            <a:spLocks noChangeArrowheads="1"/>
          </p:cNvSpPr>
          <p:nvPr/>
        </p:nvSpPr>
        <p:spPr bwMode="auto">
          <a:xfrm>
            <a:off x="395710" y="3990976"/>
            <a:ext cx="781208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3. by+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交通工具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=take a+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交通工具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Eg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：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by bus=take a bus</a:t>
            </a:r>
            <a:endParaRPr lang="zh-CN" alt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4.exciting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和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excited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，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bored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和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boring</a:t>
            </a:r>
            <a:endParaRPr lang="zh-CN" alt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以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ing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结尾的是用来形容物，以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ed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结尾的是用来形容人的（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interesting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和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interested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/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0" autoUpdateAnimBg="0"/>
      <p:bldP spid="25604" grpId="0" bldLvl="0" autoUpdateAnimBg="0"/>
      <p:bldP spid="25605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8527"/>
            <a:ext cx="4932363" cy="908050"/>
          </a:xfrm>
        </p:spPr>
        <p:txBody>
          <a:bodyPr/>
          <a:lstStyle/>
          <a:p>
            <a:pPr marL="0" indent="0" algn="l"/>
            <a:r>
              <a:rPr lang="zh-CN" dirty="0"/>
              <a:t>小练笔：</a:t>
            </a:r>
          </a:p>
        </p:txBody>
      </p:sp>
      <p:pic>
        <p:nvPicPr>
          <p:cNvPr id="26629" name="Picture 2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175" y="1691040"/>
            <a:ext cx="7207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8175" y="2772127"/>
            <a:ext cx="647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3562702"/>
            <a:ext cx="6492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矩形 8"/>
          <p:cNvSpPr>
            <a:spLocks noChangeArrowheads="1"/>
          </p:cNvSpPr>
          <p:nvPr/>
        </p:nvSpPr>
        <p:spPr bwMode="auto">
          <a:xfrm>
            <a:off x="2051050" y="898877"/>
            <a:ext cx="4392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找出划线部分读音不同的单词。</a:t>
            </a:r>
            <a:endParaRPr lang="zh-CN" altLang="en-US" sz="2400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6633" name="Rectangle 1"/>
          <p:cNvSpPr>
            <a:spLocks noChangeArrowheads="1"/>
          </p:cNvSpPr>
          <p:nvPr/>
        </p:nvSpPr>
        <p:spPr bwMode="auto">
          <a:xfrm>
            <a:off x="0" y="1802165"/>
            <a:ext cx="855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800" b="1" i="1" dirty="0">
                <a:sym typeface="Times New Roman" panose="02020603050405020304" pitchFamily="18" charset="0"/>
              </a:rPr>
              <a:t>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1.</a:t>
            </a:r>
            <a:r>
              <a:rPr lang="en-US" sz="2800" b="1" i="1" dirty="0">
                <a:sym typeface="Times New Roman" panose="02020603050405020304" pitchFamily="18" charset="0"/>
              </a:rPr>
              <a:t>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A.</a:t>
            </a:r>
            <a:r>
              <a:rPr lang="en-US" sz="2800" b="1" i="1" dirty="0">
                <a:sym typeface="Times New Roman" panose="02020603050405020304" pitchFamily="18" charset="0"/>
              </a:rPr>
              <a:t>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tea</a:t>
            </a:r>
            <a:r>
              <a:rPr lang="en-US" sz="2800" b="1" i="1" dirty="0">
                <a:sym typeface="Times New Roman" panose="02020603050405020304" pitchFamily="18" charset="0"/>
              </a:rPr>
              <a:t>        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B.</a:t>
            </a:r>
            <a:r>
              <a:rPr lang="en-US" sz="2800" b="1" i="1" dirty="0">
                <a:sym typeface="Times New Roman" panose="02020603050405020304" pitchFamily="18" charset="0"/>
              </a:rPr>
              <a:t>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meat</a:t>
            </a:r>
            <a:r>
              <a:rPr lang="en-US" sz="2800" b="1" i="1" dirty="0">
                <a:sym typeface="Times New Roman" panose="02020603050405020304" pitchFamily="18" charset="0"/>
              </a:rPr>
              <a:t>          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C.</a:t>
            </a:r>
            <a:r>
              <a:rPr lang="en-US" sz="2800" b="1" i="1" dirty="0">
                <a:sym typeface="Times New Roman" panose="02020603050405020304" pitchFamily="18" charset="0"/>
              </a:rPr>
              <a:t>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weather</a:t>
            </a:r>
            <a:r>
              <a:rPr lang="en-US" sz="2800" b="1" i="1" dirty="0">
                <a:sym typeface="Times New Roman" panose="02020603050405020304" pitchFamily="18" charset="0"/>
              </a:rPr>
              <a:t>         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D.</a:t>
            </a:r>
            <a:r>
              <a:rPr lang="en-US" sz="2800" b="1" i="1" dirty="0">
                <a:sym typeface="Times New Roman" panose="02020603050405020304" pitchFamily="18" charset="0"/>
              </a:rPr>
              <a:t> 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beach</a:t>
            </a:r>
            <a:r>
              <a:rPr lang="en-US" sz="1200" b="1" i="1" dirty="0">
                <a:sym typeface="Times New Roman" panose="02020603050405020304" pitchFamily="18" charset="0"/>
              </a:rPr>
              <a:t>  </a:t>
            </a:r>
            <a:endParaRPr lang="en-US" b="1" i="1" dirty="0">
              <a:sym typeface="宋体" panose="02010600030101010101" pitchFamily="2" charset="-122"/>
            </a:endParaRPr>
          </a:p>
        </p:txBody>
      </p:sp>
      <p:sp>
        <p:nvSpPr>
          <p:cNvPr id="26634" name="矩形 10"/>
          <p:cNvSpPr>
            <a:spLocks noChangeArrowheads="1"/>
          </p:cNvSpPr>
          <p:nvPr/>
        </p:nvSpPr>
        <p:spPr bwMode="auto">
          <a:xfrm>
            <a:off x="250825" y="2699102"/>
            <a:ext cx="7705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2. A. back       B. fast             C. have             D. map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  </a:t>
            </a:r>
            <a:endParaRPr lang="zh-CN" altLang="en-US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6635" name="矩形 11"/>
          <p:cNvSpPr>
            <a:spLocks noChangeArrowheads="1"/>
          </p:cNvSpPr>
          <p:nvPr/>
        </p:nvSpPr>
        <p:spPr bwMode="auto">
          <a:xfrm>
            <a:off x="0" y="3635727"/>
            <a:ext cx="7956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3. 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A.warm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       B. garden          C. market         D. party </a:t>
            </a:r>
            <a:endParaRPr lang="zh-CN" altLang="en-US" sz="2800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/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/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矩形 5"/>
          <p:cNvSpPr>
            <a:spLocks noChangeArrowheads="1"/>
          </p:cNvSpPr>
          <p:nvPr/>
        </p:nvSpPr>
        <p:spPr bwMode="auto">
          <a:xfrm>
            <a:off x="0" y="105251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4. </a:t>
            </a:r>
            <a:endParaRPr lang="zh-CN" altLang="en-US" sz="28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 </a:t>
            </a:r>
            <a:endParaRPr lang="zh-CN" altLang="en-US" sz="280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pic>
        <p:nvPicPr>
          <p:cNvPr id="27652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628775"/>
            <a:ext cx="55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5963" y="2708275"/>
            <a:ext cx="64928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-179388" y="1123950"/>
            <a:ext cx="8904288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—How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does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he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go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to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Hong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Kong?</a:t>
            </a:r>
            <a:r>
              <a:rPr lang="en-US" sz="2400" b="1" i="1" dirty="0">
                <a:sym typeface="Times New Roman" panose="02020603050405020304" pitchFamily="18" charset="0"/>
              </a:rPr>
              <a:t>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—________.</a:t>
            </a:r>
            <a:r>
              <a:rPr lang="en-US" sz="2400" b="1" i="1" dirty="0">
                <a:sym typeface="Times New Roman" panose="02020603050405020304" pitchFamily="18" charset="0"/>
              </a:rPr>
              <a:t>  </a:t>
            </a:r>
            <a:endParaRPr lang="en-US" sz="2400" b="1" i="1" dirty="0">
              <a:sym typeface="宋体" panose="02010600030101010101" pitchFamily="2" charset="-122"/>
            </a:endParaRPr>
          </a:p>
          <a:p>
            <a:pPr indent="457200" eaLnBrk="0" hangingPunct="0"/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Take</a:t>
            </a:r>
            <a:r>
              <a:rPr lang="en-US" sz="2400" b="1" i="1" dirty="0">
                <a:sym typeface="Times New Roman" panose="02020603050405020304" pitchFamily="18" charset="0"/>
              </a:rPr>
              <a:t> a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plane</a:t>
            </a:r>
            <a:r>
              <a:rPr lang="en-US" sz="2400" b="1" i="1" dirty="0">
                <a:sym typeface="Times New Roman" panose="02020603050405020304" pitchFamily="18" charset="0"/>
              </a:rPr>
              <a:t>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Take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plane</a:t>
            </a:r>
            <a:r>
              <a:rPr lang="en-US" sz="2400" b="1" i="1" dirty="0">
                <a:sym typeface="Times New Roman" panose="02020603050405020304" pitchFamily="18" charset="0"/>
              </a:rPr>
              <a:t>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By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plane</a:t>
            </a:r>
            <a:r>
              <a:rPr lang="en-US" sz="2400" b="1" i="1" dirty="0">
                <a:sym typeface="Times New Roman" panose="02020603050405020304" pitchFamily="18" charset="0"/>
              </a:rPr>
              <a:t>   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D.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By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foo</a:t>
            </a:r>
            <a:r>
              <a:rPr lang="en-US" sz="28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</a:t>
            </a:r>
            <a:r>
              <a:rPr lang="en-US" sz="2800" b="1" i="1" dirty="0">
                <a:sym typeface="Times New Roman" panose="02020603050405020304" pitchFamily="18" charset="0"/>
              </a:rPr>
              <a:t> </a:t>
            </a:r>
            <a:endParaRPr lang="en-US" sz="2800" b="1" i="1" dirty="0">
              <a:sym typeface="宋体" panose="02010600030101010101" pitchFamily="2" charset="-122"/>
            </a:endParaRPr>
          </a:p>
        </p:txBody>
      </p:sp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-468313" y="2276475"/>
            <a:ext cx="86439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r>
              <a:rPr lang="en-US" sz="2400" b="1" i="1" dirty="0">
                <a:sym typeface="Times New Roman" panose="02020603050405020304" pitchFamily="18" charset="0"/>
              </a:rPr>
              <a:t>5. 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usually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go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to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school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________.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endParaRPr lang="en-US" sz="2400" b="1" i="1" dirty="0">
              <a:sym typeface="宋体" panose="02010600030101010101" pitchFamily="2" charset="-122"/>
            </a:endParaRPr>
          </a:p>
          <a:p>
            <a:pPr indent="457200" eaLnBrk="0" hangingPunct="0"/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ride</a:t>
            </a:r>
            <a:r>
              <a:rPr lang="en-US" sz="2400" b="1" i="1" dirty="0">
                <a:sym typeface="Times New Roman" panose="02020603050405020304" pitchFamily="18" charset="0"/>
              </a:rPr>
              <a:t>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bike</a:t>
            </a:r>
            <a:r>
              <a:rPr lang="en-US" sz="2400" b="1" i="1" dirty="0">
                <a:sym typeface="Times New Roman" panose="02020603050405020304" pitchFamily="18" charset="0"/>
              </a:rPr>
              <a:t>   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on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bike</a:t>
            </a:r>
            <a:r>
              <a:rPr lang="en-US" sz="2400" b="1" i="1" dirty="0">
                <a:sym typeface="Times New Roman" panose="02020603050405020304" pitchFamily="18" charset="0"/>
              </a:rPr>
              <a:t>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on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bike</a:t>
            </a:r>
            <a:r>
              <a:rPr lang="en-US" sz="2400" b="1" i="1" dirty="0">
                <a:sym typeface="Times New Roman" panose="02020603050405020304" pitchFamily="18" charset="0"/>
              </a:rPr>
              <a:t>   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D.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by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my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bike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endParaRPr lang="en-US" sz="2400" b="1" i="1" dirty="0">
              <a:sym typeface="宋体" panose="02010600030101010101" pitchFamily="2" charset="-122"/>
            </a:endParaRPr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0" y="3241675"/>
            <a:ext cx="787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6.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We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will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go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_________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on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June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21st.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</a:p>
          <a:p>
            <a:pPr eaLnBrk="0" hangingPunct="0"/>
            <a:r>
              <a:rPr lang="en-US" sz="2400" b="1" i="1" dirty="0">
                <a:sym typeface="Times New Roman" panose="02020603050405020304" pitchFamily="18" charset="0"/>
              </a:rPr>
              <a:t>      A. travelling      B. travel      C. travelled      C. travels</a:t>
            </a:r>
            <a:r>
              <a:rPr lang="en-US" sz="1200" b="1" i="1" dirty="0">
                <a:sym typeface="Times New Roman" panose="02020603050405020304" pitchFamily="18" charset="0"/>
              </a:rPr>
              <a:t> </a:t>
            </a:r>
            <a:r>
              <a:rPr lang="en-US" sz="800" b="1" i="1" dirty="0">
                <a:sym typeface="宋体" panose="02010600030101010101" pitchFamily="2" charset="-122"/>
              </a:rPr>
              <a:t> </a:t>
            </a:r>
            <a:endParaRPr lang="en-US" b="1" i="1" dirty="0">
              <a:sym typeface="宋体" panose="02010600030101010101" pitchFamily="2" charset="-122"/>
            </a:endParaRPr>
          </a:p>
        </p:txBody>
      </p:sp>
      <p:pic>
        <p:nvPicPr>
          <p:cNvPr id="27657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3644900"/>
            <a:ext cx="56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4868863"/>
            <a:ext cx="560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9" name="Rectangle 5"/>
          <p:cNvSpPr>
            <a:spLocks noChangeArrowheads="1"/>
          </p:cNvSpPr>
          <p:nvPr/>
        </p:nvSpPr>
        <p:spPr bwMode="auto">
          <a:xfrm>
            <a:off x="0" y="4437489"/>
            <a:ext cx="7904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7.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---_________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will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you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go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there?</a:t>
            </a:r>
            <a:r>
              <a:rPr lang="en-US" sz="2400" b="1" i="1" dirty="0">
                <a:sym typeface="Times New Roman" panose="02020603050405020304" pitchFamily="18" charset="0"/>
              </a:rPr>
              <a:t>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---By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underground.</a:t>
            </a:r>
            <a:r>
              <a:rPr lang="en-US" sz="2400" b="1" i="1" dirty="0">
                <a:sym typeface="Times New Roman" panose="02020603050405020304" pitchFamily="18" charset="0"/>
              </a:rPr>
              <a:t>      </a:t>
            </a:r>
            <a:endParaRPr lang="en-US" sz="2400" b="1" i="1" dirty="0">
              <a:sym typeface="宋体" panose="02010600030101010101" pitchFamily="2" charset="-122"/>
            </a:endParaRPr>
          </a:p>
          <a:p>
            <a:pPr eaLnBrk="0" hangingPunct="0"/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  A.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How</a:t>
            </a:r>
            <a:r>
              <a:rPr lang="en-US" sz="2400" b="1" i="1" dirty="0">
                <a:sym typeface="Times New Roman" panose="02020603050405020304" pitchFamily="18" charset="0"/>
              </a:rPr>
              <a:t>  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What</a:t>
            </a:r>
            <a:r>
              <a:rPr lang="en-US" sz="2400" b="1" i="1" dirty="0">
                <a:sym typeface="Times New Roman" panose="02020603050405020304" pitchFamily="18" charset="0"/>
              </a:rPr>
              <a:t>  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How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long</a:t>
            </a:r>
            <a:r>
              <a:rPr lang="en-US" sz="2400" b="1" i="1" dirty="0">
                <a:sym typeface="Times New Roman" panose="02020603050405020304" pitchFamily="18" charset="0"/>
              </a:rPr>
              <a:t>     </a:t>
            </a:r>
            <a:r>
              <a:rPr lang="en-US" sz="24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C.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r>
              <a:rPr lang="en-US" sz="2400" b="1" i="1" dirty="0" smtClean="0">
                <a:latin typeface="Times New Roman" panose="02020603050405020304" pitchFamily="18" charset="0"/>
                <a:sym typeface="Times New Roman" panose="02020603050405020304" pitchFamily="18" charset="0"/>
              </a:rPr>
              <a:t>When </a:t>
            </a:r>
            <a:r>
              <a:rPr lang="en-US" sz="2400" b="1" i="1" dirty="0">
                <a:sym typeface="Times New Roman" panose="02020603050405020304" pitchFamily="18" charset="0"/>
              </a:rPr>
              <a:t> </a:t>
            </a:r>
            <a:endParaRPr lang="en-US" sz="2400" b="1" i="1" dirty="0"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/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/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/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800" dirty="0"/>
              <a:t>Key words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1800"/>
            <a:ext cx="8589962" cy="4679950"/>
          </a:xfrm>
        </p:spPr>
        <p:txBody>
          <a:bodyPr/>
          <a:lstStyle/>
          <a:p>
            <a:r>
              <a:rPr lang="zh-CN" altLang="zh-CN" sz="4000" dirty="0">
                <a:solidFill>
                  <a:srgbClr val="FF0000"/>
                </a:solidFill>
              </a:rPr>
              <a:t>Hainian Island __ by ship </a:t>
            </a:r>
          </a:p>
          <a:p>
            <a:r>
              <a:rPr lang="zh-CN" sz="3600" dirty="0">
                <a:solidFill>
                  <a:srgbClr val="FF0000"/>
                </a:solidFill>
              </a:rPr>
              <a:t>海南岛              乘坐轮船</a:t>
            </a:r>
          </a:p>
          <a:p>
            <a:endParaRPr lang="zh-CN" sz="3600" dirty="0">
              <a:solidFill>
                <a:srgbClr val="FF0000"/>
              </a:solidFill>
            </a:endParaRPr>
          </a:p>
          <a:p>
            <a:endParaRPr lang="zh-CN" sz="3600" dirty="0">
              <a:solidFill>
                <a:srgbClr val="FF0000"/>
              </a:solidFill>
            </a:endParaRPr>
          </a:p>
          <a:p>
            <a:endParaRPr lang="zh-CN" altLang="zh-CN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47700" y="3925888"/>
            <a:ext cx="6229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FF0066"/>
                </a:solidFill>
              </a:rPr>
              <a:t>—How will you go there?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3588" y="5578475"/>
            <a:ext cx="5824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dirty="0"/>
              <a:t>—We will go by ship.</a:t>
            </a:r>
          </a:p>
        </p:txBody>
      </p:sp>
      <p:pic>
        <p:nvPicPr>
          <p:cNvPr id="5127" name="Picture 7" descr="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3450" y="4868863"/>
            <a:ext cx="30734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Hainan Island – by ship.mp3" descr="Hainan Island – by ship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695825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3318" fill="hold"/>
                                        <p:tgtEl>
                                          <p:spTgt spid="5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zh-CN" alt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4800" dirty="0" smtClean="0">
                <a:solidFill>
                  <a:srgbClr val="FF0000"/>
                </a:solidFill>
              </a:rPr>
              <a:t>Hainian </a:t>
            </a:r>
            <a:r>
              <a:rPr lang="zh-CN" altLang="en-US" sz="4800" dirty="0">
                <a:solidFill>
                  <a:srgbClr val="FF0000"/>
                </a:solidFill>
              </a:rPr>
              <a:t>Island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4458" y="1268851"/>
            <a:ext cx="8229600" cy="2016140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zh-CN" altLang="zh-CN" sz="3600" dirty="0"/>
              <a:t>W	indow of the world—by taxi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49350" y="2490788"/>
            <a:ext cx="31353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0066"/>
                </a:solidFill>
              </a:rPr>
              <a:t>世界之窗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004030" y="2490788"/>
            <a:ext cx="23764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66"/>
                </a:solidFill>
              </a:rPr>
              <a:t>乘坐出租车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187765" y="4149050"/>
            <a:ext cx="56896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0066FF"/>
                </a:solidFill>
              </a:rPr>
              <a:t>-</a:t>
            </a:r>
            <a:r>
              <a:rPr lang="zh-CN" altLang="en-US" sz="4000" dirty="0">
                <a:solidFill>
                  <a:srgbClr val="FF9900"/>
                </a:solidFill>
              </a:rPr>
              <a:t>How will  you go there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224277" y="4868188"/>
            <a:ext cx="5616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dirty="0">
                <a:solidFill>
                  <a:srgbClr val="FF0066"/>
                </a:solidFill>
              </a:rPr>
              <a:t>-We  will go by taxi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8197" name="Picture 5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4614" y="2095944"/>
            <a:ext cx="5543550" cy="36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12745" y="1146969"/>
            <a:ext cx="49672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600" dirty="0"/>
              <a:t>Window of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710" y="841487"/>
            <a:ext cx="10153650" cy="4525962"/>
          </a:xfrm>
        </p:spPr>
        <p:txBody>
          <a:bodyPr/>
          <a:lstStyle/>
          <a:p>
            <a:r>
              <a:rPr lang="zh-CN" altLang="zh-CN" dirty="0"/>
              <a:t>Hong Kong__ by train</a:t>
            </a:r>
          </a:p>
          <a:p>
            <a:r>
              <a:rPr lang="zh-CN" altLang="zh-CN" sz="3600" dirty="0"/>
              <a:t>  </a:t>
            </a:r>
            <a:r>
              <a:rPr lang="zh-CN" sz="3600" dirty="0">
                <a:solidFill>
                  <a:srgbClr val="FF0066"/>
                </a:solidFill>
              </a:rPr>
              <a:t>香港     坐火车</a:t>
            </a:r>
          </a:p>
        </p:txBody>
      </p:sp>
      <p:pic>
        <p:nvPicPr>
          <p:cNvPr id="9221" name="Picture 5" descr="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4785519"/>
            <a:ext cx="31432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WordArt 6"/>
          <p:cNvSpPr>
            <a:spLocks noChangeArrowheads="1" noChangeShapeType="1"/>
          </p:cNvSpPr>
          <p:nvPr/>
        </p:nvSpPr>
        <p:spPr bwMode="auto">
          <a:xfrm>
            <a:off x="755649" y="2997200"/>
            <a:ext cx="6480535" cy="12239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altLang="zh-CN" sz="360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How will you go there?</a:t>
            </a:r>
            <a:endParaRPr lang="zh-CN" altLang="en-US" sz="3600" dirty="0">
              <a:ln w="9525" cmpd="sng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55650" y="5013110"/>
            <a:ext cx="51117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We will go by train.</a:t>
            </a:r>
          </a:p>
        </p:txBody>
      </p:sp>
      <p:pic>
        <p:nvPicPr>
          <p:cNvPr id="9224" name="Hong Kong – by train.mp3" descr="Hong Kong – by train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630872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39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3135" fill="hold"/>
                                        <p:tgtEl>
                                          <p:spTgt spid="9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485900"/>
            <a:ext cx="8229600" cy="4525963"/>
          </a:xfrm>
        </p:spPr>
        <p:txBody>
          <a:bodyPr/>
          <a:lstStyle/>
          <a:p>
            <a:r>
              <a:rPr lang="zh-CN" altLang="en-US" sz="4000">
                <a:solidFill>
                  <a:schemeClr val="bg1"/>
                </a:solidFill>
              </a:rPr>
              <a:t>       </a:t>
            </a:r>
            <a:r>
              <a:rPr lang="zh-CN" altLang="en-US" sz="4800">
                <a:solidFill>
                  <a:srgbClr val="FF0000"/>
                </a:solidFill>
              </a:rPr>
              <a:t>Hong Kong</a:t>
            </a:r>
          </a:p>
          <a:p>
            <a:r>
              <a:rPr lang="zh-CN" altLang="en-US" sz="4800">
                <a:solidFill>
                  <a:srgbClr val="FF0000"/>
                </a:solidFill>
              </a:rPr>
              <a:t>        </a:t>
            </a:r>
            <a:r>
              <a:rPr lang="zh-CN" altLang="en-US" sz="4800">
                <a:solidFill>
                  <a:srgbClr val="FF0066"/>
                </a:solidFill>
              </a:rPr>
              <a:t>香 港</a:t>
            </a:r>
          </a:p>
        </p:txBody>
      </p:sp>
      <p:pic>
        <p:nvPicPr>
          <p:cNvPr id="10245" name="Picture 5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8125" y="3032125"/>
            <a:ext cx="509587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06B-D0CD-4604-84A7-960978AF418A}" type="datetime1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6725" y="908826"/>
            <a:ext cx="8229600" cy="1584110"/>
          </a:xfrm>
        </p:spPr>
        <p:txBody>
          <a:bodyPr/>
          <a:lstStyle/>
          <a:p>
            <a:r>
              <a:rPr lang="zh-CN" altLang="zh-CN" sz="4000" dirty="0"/>
              <a:t>Hangzhou——by bus</a:t>
            </a:r>
          </a:p>
          <a:p>
            <a:r>
              <a:rPr lang="zh-CN" sz="4000" dirty="0" smtClean="0">
                <a:solidFill>
                  <a:srgbClr val="FF0066"/>
                </a:solidFill>
              </a:rPr>
              <a:t>杭</a:t>
            </a:r>
            <a:r>
              <a:rPr lang="zh-CN" sz="4000" dirty="0">
                <a:solidFill>
                  <a:srgbClr val="FF0066"/>
                </a:solidFill>
              </a:rPr>
              <a:t>州     乘坐汽车</a:t>
            </a:r>
          </a:p>
        </p:txBody>
      </p:sp>
      <p:sp>
        <p:nvSpPr>
          <p:cNvPr id="11269" name="WordArt 5"/>
          <p:cNvSpPr>
            <a:spLocks noChangeArrowheads="1" noChangeShapeType="1"/>
          </p:cNvSpPr>
          <p:nvPr/>
        </p:nvSpPr>
        <p:spPr bwMode="auto">
          <a:xfrm>
            <a:off x="683890" y="2779943"/>
            <a:ext cx="7488360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How will you go there</a:t>
            </a:r>
            <a:r>
              <a:rPr lang="zh-CN" altLang="en-US" sz="40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11270" name="WordArt 6" descr="water"/>
          <p:cNvSpPr>
            <a:spLocks noChangeArrowheads="1" noChangeShapeType="1"/>
          </p:cNvSpPr>
          <p:nvPr/>
        </p:nvSpPr>
        <p:spPr bwMode="auto">
          <a:xfrm>
            <a:off x="651565" y="4365065"/>
            <a:ext cx="629660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dirty="0">
                <a:ln w="9525" cmpd="sng">
                  <a:solidFill>
                    <a:srgbClr val="006600"/>
                  </a:solidFill>
                  <a:rou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107763" dir="13500000" sx="125000" sy="125000" rotWithShape="0">
                    <a:srgbClr val="C7DFD3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We are go by bus.</a:t>
            </a:r>
            <a:endParaRPr lang="zh-CN" altLang="en-US" sz="3600" dirty="0">
              <a:ln w="9525" cmpd="sng">
                <a:solidFill>
                  <a:srgbClr val="006600"/>
                </a:solidFill>
                <a:rou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effectLst>
                <a:outerShdw dist="107763" dir="13500000" sx="125000" sy="125000" rotWithShape="0">
                  <a:srgbClr val="C7DFD3">
                    <a:alpha val="78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271" name="Hangzhou – by bus.mp3" descr="Hangzhou – by bus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87692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874" fill="hold"/>
                                        <p:tgtEl>
                                          <p:spTgt spid="11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全屏显示(4:3)</PresentationFormat>
  <Paragraphs>115</Paragraphs>
  <Slides>25</Slides>
  <Notes>1</Notes>
  <HiddenSlides>0</HiddenSlides>
  <MMClips>12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Adobe Garamond Pro Bold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课前温习</vt:lpstr>
      <vt:lpstr>Key words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Library</vt:lpstr>
      <vt:lpstr>Set a dialogue for listening to the dilogue: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Key sentences：</vt:lpstr>
      <vt:lpstr>PowerPoint 演示文稿</vt:lpstr>
      <vt:lpstr>小练笔：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2015-03-19T07:06:00Z</dcterms:created>
  <dcterms:modified xsi:type="dcterms:W3CDTF">2023-01-17T02:55:29Z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296E798AC45F40ACA6BD23E942DE25F2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