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9"/>
  </p:notesMasterIdLst>
  <p:sldIdLst>
    <p:sldId id="312" r:id="rId2"/>
    <p:sldId id="264" r:id="rId3"/>
    <p:sldId id="313" r:id="rId4"/>
    <p:sldId id="314" r:id="rId5"/>
    <p:sldId id="315" r:id="rId6"/>
    <p:sldId id="267" r:id="rId7"/>
    <p:sldId id="310" r:id="rId8"/>
    <p:sldId id="316" r:id="rId9"/>
    <p:sldId id="317" r:id="rId10"/>
    <p:sldId id="265" r:id="rId11"/>
    <p:sldId id="318" r:id="rId12"/>
    <p:sldId id="319" r:id="rId13"/>
    <p:sldId id="320" r:id="rId14"/>
    <p:sldId id="321" r:id="rId15"/>
    <p:sldId id="322" r:id="rId16"/>
    <p:sldId id="323" r:id="rId17"/>
    <p:sldId id="324" r:id="rId18"/>
    <p:sldId id="325" r:id="rId19"/>
    <p:sldId id="339" r:id="rId20"/>
    <p:sldId id="340" r:id="rId21"/>
    <p:sldId id="341" r:id="rId22"/>
    <p:sldId id="342" r:id="rId23"/>
    <p:sldId id="343" r:id="rId24"/>
    <p:sldId id="344" r:id="rId25"/>
    <p:sldId id="345" r:id="rId26"/>
    <p:sldId id="347" r:id="rId27"/>
    <p:sldId id="346" r:id="rId28"/>
    <p:sldId id="348" r:id="rId29"/>
    <p:sldId id="349" r:id="rId30"/>
    <p:sldId id="350" r:id="rId31"/>
    <p:sldId id="351" r:id="rId32"/>
    <p:sldId id="266" r:id="rId33"/>
    <p:sldId id="326" r:id="rId34"/>
    <p:sldId id="327" r:id="rId35"/>
    <p:sldId id="328" r:id="rId36"/>
    <p:sldId id="329" r:id="rId37"/>
    <p:sldId id="330" r:id="rId38"/>
    <p:sldId id="331" r:id="rId39"/>
    <p:sldId id="332" r:id="rId40"/>
    <p:sldId id="333" r:id="rId41"/>
    <p:sldId id="334" r:id="rId42"/>
    <p:sldId id="335" r:id="rId43"/>
    <p:sldId id="269" r:id="rId44"/>
    <p:sldId id="352" r:id="rId45"/>
    <p:sldId id="353" r:id="rId46"/>
    <p:sldId id="354" r:id="rId47"/>
    <p:sldId id="355" r:id="rId48"/>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00" d="100"/>
          <a:sy n="100" d="100"/>
        </p:scale>
        <p:origin x="-294" y="-264"/>
      </p:cViewPr>
      <p:guideLst>
        <p:guide orient="horz" pos="2160"/>
        <p:guide pos="2880"/>
      </p:guideLst>
    </p:cSldViewPr>
  </p:slideViewPr>
  <p:notesTextViewPr>
    <p:cViewPr>
      <p:scale>
        <a:sx n="1" d="1"/>
        <a:sy n="1" d="1"/>
      </p:scale>
      <p:origin x="0" y="0"/>
    </p:cViewPr>
  </p:notesTextViewPr>
  <p:sorterViewPr>
    <p:cViewPr>
      <p:scale>
        <a:sx n="126" d="100"/>
        <a:sy n="12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1C57FF-0AD8-43E7-A8E0-4F1FFFA106AC}" type="datetimeFigureOut">
              <a:rPr lang="zh-CN" altLang="en-US" smtClean="0"/>
              <a:t>2023-01-17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E61711-53C3-4778-B848-EC2F697B09A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AE61711-53C3-4778-B848-EC2F697B09A8}" type="slidenum">
              <a:rPr lang="zh-CN" altLang="en-US" smtClean="0"/>
              <a:t>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lvl1pPr>
              <a:defRPr/>
            </a:lvl1pPr>
          </a:lstStyle>
          <a:p>
            <a:pPr>
              <a:defRPr/>
            </a:pPr>
            <a:fld id="{15106B28-0F11-4FFE-8942-3E280A6B9912}" type="datetimeFigureOut">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29718BC7-3B1B-4FE1-9B35-7DD40ED95DA0}" type="slidenum">
              <a:rPr lang="zh-CN" altLang="en-US"/>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51FA964F-889B-454F-AD1B-4CE4FD423FF4}" type="datetimeFigureOut">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860B9F46-951C-4498-9738-FE1F94AD7955}" type="slidenum">
              <a:rPr lang="zh-CN" altLang="en-US"/>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BCACCE82-B8E3-4939-8FCD-00B55B34572B}" type="datetimeFigureOut">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5ECCA5E2-CC1E-4654-9666-1B996CD1B649}" type="slidenum">
              <a:rPr lang="zh-CN" altLang="en-US"/>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章节">
    <p:bg>
      <p:bgPr>
        <a:solidFill>
          <a:srgbClr val="EAEAEA"/>
        </a:solidFill>
        <a:effectLst/>
      </p:bgPr>
    </p:bg>
    <p:spTree>
      <p:nvGrpSpPr>
        <p:cNvPr id="1" name=""/>
        <p:cNvGrpSpPr/>
        <p:nvPr/>
      </p:nvGrpSpPr>
      <p:grpSpPr>
        <a:xfrm>
          <a:off x="0" y="0"/>
          <a:ext cx="0" cy="0"/>
          <a:chOff x="0" y="0"/>
          <a:chExt cx="0" cy="0"/>
        </a:xfrm>
      </p:grpSpPr>
      <p:sp>
        <p:nvSpPr>
          <p:cNvPr id="14" name="矩形 13"/>
          <p:cNvSpPr/>
          <p:nvPr userDrawn="1"/>
        </p:nvSpPr>
        <p:spPr>
          <a:xfrm>
            <a:off x="8585198" y="6453337"/>
            <a:ext cx="504056" cy="364991"/>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400" b="0" dirty="0">
                <a:solidFill>
                  <a:srgbClr val="5F5F5F"/>
                </a:solidFill>
              </a:rPr>
              <a:t>-</a:t>
            </a:r>
            <a:fld id="{C2D1088F-7570-48BA-BC40-D11F25FB6C22}" type="slidenum">
              <a:rPr lang="zh-CN" altLang="en-US" sz="1400" b="0" smtClean="0">
                <a:solidFill>
                  <a:srgbClr val="5F5F5F"/>
                </a:solidFill>
              </a:rPr>
              <a:t>‹#›</a:t>
            </a:fld>
            <a:r>
              <a:rPr lang="en-US" altLang="zh-CN" sz="1400" b="0" dirty="0">
                <a:solidFill>
                  <a:srgbClr val="5F5F5F"/>
                </a:solidFill>
              </a:rPr>
              <a:t>-</a:t>
            </a:r>
            <a:endParaRPr lang="zh-CN" altLang="en-US" sz="1400" b="0" dirty="0">
              <a:solidFill>
                <a:srgbClr val="5F5F5F"/>
              </a:solidFill>
            </a:endParaRPr>
          </a:p>
        </p:txBody>
      </p:sp>
      <p:sp>
        <p:nvSpPr>
          <p:cNvPr id="2" name="矩形 1"/>
          <p:cNvSpPr/>
          <p:nvPr userDrawn="1"/>
        </p:nvSpPr>
        <p:spPr>
          <a:xfrm>
            <a:off x="0" y="2420888"/>
            <a:ext cx="9144000" cy="1512168"/>
          </a:xfrm>
          <a:prstGeom prst="rect">
            <a:avLst/>
          </a:prstGeom>
          <a:solidFill>
            <a:srgbClr val="C04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标题 1"/>
          <p:cNvSpPr>
            <a:spLocks noGrp="1"/>
          </p:cNvSpPr>
          <p:nvPr>
            <p:ph type="title"/>
          </p:nvPr>
        </p:nvSpPr>
        <p:spPr>
          <a:xfrm>
            <a:off x="1470484" y="2924944"/>
            <a:ext cx="6203032" cy="576064"/>
          </a:xfrm>
          <a:prstGeom prst="rect">
            <a:avLst/>
          </a:prstGeom>
        </p:spPr>
        <p:txBody>
          <a:bodyPr/>
          <a:lstStyle>
            <a:lvl1pPr>
              <a:defRPr sz="2800">
                <a:solidFill>
                  <a:schemeClr val="bg1"/>
                </a:solidFill>
              </a:defRPr>
            </a:lvl1pPr>
          </a:lstStyle>
          <a:p>
            <a:r>
              <a:rPr lang="zh-CN" altLang="en-US"/>
              <a:t>单击此处编辑母版标题样式</a:t>
            </a:r>
            <a:endParaRPr lang="zh-CN" altLang="en-US" dirty="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栏目二">
    <p:spTree>
      <p:nvGrpSpPr>
        <p:cNvPr id="1" name=""/>
        <p:cNvGrpSpPr/>
        <p:nvPr/>
      </p:nvGrpSpPr>
      <p:grpSpPr>
        <a:xfrm>
          <a:off x="0" y="0"/>
          <a:ext cx="0" cy="0"/>
          <a:chOff x="0" y="0"/>
          <a:chExt cx="0" cy="0"/>
        </a:xfrm>
      </p:grpSpPr>
      <p:grpSp>
        <p:nvGrpSpPr>
          <p:cNvPr id="2" name="组合 1"/>
          <p:cNvGrpSpPr/>
          <p:nvPr userDrawn="1"/>
        </p:nvGrpSpPr>
        <p:grpSpPr>
          <a:xfrm>
            <a:off x="5641960" y="-27384"/>
            <a:ext cx="1774840" cy="880109"/>
            <a:chOff x="11613" y="1584001"/>
            <a:chExt cx="1513881" cy="733424"/>
          </a:xfrm>
        </p:grpSpPr>
        <p:pic>
          <p:nvPicPr>
            <p:cNvPr id="7" name="图片 6"/>
            <p:cNvPicPr>
              <a:picLocks noChangeAspect="1"/>
            </p:cNvPicPr>
            <p:nvPr userDrawn="1"/>
          </p:nvPicPr>
          <p:blipFill>
            <a:blip r:embed="rId2" cstate="email"/>
            <a:stretch>
              <a:fillRect/>
            </a:stretch>
          </p:blipFill>
          <p:spPr>
            <a:xfrm>
              <a:off x="11613" y="1584001"/>
              <a:ext cx="1513881" cy="733424"/>
            </a:xfrm>
            <a:prstGeom prst="rect">
              <a:avLst/>
            </a:prstGeom>
          </p:spPr>
        </p:pic>
        <p:sp>
          <p:nvSpPr>
            <p:cNvPr id="9" name="TextBox 8">
              <a:hlinkClick r:id="rId3" action="ppaction://hlinksldjump"/>
            </p:cNvPr>
            <p:cNvSpPr txBox="1"/>
            <p:nvPr userDrawn="1"/>
          </p:nvSpPr>
          <p:spPr>
            <a:xfrm>
              <a:off x="142045" y="1807573"/>
              <a:ext cx="1229485" cy="256481"/>
            </a:xfrm>
            <a:prstGeom prst="rect">
              <a:avLst/>
            </a:prstGeom>
            <a:noFill/>
          </p:spPr>
          <p:txBody>
            <a:bodyPr wrap="none" rtlCol="0">
              <a:spAutoFit/>
            </a:bodyPr>
            <a:lstStyle/>
            <a:p>
              <a:r>
                <a:rPr lang="zh-CN" altLang="en-US" sz="1400">
                  <a:solidFill>
                    <a:schemeClr val="bg1"/>
                  </a:solidFill>
                  <a:latin typeface="黑体" panose="02010609060101010101" pitchFamily="2" charset="-122"/>
                  <a:ea typeface="黑体" panose="02010609060101010101" pitchFamily="2" charset="-122"/>
                </a:rPr>
                <a:t>课前篇自主预习</a:t>
              </a:r>
              <a:endParaRPr lang="zh-CN" altLang="en-US" sz="1400" dirty="0">
                <a:solidFill>
                  <a:schemeClr val="bg1"/>
                </a:solidFill>
                <a:latin typeface="黑体" panose="02010609060101010101" pitchFamily="2" charset="-122"/>
                <a:ea typeface="黑体" panose="02010609060101010101" pitchFamily="2" charset="-122"/>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栏目三">
    <p:spTree>
      <p:nvGrpSpPr>
        <p:cNvPr id="1" name=""/>
        <p:cNvGrpSpPr/>
        <p:nvPr/>
      </p:nvGrpSpPr>
      <p:grpSpPr>
        <a:xfrm>
          <a:off x="0" y="0"/>
          <a:ext cx="0" cy="0"/>
          <a:chOff x="0" y="0"/>
          <a:chExt cx="0" cy="0"/>
        </a:xfrm>
      </p:grpSpPr>
      <p:grpSp>
        <p:nvGrpSpPr>
          <p:cNvPr id="2" name="组合 1"/>
          <p:cNvGrpSpPr/>
          <p:nvPr userDrawn="1"/>
        </p:nvGrpSpPr>
        <p:grpSpPr>
          <a:xfrm>
            <a:off x="7318464" y="-27384"/>
            <a:ext cx="1764576" cy="880109"/>
            <a:chOff x="-43696" y="2237065"/>
            <a:chExt cx="1578004" cy="733424"/>
          </a:xfrm>
        </p:grpSpPr>
        <p:pic>
          <p:nvPicPr>
            <p:cNvPr id="8" name="图片 7"/>
            <p:cNvPicPr>
              <a:picLocks noChangeAspect="1"/>
            </p:cNvPicPr>
            <p:nvPr userDrawn="1"/>
          </p:nvPicPr>
          <p:blipFill>
            <a:blip r:embed="rId2" cstate="email"/>
            <a:stretch>
              <a:fillRect/>
            </a:stretch>
          </p:blipFill>
          <p:spPr>
            <a:xfrm>
              <a:off x="-43696" y="2237065"/>
              <a:ext cx="1578004" cy="733424"/>
            </a:xfrm>
            <a:prstGeom prst="rect">
              <a:avLst/>
            </a:prstGeom>
          </p:spPr>
        </p:pic>
        <p:sp>
          <p:nvSpPr>
            <p:cNvPr id="10" name="TextBox 9">
              <a:hlinkClick r:id="rId3" action="ppaction://hlinksldjump"/>
            </p:cNvPr>
            <p:cNvSpPr txBox="1"/>
            <p:nvPr userDrawn="1"/>
          </p:nvSpPr>
          <p:spPr>
            <a:xfrm>
              <a:off x="83966" y="2460637"/>
              <a:ext cx="1289016" cy="256481"/>
            </a:xfrm>
            <a:prstGeom prst="rect">
              <a:avLst/>
            </a:prstGeom>
            <a:noFill/>
          </p:spPr>
          <p:txBody>
            <a:bodyPr wrap="none" rtlCol="0">
              <a:spAutoFit/>
            </a:bodyPr>
            <a:lstStyle/>
            <a:p>
              <a:r>
                <a:rPr lang="zh-CN" altLang="en-US" sz="1400">
                  <a:solidFill>
                    <a:schemeClr val="bg1"/>
                  </a:solidFill>
                  <a:latin typeface="黑体" panose="02010609060101010101" pitchFamily="2" charset="-122"/>
                  <a:ea typeface="黑体" panose="02010609060101010101" pitchFamily="2" charset="-122"/>
                </a:rPr>
                <a:t>课堂篇学习理解</a:t>
              </a:r>
              <a:endParaRPr lang="zh-CN" altLang="en-US" sz="1400" dirty="0">
                <a:solidFill>
                  <a:schemeClr val="bg1"/>
                </a:solidFill>
                <a:latin typeface="黑体" panose="02010609060101010101" pitchFamily="2" charset="-122"/>
                <a:ea typeface="黑体" panose="02010609060101010101" pitchFamily="2" charset="-122"/>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EADCBC04-AE15-4D1F-AC59-B59E6975BE2B}" type="datetimeFigureOut">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64E16E90-E43E-4714-8436-C040A43909F5}" type="slidenum">
              <a:rPr lang="zh-CN" altLang="en-US"/>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7C11BA30-2D9B-4D82-A1C9-2AAC0579C050}" type="datetimeFigureOut">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A5FC907F-1E0A-4F7A-8215-4D2628483287}" type="slidenum">
              <a:rPr lang="zh-CN" altLang="en-US"/>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1BC1E2CC-11A5-4476-84F1-E7B2EF643D56}" type="datetimeFigureOut">
              <a:rPr lang="zh-CN" altLang="en-US"/>
              <a:t>2023-01-17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1585ADDF-98E0-4B11-86CF-0EB0CECA8CAA}"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9072B3C4-95F4-4FF1-B70C-DB369F6BBEDC}" type="datetimeFigureOut">
              <a:rPr lang="zh-CN" altLang="en-US"/>
              <a:t>2023-01-17</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fld id="{68783828-D6D7-4FB3-8DFA-97C68D4970B4}" type="slidenum">
              <a:rPr lang="zh-CN" altLang="en-US"/>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7B531620-DDB7-476E-8B45-7E7CDB045B42}" type="datetimeFigureOut">
              <a:rPr lang="zh-CN" altLang="en-US"/>
              <a:t>2023-01-17</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BC8C4C9B-A385-4919-97C7-FDC32558A384}" type="slidenum">
              <a:rPr lang="zh-CN" altLang="en-US"/>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F4788CDC-F4AA-4D87-980F-6E22D304E90E}" type="datetimeFigureOut">
              <a:rPr lang="zh-CN" altLang="en-US"/>
              <a:t>2023-01-17</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B92FC910-B1CA-480F-8F1F-26949A2E1468}" type="slidenum">
              <a:rPr lang="zh-CN" altLang="en-US"/>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0A02ED5B-F230-4F38-96FB-E7795B13998F}" type="datetimeFigureOut">
              <a:rPr lang="zh-CN" altLang="en-US"/>
              <a:t>2023-01-17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0D28BD66-B783-4D55-AB4A-3F1CD7B861F7}" type="slidenum">
              <a:rPr lang="zh-CN" altLang="en-US"/>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4E1EAB29-96AB-4ED6-9EB2-BAF1439A0302}" type="datetimeFigureOut">
              <a:rPr lang="zh-CN" altLang="en-US"/>
              <a:t>2023-01-17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3B6C35A6-4806-4383-A428-F7D2247D1D70}" type="slidenum">
              <a:rPr lang="zh-CN" altLang="en-US"/>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106BCA43-6017-41A9-9E2E-13A86DAAAF44}" type="datetimeFigureOut">
              <a:rPr lang="zh-CN" altLang="en-US"/>
              <a:t>2023-01-17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fld id="{F2E0DECC-D938-497C-A95C-42F0843EFE86}"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10.xml"/><Relationship Id="rId1" Type="http://schemas.openxmlformats.org/officeDocument/2006/relationships/slideLayout" Target="../slideLayouts/slideLayout14.xml"/><Relationship Id="rId4" Type="http://schemas.openxmlformats.org/officeDocument/2006/relationships/slide" Target="slide43.xml"/></Relationships>
</file>

<file path=ppt/slides/_rels/slide1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slide" Target="slide10.xml"/><Relationship Id="rId7" Type="http://schemas.openxmlformats.org/officeDocument/2006/relationships/image" Target="../media/image8.emf"/><Relationship Id="rId2" Type="http://schemas.openxmlformats.org/officeDocument/2006/relationships/slideLayout" Target="../slideLayouts/slideLayout14.xml"/><Relationship Id="rId1" Type="http://schemas.openxmlformats.org/officeDocument/2006/relationships/vmlDrawing" Target="../drawings/vmlDrawing5.vml"/><Relationship Id="rId6" Type="http://schemas.openxmlformats.org/officeDocument/2006/relationships/package" Target="../embeddings/Microsoft_Word___4.docx"/><Relationship Id="rId5" Type="http://schemas.openxmlformats.org/officeDocument/2006/relationships/slide" Target="slide43.xml"/><Relationship Id="rId4" Type="http://schemas.openxmlformats.org/officeDocument/2006/relationships/slide" Target="slide32.xml"/></Relationships>
</file>

<file path=ppt/slides/_rels/slide12.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10.xml"/><Relationship Id="rId1" Type="http://schemas.openxmlformats.org/officeDocument/2006/relationships/slideLayout" Target="../slideLayouts/slideLayout14.xml"/><Relationship Id="rId4" Type="http://schemas.openxmlformats.org/officeDocument/2006/relationships/slide" Target="slide43.xml"/></Relationships>
</file>

<file path=ppt/slides/_rels/slide13.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10.xml"/><Relationship Id="rId1" Type="http://schemas.openxmlformats.org/officeDocument/2006/relationships/slideLayout" Target="../slideLayouts/slideLayout14.xml"/><Relationship Id="rId5" Type="http://schemas.openxmlformats.org/officeDocument/2006/relationships/image" Target="../media/image10.png"/><Relationship Id="rId4" Type="http://schemas.openxmlformats.org/officeDocument/2006/relationships/slide" Target="slide43.xml"/></Relationships>
</file>

<file path=ppt/slides/_rels/slide14.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10.xml"/><Relationship Id="rId1" Type="http://schemas.openxmlformats.org/officeDocument/2006/relationships/slideLayout" Target="../slideLayouts/slideLayout14.xml"/><Relationship Id="rId4" Type="http://schemas.openxmlformats.org/officeDocument/2006/relationships/slide" Target="slide43.xml"/></Relationships>
</file>

<file path=ppt/slides/_rels/slide1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 Target="slide10.xml"/><Relationship Id="rId7" Type="http://schemas.openxmlformats.org/officeDocument/2006/relationships/image" Target="../media/image11.emf"/><Relationship Id="rId2" Type="http://schemas.openxmlformats.org/officeDocument/2006/relationships/slideLayout" Target="../slideLayouts/slideLayout14.xml"/><Relationship Id="rId1" Type="http://schemas.openxmlformats.org/officeDocument/2006/relationships/vmlDrawing" Target="../drawings/vmlDrawing6.vml"/><Relationship Id="rId6" Type="http://schemas.openxmlformats.org/officeDocument/2006/relationships/package" Target="../embeddings/Microsoft_Word___5.docx"/><Relationship Id="rId5" Type="http://schemas.openxmlformats.org/officeDocument/2006/relationships/slide" Target="slide43.xml"/><Relationship Id="rId4" Type="http://schemas.openxmlformats.org/officeDocument/2006/relationships/slide" Target="slide32.xml"/></Relationships>
</file>

<file path=ppt/slides/_rels/slide16.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10.xml"/><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slide" Target="slide43.xml"/></Relationships>
</file>

<file path=ppt/slides/_rels/slide17.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10.xml"/><Relationship Id="rId1" Type="http://schemas.openxmlformats.org/officeDocument/2006/relationships/slideLayout" Target="../slideLayouts/slideLayout14.xml"/><Relationship Id="rId4" Type="http://schemas.openxmlformats.org/officeDocument/2006/relationships/slide" Target="slide43.xml"/></Relationships>
</file>

<file path=ppt/slides/_rels/slide18.xml.rels><?xml version="1.0" encoding="UTF-8" standalone="yes"?>
<Relationships xmlns="http://schemas.openxmlformats.org/package/2006/relationships"><Relationship Id="rId3" Type="http://schemas.openxmlformats.org/officeDocument/2006/relationships/slide" Target="slide10.xml"/><Relationship Id="rId7" Type="http://schemas.openxmlformats.org/officeDocument/2006/relationships/image" Target="../media/image14.emf"/><Relationship Id="rId2" Type="http://schemas.openxmlformats.org/officeDocument/2006/relationships/slideLayout" Target="../slideLayouts/slideLayout14.xml"/><Relationship Id="rId1" Type="http://schemas.openxmlformats.org/officeDocument/2006/relationships/vmlDrawing" Target="../drawings/vmlDrawing7.vml"/><Relationship Id="rId6" Type="http://schemas.openxmlformats.org/officeDocument/2006/relationships/package" Target="../embeddings/Microsoft_Word___6.docx"/><Relationship Id="rId5" Type="http://schemas.openxmlformats.org/officeDocument/2006/relationships/slide" Target="slide43.xml"/><Relationship Id="rId4" Type="http://schemas.openxmlformats.org/officeDocument/2006/relationships/slide" Target="slide32.xml"/></Relationships>
</file>

<file path=ppt/slides/_rels/slide19.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10.xml"/><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slide" Target="slide43.xml"/></Relationships>
</file>

<file path=ppt/slides/_rels/slide2.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4.e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package" Target="../embeddings/Microsoft_Word___.docx"/><Relationship Id="rId5" Type="http://schemas.openxmlformats.org/officeDocument/2006/relationships/slide" Target="slide7.xml"/><Relationship Id="rId4" Type="http://schemas.openxmlformats.org/officeDocument/2006/relationships/slide" Target="slide6.xml"/></Relationships>
</file>

<file path=ppt/slides/_rels/slide20.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10.xml"/><Relationship Id="rId1" Type="http://schemas.openxmlformats.org/officeDocument/2006/relationships/slideLayout" Target="../slideLayouts/slideLayout14.xml"/><Relationship Id="rId4" Type="http://schemas.openxmlformats.org/officeDocument/2006/relationships/slide" Target="slide43.xml"/></Relationships>
</file>

<file path=ppt/slides/_rels/slide2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slide" Target="slide10.xml"/><Relationship Id="rId7" Type="http://schemas.openxmlformats.org/officeDocument/2006/relationships/image" Target="../media/image16.emf"/><Relationship Id="rId2" Type="http://schemas.openxmlformats.org/officeDocument/2006/relationships/slideLayout" Target="../slideLayouts/slideLayout14.xml"/><Relationship Id="rId1" Type="http://schemas.openxmlformats.org/officeDocument/2006/relationships/vmlDrawing" Target="../drawings/vmlDrawing8.vml"/><Relationship Id="rId6" Type="http://schemas.openxmlformats.org/officeDocument/2006/relationships/package" Target="../embeddings/Microsoft_Word___7.docx"/><Relationship Id="rId5" Type="http://schemas.openxmlformats.org/officeDocument/2006/relationships/slide" Target="slide43.xml"/><Relationship Id="rId4" Type="http://schemas.openxmlformats.org/officeDocument/2006/relationships/slide" Target="slide32.xml"/></Relationships>
</file>

<file path=ppt/slides/_rels/slide22.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10.xml"/><Relationship Id="rId1" Type="http://schemas.openxmlformats.org/officeDocument/2006/relationships/slideLayout" Target="../slideLayouts/slideLayout14.xml"/><Relationship Id="rId4" Type="http://schemas.openxmlformats.org/officeDocument/2006/relationships/slide" Target="slide43.xml"/></Relationships>
</file>

<file path=ppt/slides/_rels/slide23.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10.xml"/><Relationship Id="rId1" Type="http://schemas.openxmlformats.org/officeDocument/2006/relationships/slideLayout" Target="../slideLayouts/slideLayout14.xml"/><Relationship Id="rId5" Type="http://schemas.openxmlformats.org/officeDocument/2006/relationships/image" Target="../media/image18.png"/><Relationship Id="rId4" Type="http://schemas.openxmlformats.org/officeDocument/2006/relationships/slide" Target="slide43.xml"/></Relationships>
</file>

<file path=ppt/slides/_rels/slide24.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10.xml"/><Relationship Id="rId1" Type="http://schemas.openxmlformats.org/officeDocument/2006/relationships/slideLayout" Target="../slideLayouts/slideLayout14.xml"/><Relationship Id="rId4" Type="http://schemas.openxmlformats.org/officeDocument/2006/relationships/slide" Target="slide43.xml"/></Relationships>
</file>

<file path=ppt/slides/_rels/slide25.xml.rels><?xml version="1.0" encoding="UTF-8" standalone="yes"?>
<Relationships xmlns="http://schemas.openxmlformats.org/package/2006/relationships"><Relationship Id="rId3" Type="http://schemas.openxmlformats.org/officeDocument/2006/relationships/slide" Target="slide10.xml"/><Relationship Id="rId7" Type="http://schemas.openxmlformats.org/officeDocument/2006/relationships/image" Target="../media/image19.emf"/><Relationship Id="rId2" Type="http://schemas.openxmlformats.org/officeDocument/2006/relationships/slideLayout" Target="../slideLayouts/slideLayout14.xml"/><Relationship Id="rId1" Type="http://schemas.openxmlformats.org/officeDocument/2006/relationships/vmlDrawing" Target="../drawings/vmlDrawing9.vml"/><Relationship Id="rId6" Type="http://schemas.openxmlformats.org/officeDocument/2006/relationships/package" Target="../embeddings/Microsoft_Word___8.docx"/><Relationship Id="rId5" Type="http://schemas.openxmlformats.org/officeDocument/2006/relationships/slide" Target="slide43.xml"/><Relationship Id="rId4" Type="http://schemas.openxmlformats.org/officeDocument/2006/relationships/slide" Target="slide32.xml"/></Relationships>
</file>

<file path=ppt/slides/_rels/slide26.xml.rels><?xml version="1.0" encoding="UTF-8" standalone="yes"?>
<Relationships xmlns="http://schemas.openxmlformats.org/package/2006/relationships"><Relationship Id="rId3" Type="http://schemas.openxmlformats.org/officeDocument/2006/relationships/slide" Target="slide10.xml"/><Relationship Id="rId7" Type="http://schemas.openxmlformats.org/officeDocument/2006/relationships/image" Target="../media/image20.emf"/><Relationship Id="rId2" Type="http://schemas.openxmlformats.org/officeDocument/2006/relationships/slideLayout" Target="../slideLayouts/slideLayout14.xml"/><Relationship Id="rId1" Type="http://schemas.openxmlformats.org/officeDocument/2006/relationships/vmlDrawing" Target="../drawings/vmlDrawing10.vml"/><Relationship Id="rId6" Type="http://schemas.openxmlformats.org/officeDocument/2006/relationships/package" Target="../embeddings/Microsoft_Word___9.docx"/><Relationship Id="rId5" Type="http://schemas.openxmlformats.org/officeDocument/2006/relationships/slide" Target="slide43.xml"/><Relationship Id="rId4" Type="http://schemas.openxmlformats.org/officeDocument/2006/relationships/slide" Target="slide32.xml"/></Relationships>
</file>

<file path=ppt/slides/_rels/slide27.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10.xml"/><Relationship Id="rId1" Type="http://schemas.openxmlformats.org/officeDocument/2006/relationships/slideLayout" Target="../slideLayouts/slideLayout14.xml"/><Relationship Id="rId5" Type="http://schemas.openxmlformats.org/officeDocument/2006/relationships/image" Target="../media/image21.png"/><Relationship Id="rId4" Type="http://schemas.openxmlformats.org/officeDocument/2006/relationships/slide" Target="slide43.xml"/></Relationships>
</file>

<file path=ppt/slides/_rels/slide28.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10.xml"/><Relationship Id="rId1" Type="http://schemas.openxmlformats.org/officeDocument/2006/relationships/slideLayout" Target="../slideLayouts/slideLayout14.xml"/><Relationship Id="rId4" Type="http://schemas.openxmlformats.org/officeDocument/2006/relationships/slide" Target="slide43.xml"/></Relationships>
</file>

<file path=ppt/slides/_rels/slide29.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slide" Target="slide10.xml"/><Relationship Id="rId7" Type="http://schemas.openxmlformats.org/officeDocument/2006/relationships/image" Target="../media/image22.emf"/><Relationship Id="rId2" Type="http://schemas.openxmlformats.org/officeDocument/2006/relationships/slideLayout" Target="../slideLayouts/slideLayout14.xml"/><Relationship Id="rId1" Type="http://schemas.openxmlformats.org/officeDocument/2006/relationships/vmlDrawing" Target="../drawings/vmlDrawing11.vml"/><Relationship Id="rId6" Type="http://schemas.openxmlformats.org/officeDocument/2006/relationships/package" Target="../embeddings/Microsoft_Word___10.docx"/><Relationship Id="rId5" Type="http://schemas.openxmlformats.org/officeDocument/2006/relationships/slide" Target="slide43.xml"/><Relationship Id="rId4" Type="http://schemas.openxmlformats.org/officeDocument/2006/relationships/slide" Target="slide32.xml"/></Relationships>
</file>

<file path=ppt/slides/_rels/slide3.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notesSlide" Target="../notesSlides/notesSlide1.xml"/><Relationship Id="rId7" Type="http://schemas.openxmlformats.org/officeDocument/2006/relationships/package" Target="../embeddings/Microsoft_Word___1.docx"/><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slide" Target="slide2.xml"/></Relationships>
</file>

<file path=ppt/slides/_rels/slide30.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10.xml"/><Relationship Id="rId1" Type="http://schemas.openxmlformats.org/officeDocument/2006/relationships/slideLayout" Target="../slideLayouts/slideLayout14.xml"/><Relationship Id="rId4" Type="http://schemas.openxmlformats.org/officeDocument/2006/relationships/slide" Target="slide43.xml"/></Relationships>
</file>

<file path=ppt/slides/_rels/slide31.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10.xml"/><Relationship Id="rId1" Type="http://schemas.openxmlformats.org/officeDocument/2006/relationships/slideLayout" Target="../slideLayouts/slideLayout14.xml"/><Relationship Id="rId5" Type="http://schemas.openxmlformats.org/officeDocument/2006/relationships/image" Target="../media/image24.png"/><Relationship Id="rId4" Type="http://schemas.openxmlformats.org/officeDocument/2006/relationships/slide" Target="slide43.xml"/></Relationships>
</file>

<file path=ppt/slides/_rels/slide32.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10.xml"/><Relationship Id="rId1" Type="http://schemas.openxmlformats.org/officeDocument/2006/relationships/slideLayout" Target="../slideLayouts/slideLayout14.xml"/><Relationship Id="rId4" Type="http://schemas.openxmlformats.org/officeDocument/2006/relationships/slide" Target="slide43.xml"/></Relationships>
</file>

<file path=ppt/slides/_rels/slide33.xml.rels><?xml version="1.0" encoding="UTF-8" standalone="yes"?>
<Relationships xmlns="http://schemas.openxmlformats.org/package/2006/relationships"><Relationship Id="rId3" Type="http://schemas.openxmlformats.org/officeDocument/2006/relationships/slide" Target="slide10.xml"/><Relationship Id="rId7" Type="http://schemas.openxmlformats.org/officeDocument/2006/relationships/image" Target="../media/image25.emf"/><Relationship Id="rId2" Type="http://schemas.openxmlformats.org/officeDocument/2006/relationships/slideLayout" Target="../slideLayouts/slideLayout14.xml"/><Relationship Id="rId1" Type="http://schemas.openxmlformats.org/officeDocument/2006/relationships/vmlDrawing" Target="../drawings/vmlDrawing12.vml"/><Relationship Id="rId6" Type="http://schemas.openxmlformats.org/officeDocument/2006/relationships/package" Target="../embeddings/Microsoft_Word___11.docx"/><Relationship Id="rId5" Type="http://schemas.openxmlformats.org/officeDocument/2006/relationships/slide" Target="slide43.xml"/><Relationship Id="rId4" Type="http://schemas.openxmlformats.org/officeDocument/2006/relationships/slide" Target="slide32.xml"/></Relationships>
</file>

<file path=ppt/slides/_rels/slide34.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10.xml"/><Relationship Id="rId1" Type="http://schemas.openxmlformats.org/officeDocument/2006/relationships/slideLayout" Target="../slideLayouts/slideLayout14.xml"/><Relationship Id="rId5" Type="http://schemas.openxmlformats.org/officeDocument/2006/relationships/image" Target="../media/image26.png"/><Relationship Id="rId4" Type="http://schemas.openxmlformats.org/officeDocument/2006/relationships/slide" Target="slide43.xml"/></Relationships>
</file>

<file path=ppt/slides/_rels/slide35.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10.xml"/><Relationship Id="rId1" Type="http://schemas.openxmlformats.org/officeDocument/2006/relationships/slideLayout" Target="../slideLayouts/slideLayout14.xml"/><Relationship Id="rId4" Type="http://schemas.openxmlformats.org/officeDocument/2006/relationships/slide" Target="slide43.xml"/></Relationships>
</file>

<file path=ppt/slides/_rels/slide36.xml.rels><?xml version="1.0" encoding="UTF-8" standalone="yes"?>
<Relationships xmlns="http://schemas.openxmlformats.org/package/2006/relationships"><Relationship Id="rId3" Type="http://schemas.openxmlformats.org/officeDocument/2006/relationships/slide" Target="slide10.xml"/><Relationship Id="rId7" Type="http://schemas.openxmlformats.org/officeDocument/2006/relationships/image" Target="../media/image27.emf"/><Relationship Id="rId2" Type="http://schemas.openxmlformats.org/officeDocument/2006/relationships/slideLayout" Target="../slideLayouts/slideLayout14.xml"/><Relationship Id="rId1" Type="http://schemas.openxmlformats.org/officeDocument/2006/relationships/vmlDrawing" Target="../drawings/vmlDrawing13.vml"/><Relationship Id="rId6" Type="http://schemas.openxmlformats.org/officeDocument/2006/relationships/package" Target="../embeddings/Microsoft_Word___12.docx"/><Relationship Id="rId5" Type="http://schemas.openxmlformats.org/officeDocument/2006/relationships/slide" Target="slide43.xml"/><Relationship Id="rId4" Type="http://schemas.openxmlformats.org/officeDocument/2006/relationships/slide" Target="slide32.xml"/></Relationships>
</file>

<file path=ppt/slides/_rels/slide37.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10.xml"/><Relationship Id="rId1" Type="http://schemas.openxmlformats.org/officeDocument/2006/relationships/slideLayout" Target="../slideLayouts/slideLayout1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slide" Target="slide43.xml"/></Relationships>
</file>

<file path=ppt/slides/_rels/slide38.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10.xml"/><Relationship Id="rId1" Type="http://schemas.openxmlformats.org/officeDocument/2006/relationships/slideLayout" Target="../slideLayouts/slideLayout14.xml"/><Relationship Id="rId6" Type="http://schemas.openxmlformats.org/officeDocument/2006/relationships/image" Target="../media/image29.png"/><Relationship Id="rId5" Type="http://schemas.openxmlformats.org/officeDocument/2006/relationships/image" Target="../media/image30.png"/><Relationship Id="rId4" Type="http://schemas.openxmlformats.org/officeDocument/2006/relationships/slide" Target="slide43.xml"/></Relationships>
</file>

<file path=ppt/slides/_rels/slide39.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10.xml"/><Relationship Id="rId1" Type="http://schemas.openxmlformats.org/officeDocument/2006/relationships/slideLayout" Target="../slideLayouts/slideLayout14.xml"/><Relationship Id="rId4" Type="http://schemas.openxmlformats.org/officeDocument/2006/relationships/slide" Target="slide43.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6.emf"/><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package" Target="../embeddings/Microsoft_Word___2.docx"/><Relationship Id="rId5" Type="http://schemas.openxmlformats.org/officeDocument/2006/relationships/slide" Target="slide7.xml"/><Relationship Id="rId4" Type="http://schemas.openxmlformats.org/officeDocument/2006/relationships/slide" Target="slide6.xml"/></Relationships>
</file>

<file path=ppt/slides/_rels/slide40.xml.rels><?xml version="1.0" encoding="UTF-8" standalone="yes"?>
<Relationships xmlns="http://schemas.openxmlformats.org/package/2006/relationships"><Relationship Id="rId3" Type="http://schemas.openxmlformats.org/officeDocument/2006/relationships/slide" Target="slide10.xml"/><Relationship Id="rId7" Type="http://schemas.openxmlformats.org/officeDocument/2006/relationships/image" Target="../media/image31.emf"/><Relationship Id="rId2" Type="http://schemas.openxmlformats.org/officeDocument/2006/relationships/slideLayout" Target="../slideLayouts/slideLayout14.xml"/><Relationship Id="rId1" Type="http://schemas.openxmlformats.org/officeDocument/2006/relationships/vmlDrawing" Target="../drawings/vmlDrawing14.vml"/><Relationship Id="rId6" Type="http://schemas.openxmlformats.org/officeDocument/2006/relationships/package" Target="../embeddings/Microsoft_Word___13.docx"/><Relationship Id="rId5" Type="http://schemas.openxmlformats.org/officeDocument/2006/relationships/slide" Target="slide43.xml"/><Relationship Id="rId4" Type="http://schemas.openxmlformats.org/officeDocument/2006/relationships/slide" Target="slide32.xml"/></Relationships>
</file>

<file path=ppt/slides/_rels/slide41.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10.xml"/><Relationship Id="rId1" Type="http://schemas.openxmlformats.org/officeDocument/2006/relationships/slideLayout" Target="../slideLayouts/slideLayout14.xml"/><Relationship Id="rId4" Type="http://schemas.openxmlformats.org/officeDocument/2006/relationships/slide" Target="slide43.xml"/></Relationships>
</file>

<file path=ppt/slides/_rels/slide42.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10.xml"/><Relationship Id="rId1" Type="http://schemas.openxmlformats.org/officeDocument/2006/relationships/slideLayout" Target="../slideLayouts/slideLayout14.xml"/><Relationship Id="rId5" Type="http://schemas.openxmlformats.org/officeDocument/2006/relationships/image" Target="../media/image32.png"/><Relationship Id="rId4" Type="http://schemas.openxmlformats.org/officeDocument/2006/relationships/slide" Target="slide43.xml"/></Relationships>
</file>

<file path=ppt/slides/_rels/slide43.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10.xml"/><Relationship Id="rId1" Type="http://schemas.openxmlformats.org/officeDocument/2006/relationships/slideLayout" Target="../slideLayouts/slideLayout14.xml"/><Relationship Id="rId4" Type="http://schemas.openxmlformats.org/officeDocument/2006/relationships/slide" Target="slide43.xml"/></Relationships>
</file>

<file path=ppt/slides/_rels/slide44.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10.xml"/><Relationship Id="rId1" Type="http://schemas.openxmlformats.org/officeDocument/2006/relationships/slideLayout" Target="../slideLayouts/slideLayout14.xml"/><Relationship Id="rId4" Type="http://schemas.openxmlformats.org/officeDocument/2006/relationships/slide" Target="slide43.xml"/></Relationships>
</file>

<file path=ppt/slides/_rels/slide45.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10.xml"/><Relationship Id="rId1" Type="http://schemas.openxmlformats.org/officeDocument/2006/relationships/slideLayout" Target="../slideLayouts/slideLayout14.xml"/><Relationship Id="rId4" Type="http://schemas.openxmlformats.org/officeDocument/2006/relationships/slide" Target="slide43.xml"/></Relationships>
</file>

<file path=ppt/slides/_rels/slide46.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10.xml"/><Relationship Id="rId1" Type="http://schemas.openxmlformats.org/officeDocument/2006/relationships/slideLayout" Target="../slideLayouts/slideLayout14.xml"/><Relationship Id="rId4" Type="http://schemas.openxmlformats.org/officeDocument/2006/relationships/slide" Target="slide43.xml"/></Relationships>
</file>

<file path=ppt/slides/_rels/slide47.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10.xml"/><Relationship Id="rId1" Type="http://schemas.openxmlformats.org/officeDocument/2006/relationships/slideLayout" Target="../slideLayouts/slideLayout14.xml"/><Relationship Id="rId4" Type="http://schemas.openxmlformats.org/officeDocument/2006/relationships/slide" Target="slide43.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7.emf"/><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package" Target="../embeddings/Microsoft_Word___3.docx"/><Relationship Id="rId5" Type="http://schemas.openxmlformats.org/officeDocument/2006/relationships/slide" Target="slide7.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2.xml"/><Relationship Id="rId1" Type="http://schemas.openxmlformats.org/officeDocument/2006/relationships/slideLayout" Target="../slideLayouts/slideLayout13.xml"/><Relationship Id="rId4" Type="http://schemas.openxmlformats.org/officeDocument/2006/relationships/slide" Target="slide7.xml"/></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2.xml"/><Relationship Id="rId1" Type="http://schemas.openxmlformats.org/officeDocument/2006/relationships/slideLayout" Target="../slideLayouts/slideLayout13.xml"/><Relationship Id="rId4" Type="http://schemas.openxmlformats.org/officeDocument/2006/relationships/slide" Target="slide7.xml"/></Relationships>
</file>

<file path=ppt/slides/_rels/slide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2.xml"/><Relationship Id="rId1" Type="http://schemas.openxmlformats.org/officeDocument/2006/relationships/slideLayout" Target="../slideLayouts/slideLayout13.xml"/><Relationship Id="rId4" Type="http://schemas.openxmlformats.org/officeDocument/2006/relationships/slide" Target="slide7.xml"/></Relationships>
</file>

<file path=ppt/slides/_rels/slide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2.xml"/><Relationship Id="rId1" Type="http://schemas.openxmlformats.org/officeDocument/2006/relationships/slideLayout" Target="../slideLayouts/slideLayout13.xml"/><Relationship Id="rId4" Type="http://schemas.openxmlformats.org/officeDocument/2006/relationships/slide" Target="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6430" y="4293096"/>
            <a:ext cx="9081860" cy="576064"/>
          </a:xfrm>
        </p:spPr>
        <p:txBody>
          <a:bodyPr/>
          <a:lstStyle/>
          <a:p>
            <a:r>
              <a:rPr lang="en-US" altLang="zh-CN" dirty="0">
                <a:solidFill>
                  <a:srgbClr val="C00000"/>
                </a:solidFill>
              </a:rPr>
              <a:t>Section B</a:t>
            </a:r>
            <a:r>
              <a:rPr lang="zh-CN" altLang="zh-CN" dirty="0">
                <a:solidFill>
                  <a:srgbClr val="C00000"/>
                </a:solidFill>
              </a:rPr>
              <a:t>　</a:t>
            </a:r>
            <a:r>
              <a:rPr lang="en-US" altLang="zh-CN" dirty="0">
                <a:solidFill>
                  <a:srgbClr val="C00000"/>
                </a:solidFill>
              </a:rPr>
              <a:t>Reading and Thinking</a:t>
            </a:r>
            <a:endParaRPr lang="zh-CN" altLang="zh-CN" dirty="0">
              <a:solidFill>
                <a:srgbClr val="C00000"/>
              </a:solidFill>
            </a:endParaRPr>
          </a:p>
        </p:txBody>
      </p:sp>
      <p:sp>
        <p:nvSpPr>
          <p:cNvPr id="3" name="标题 3"/>
          <p:cNvSpPr txBox="1"/>
          <p:nvPr/>
        </p:nvSpPr>
        <p:spPr bwMode="auto">
          <a:xfrm>
            <a:off x="31070" y="2924944"/>
            <a:ext cx="9081860"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rtl="0" fontAlgn="base">
              <a:spcBef>
                <a:spcPct val="0"/>
              </a:spcBef>
              <a:spcAft>
                <a:spcPct val="0"/>
              </a:spcAft>
              <a:defRPr sz="2800" kern="1200">
                <a:solidFill>
                  <a:schemeClr val="bg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en-US" altLang="zh-CN" sz="5400" b="1" smtClean="0"/>
              <a:t>UNIT</a:t>
            </a:r>
            <a:r>
              <a:rPr lang="en-US" altLang="zh-CN" sz="5400" smtClean="0"/>
              <a:t> </a:t>
            </a:r>
            <a:r>
              <a:rPr lang="en-US" altLang="zh-CN" sz="5400" b="1" smtClean="0"/>
              <a:t>3  The internet</a:t>
            </a:r>
            <a:endParaRPr lang="zh-CN" altLang="zh-CN" sz="5400" dirty="0"/>
          </a:p>
        </p:txBody>
      </p:sp>
      <p:sp>
        <p:nvSpPr>
          <p:cNvPr id="5" name="TextBox 4"/>
          <p:cNvSpPr txBox="1"/>
          <p:nvPr/>
        </p:nvSpPr>
        <p:spPr>
          <a:xfrm>
            <a:off x="2677170" y="1124744"/>
            <a:ext cx="3775393" cy="523220"/>
          </a:xfrm>
          <a:prstGeom prst="rect">
            <a:avLst/>
          </a:prstGeom>
          <a:noFill/>
        </p:spPr>
        <p:txBody>
          <a:bodyPr wrap="none" rtlCol="0">
            <a:spAutoFit/>
          </a:bodyPr>
          <a:lstStyle/>
          <a:p>
            <a:pPr algn="ctr"/>
            <a:r>
              <a:rPr lang="zh-CN" altLang="en-US" sz="2800" dirty="0" smtClean="0"/>
              <a:t>人教版高中英语必修二</a:t>
            </a:r>
            <a:endParaRPr lang="zh-CN" altLang="en-US" sz="2800" dirty="0"/>
          </a:p>
        </p:txBody>
      </p:sp>
      <p:sp>
        <p:nvSpPr>
          <p:cNvPr id="6" name="矩形 5"/>
          <p:cNvSpPr/>
          <p:nvPr/>
        </p:nvSpPr>
        <p:spPr>
          <a:xfrm>
            <a:off x="0" y="5733256"/>
            <a:ext cx="9144000" cy="497205"/>
          </a:xfrm>
          <a:prstGeom prst="rect">
            <a:avLst/>
          </a:prstGeom>
        </p:spPr>
        <p:txBody>
          <a:bodyPr wrap="square">
            <a:spAutoFit/>
          </a:bodyPr>
          <a:lstStyle/>
          <a:p>
            <a:pPr marL="342900" lvl="0" indent="-342900" algn="ctr" fontAlgn="base">
              <a:lnSpc>
                <a:spcPct val="110000"/>
              </a:lnSpc>
              <a:spcBef>
                <a:spcPct val="0"/>
              </a:spcBef>
              <a:spcAft>
                <a:spcPct val="0"/>
              </a:spcAft>
            </a:pPr>
            <a:r>
              <a:rPr lang="en-US" altLang="zh-CN" sz="24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4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ransition spd="slow">
    <p:strips dir="l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重点词汇</a:t>
            </a: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708603"/>
            <a:ext cx="8128000" cy="3694794"/>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b="1" dirty="0">
                <a:solidFill>
                  <a:srgbClr val="000000"/>
                </a:solidFill>
                <a:latin typeface="Times New Roman" panose="02020603050405020304" pitchFamily="18" charset="0"/>
                <a:cs typeface="Times New Roman" panose="02020603050405020304" pitchFamily="18" charset="0"/>
              </a:rPr>
              <a:t>convenient</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i="1" dirty="0">
                <a:solidFill>
                  <a:srgbClr val="000000"/>
                </a:solidFill>
                <a:latin typeface="Times New Roman" panose="02020603050405020304" pitchFamily="18" charset="0"/>
                <a:cs typeface="Times New Roman" panose="02020603050405020304" pitchFamily="18" charset="0"/>
              </a:rPr>
              <a:t>adj.</a:t>
            </a:r>
            <a:r>
              <a:rPr lang="zh-CN" altLang="zh-CN" sz="2200" dirty="0">
                <a:solidFill>
                  <a:srgbClr val="000000"/>
                </a:solidFill>
                <a:latin typeface="Times New Roman" panose="02020603050405020304" pitchFamily="18" charset="0"/>
                <a:cs typeface="Times New Roman" panose="02020603050405020304" pitchFamily="18" charset="0"/>
              </a:rPr>
              <a:t>方便的</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近便的</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【课文原句】</a:t>
            </a:r>
            <a:r>
              <a:rPr lang="en-US" altLang="zh-CN" sz="2200" dirty="0">
                <a:solidFill>
                  <a:srgbClr val="000000"/>
                </a:solidFill>
                <a:latin typeface="Times New Roman" panose="02020603050405020304" pitchFamily="18" charset="0"/>
                <a:cs typeface="Times New Roman" panose="02020603050405020304" pitchFamily="18" charset="0"/>
              </a:rPr>
              <a:t>There are countless articles telling us how the Internet has made our lives more </a:t>
            </a:r>
            <a:r>
              <a:rPr lang="en-US" altLang="zh-CN" sz="2200" b="1" dirty="0">
                <a:solidFill>
                  <a:srgbClr val="000000"/>
                </a:solidFill>
                <a:latin typeface="Times New Roman" panose="02020603050405020304" pitchFamily="18" charset="0"/>
                <a:cs typeface="Times New Roman" panose="02020603050405020304" pitchFamily="18" charset="0"/>
              </a:rPr>
              <a:t>convenient</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有无数篇文章告诉我们</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互联网如何使我们的生活更加方便。</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【词汇精讲】</a:t>
            </a:r>
            <a:r>
              <a:rPr lang="en-US" altLang="zh-CN" sz="2200" dirty="0">
                <a:solidFill>
                  <a:srgbClr val="000000"/>
                </a:solidFill>
                <a:latin typeface="Times New Roman" panose="02020603050405020304" pitchFamily="18" charset="0"/>
                <a:cs typeface="Times New Roman" panose="02020603050405020304" pitchFamily="18" charset="0"/>
              </a:rPr>
              <a:t>convenient</a:t>
            </a:r>
            <a:r>
              <a:rPr lang="zh-CN" altLang="zh-CN" sz="2200" dirty="0">
                <a:solidFill>
                  <a:srgbClr val="000000"/>
                </a:solidFill>
                <a:latin typeface="Times New Roman" panose="02020603050405020304" pitchFamily="18" charset="0"/>
                <a:cs typeface="Times New Roman" panose="02020603050405020304" pitchFamily="18" charset="0"/>
              </a:rPr>
              <a:t>是形容词</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意为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方便的</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近便的</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Subways are fast and </a:t>
            </a:r>
            <a:r>
              <a:rPr lang="en-US" altLang="zh-CN" sz="2200" b="1" dirty="0" err="1">
                <a:solidFill>
                  <a:srgbClr val="000000"/>
                </a:solidFill>
                <a:latin typeface="Times New Roman" panose="02020603050405020304" pitchFamily="18" charset="0"/>
                <a:cs typeface="Times New Roman" panose="02020603050405020304" pitchFamily="18" charset="0"/>
              </a:rPr>
              <a:t>convenient</a:t>
            </a:r>
            <a:r>
              <a:rPr lang="en-US" altLang="zh-CN" sz="2200" dirty="0" err="1">
                <a:solidFill>
                  <a:srgbClr val="000000"/>
                </a:solidFill>
                <a:latin typeface="Times New Roman" panose="02020603050405020304" pitchFamily="18" charset="0"/>
                <a:cs typeface="Times New Roman" panose="02020603050405020304" pitchFamily="18" charset="0"/>
              </a:rPr>
              <a:t>,but</a:t>
            </a:r>
            <a:r>
              <a:rPr lang="en-US" altLang="zh-CN" sz="2200" dirty="0">
                <a:solidFill>
                  <a:srgbClr val="000000"/>
                </a:solidFill>
                <a:latin typeface="Times New Roman" panose="02020603050405020304" pitchFamily="18" charset="0"/>
                <a:cs typeface="Times New Roman" panose="02020603050405020304" pitchFamily="18" charset="0"/>
              </a:rPr>
              <a:t> rush hours can be terrible.</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地铁快捷方便</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但是</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交通高峰时段情况就可能非常糟糕。</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Our house is very </a:t>
            </a:r>
            <a:r>
              <a:rPr lang="en-US" altLang="zh-CN" sz="2200" b="1" dirty="0">
                <a:solidFill>
                  <a:srgbClr val="000000"/>
                </a:solidFill>
                <a:latin typeface="Times New Roman" panose="02020603050405020304" pitchFamily="18" charset="0"/>
                <a:cs typeface="Times New Roman" panose="02020603050405020304" pitchFamily="18" charset="0"/>
              </a:rPr>
              <a:t>convenient</a:t>
            </a:r>
            <a:r>
              <a:rPr lang="en-US" altLang="zh-CN" sz="2200" dirty="0">
                <a:solidFill>
                  <a:srgbClr val="000000"/>
                </a:solidFill>
                <a:latin typeface="Times New Roman" panose="02020603050405020304" pitchFamily="18" charset="0"/>
                <a:cs typeface="Times New Roman" panose="02020603050405020304" pitchFamily="18" charset="0"/>
              </a:rPr>
              <a:t> for schools and stores.</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我们的房子离学校和商店很近。</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3"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5"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564651"/>
            <a:ext cx="2225289" cy="458202"/>
          </a:xfrm>
          <a:prstGeom prst="rect">
            <a:avLst/>
          </a:prstGeom>
        </p:spPr>
        <p:txBody>
          <a:bodyPr wrap="none">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【词汇拓展】</a:t>
            </a:r>
            <a:r>
              <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0" y="1988840"/>
          <a:ext cx="8128000" cy="3135183"/>
        </p:xfrm>
        <a:graphic>
          <a:graphicData uri="http://schemas.openxmlformats.org/presentationml/2006/ole">
            <mc:AlternateContent xmlns:mc="http://schemas.openxmlformats.org/markup-compatibility/2006">
              <mc:Choice xmlns:v="urn:schemas-microsoft-com:vml" Requires="v">
                <p:oleObj spid="_x0000_s8200" name="文档" r:id="rId6" imgW="3843020" imgH="1483360" progId="Word.Document.12">
                  <p:embed/>
                </p:oleObj>
              </mc:Choice>
              <mc:Fallback>
                <p:oleObj name="文档" r:id="rId6" imgW="3843020" imgH="1483360" progId="Word.Document.12">
                  <p:embed/>
                  <p:pic>
                    <p:nvPicPr>
                      <p:cNvPr id="0" name="对象 2"/>
                      <p:cNvPicPr/>
                      <p:nvPr/>
                    </p:nvPicPr>
                    <p:blipFill>
                      <a:blip r:embed="rId7"/>
                      <a:stretch>
                        <a:fillRect/>
                      </a:stretch>
                    </p:blipFill>
                    <p:spPr>
                      <a:xfrm>
                        <a:off x="0" y="1988840"/>
                        <a:ext cx="8128000" cy="3135183"/>
                      </a:xfrm>
                      <a:prstGeom prst="rect">
                        <a:avLst/>
                      </a:prstGeom>
                    </p:spPr>
                  </p:pic>
                </p:oleObj>
              </mc:Fallback>
            </mc:AlternateContent>
          </a:graphicData>
        </a:graphic>
      </p:graphicFrame>
      <p:pic>
        <p:nvPicPr>
          <p:cNvPr id="7" name="A37.eps" descr="id:2147497439;FounderCES"/>
          <p:cNvPicPr/>
          <p:nvPr/>
        </p:nvPicPr>
        <p:blipFill>
          <a:blip r:embed="rId8" cstate="email"/>
          <a:stretch>
            <a:fillRect/>
          </a:stretch>
        </p:blipFill>
        <p:spPr>
          <a:xfrm>
            <a:off x="6588224" y="3933056"/>
            <a:ext cx="1944216" cy="10971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294804"/>
            <a:ext cx="8128000" cy="4522392"/>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Can you telephone me </a:t>
            </a:r>
            <a:r>
              <a:rPr lang="en-US" altLang="zh-CN" sz="2200" b="1" dirty="0">
                <a:solidFill>
                  <a:srgbClr val="000000"/>
                </a:solidFill>
                <a:latin typeface="Times New Roman" panose="02020603050405020304" pitchFamily="18" charset="0"/>
                <a:cs typeface="Times New Roman" panose="02020603050405020304" pitchFamily="18" charset="0"/>
              </a:rPr>
              <a:t>at</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your</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convenience</a:t>
            </a:r>
            <a:r>
              <a:rPr lang="en-US" altLang="zh-CN" sz="2200" dirty="0">
                <a:solidFill>
                  <a:srgbClr val="000000"/>
                </a:solidFill>
                <a:latin typeface="Times New Roman" panose="02020603050405020304" pitchFamily="18" charset="0"/>
                <a:cs typeface="Times New Roman" panose="02020603050405020304" pitchFamily="18" charset="0"/>
              </a:rPr>
              <a:t> to arrange a meeting?</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你能不能在方便时给我打个电话</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安排一下见面</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For disabled customers it would </a:t>
            </a:r>
            <a:r>
              <a:rPr lang="en-US" altLang="zh-CN" sz="2200" b="1" dirty="0">
                <a:solidFill>
                  <a:srgbClr val="000000"/>
                </a:solidFill>
                <a:latin typeface="Times New Roman" panose="02020603050405020304" pitchFamily="18" charset="0"/>
                <a:cs typeface="Times New Roman" panose="02020603050405020304" pitchFamily="18" charset="0"/>
              </a:rPr>
              <a:t>be</a:t>
            </a:r>
            <a:r>
              <a:rPr lang="en-US" altLang="zh-CN" sz="2200" dirty="0">
                <a:solidFill>
                  <a:srgbClr val="000000"/>
                </a:solidFill>
                <a:latin typeface="Times New Roman" panose="02020603050405020304" pitchFamily="18" charset="0"/>
                <a:cs typeface="Times New Roman" panose="02020603050405020304" pitchFamily="18" charset="0"/>
              </a:rPr>
              <a:t> more </a:t>
            </a:r>
            <a:r>
              <a:rPr lang="en-US" altLang="zh-CN" sz="2200" b="1" dirty="0">
                <a:solidFill>
                  <a:srgbClr val="000000"/>
                </a:solidFill>
                <a:latin typeface="Times New Roman" panose="02020603050405020304" pitchFamily="18" charset="0"/>
                <a:cs typeface="Times New Roman" panose="02020603050405020304" pitchFamily="18" charset="0"/>
              </a:rPr>
              <a:t>convenient</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to</a:t>
            </a:r>
            <a:r>
              <a:rPr lang="en-US" altLang="zh-CN" sz="2200" dirty="0">
                <a:solidFill>
                  <a:srgbClr val="000000"/>
                </a:solidFill>
                <a:latin typeface="Times New Roman" panose="02020603050405020304" pitchFamily="18" charset="0"/>
                <a:cs typeface="Times New Roman" panose="02020603050405020304" pitchFamily="18" charset="0"/>
              </a:rPr>
              <a:t> place the toilets near the entrance to the cinema.</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在影院入口处的附近设置厕所会让残疾人顾客感觉更加方便。</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【温馨提示】</a:t>
            </a:r>
            <a:r>
              <a:rPr lang="en-US" altLang="zh-CN" sz="2200" dirty="0">
                <a:solidFill>
                  <a:srgbClr val="000000"/>
                </a:solidFill>
                <a:latin typeface="Times New Roman" panose="02020603050405020304" pitchFamily="18" charset="0"/>
                <a:cs typeface="Times New Roman" panose="02020603050405020304" pitchFamily="18" charset="0"/>
              </a:rPr>
              <a:t>convenient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作表语时</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不可用人作主语</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而要用物或形式主语作主语。</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当你方便的时候</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应译成</a:t>
            </a:r>
            <a:r>
              <a:rPr lang="en-US" altLang="zh-CN" sz="2200" dirty="0">
                <a:solidFill>
                  <a:srgbClr val="000000"/>
                </a:solidFill>
                <a:latin typeface="Times New Roman" panose="02020603050405020304" pitchFamily="18" charset="0"/>
                <a:cs typeface="Times New Roman" panose="02020603050405020304" pitchFamily="18" charset="0"/>
              </a:rPr>
              <a:t>“when</a:t>
            </a:r>
            <a:r>
              <a:rPr lang="en-US"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it</a:t>
            </a:r>
            <a:r>
              <a:rPr lang="en-US"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is</a:t>
            </a:r>
            <a:r>
              <a:rPr lang="en-US"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convenient</a:t>
            </a:r>
            <a:r>
              <a:rPr lang="en-US"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for</a:t>
            </a:r>
            <a:r>
              <a:rPr lang="en-US"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you”</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而不能译成</a:t>
            </a:r>
            <a:r>
              <a:rPr lang="en-US" altLang="zh-CN" sz="2200" dirty="0">
                <a:solidFill>
                  <a:srgbClr val="000000"/>
                </a:solidFill>
                <a:latin typeface="Times New Roman" panose="02020603050405020304" pitchFamily="18" charset="0"/>
                <a:cs typeface="Times New Roman" panose="02020603050405020304" pitchFamily="18" charset="0"/>
              </a:rPr>
              <a:t>“when</a:t>
            </a:r>
            <a:r>
              <a:rPr lang="en-US"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you</a:t>
            </a:r>
            <a:r>
              <a:rPr lang="en-US"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are</a:t>
            </a:r>
            <a:r>
              <a:rPr lang="en-US"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convenient”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Would</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it</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be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convenient</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for</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you</a:t>
            </a:r>
            <a:r>
              <a:rPr lang="en-US" altLang="zh-CN" sz="2200" dirty="0">
                <a:solidFill>
                  <a:srgbClr val="000000"/>
                </a:solidFill>
                <a:latin typeface="Times New Roman" panose="02020603050405020304" pitchFamily="18" charset="0"/>
                <a:cs typeface="Times New Roman" panose="02020603050405020304" pitchFamily="18" charset="0"/>
              </a:rPr>
              <a:t> to pick me up at four o</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clock and take me to the airport?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四点钟你方便来接我再送我去机场吗</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5" cstate="email"/>
          <a:stretch>
            <a:fillRect/>
          </a:stretch>
        </p:blipFill>
        <p:spPr>
          <a:xfrm>
            <a:off x="958798" y="1135018"/>
            <a:ext cx="7226405" cy="5329277"/>
          </a:xfrm>
          <a:prstGeom prst="rect">
            <a:avLst/>
          </a:prstGeom>
        </p:spPr>
      </p:pic>
      <p:sp>
        <p:nvSpPr>
          <p:cNvPr id="7" name="矩形 6"/>
          <p:cNvSpPr/>
          <p:nvPr/>
        </p:nvSpPr>
        <p:spPr>
          <a:xfrm>
            <a:off x="1124570" y="5585915"/>
            <a:ext cx="6759798" cy="6513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2107334"/>
            <a:ext cx="8128000" cy="2897332"/>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b="1" dirty="0">
                <a:solidFill>
                  <a:srgbClr val="000000"/>
                </a:solidFill>
                <a:latin typeface="Times New Roman" panose="02020603050405020304" pitchFamily="18" charset="0"/>
                <a:cs typeface="Times New Roman" panose="02020603050405020304" pitchFamily="18" charset="0"/>
              </a:rPr>
              <a:t>stuck</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i="1" dirty="0">
                <a:solidFill>
                  <a:srgbClr val="000000"/>
                </a:solidFill>
                <a:latin typeface="Times New Roman" panose="02020603050405020304" pitchFamily="18" charset="0"/>
                <a:cs typeface="Times New Roman" panose="02020603050405020304" pitchFamily="18" charset="0"/>
              </a:rPr>
              <a:t>adj.</a:t>
            </a:r>
            <a:r>
              <a:rPr lang="en-US" altLang="zh-CN" sz="2200" dirty="0">
                <a:solidFill>
                  <a:srgbClr val="000000"/>
                </a:solidFill>
                <a:latin typeface="Times New Roman" panose="02020603050405020304" pitchFamily="18" charset="0"/>
                <a:cs typeface="Times New Roman" panose="02020603050405020304" pitchFamily="18" charset="0"/>
              </a:rPr>
              <a:t> </a:t>
            </a:r>
            <a:r>
              <a:rPr lang="zh-CN" altLang="zh-CN" sz="2200" dirty="0">
                <a:solidFill>
                  <a:srgbClr val="000000"/>
                </a:solidFill>
                <a:latin typeface="Times New Roman" panose="02020603050405020304" pitchFamily="18" charset="0"/>
                <a:cs typeface="Times New Roman" panose="02020603050405020304" pitchFamily="18" charset="0"/>
              </a:rPr>
              <a:t>卡住</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陷</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入</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困</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于</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【课文原句】</a:t>
            </a:r>
            <a:r>
              <a:rPr lang="en-US" altLang="zh-CN" sz="2200" dirty="0">
                <a:solidFill>
                  <a:srgbClr val="000000"/>
                </a:solidFill>
                <a:latin typeface="Times New Roman" panose="02020603050405020304" pitchFamily="18" charset="0"/>
                <a:cs typeface="Times New Roman" panose="02020603050405020304" pitchFamily="18" charset="0"/>
              </a:rPr>
              <a:t>At age 50,she found herself out of work and </a:t>
            </a:r>
            <a:r>
              <a:rPr lang="en-US" altLang="zh-CN" sz="2200" b="1" dirty="0">
                <a:solidFill>
                  <a:srgbClr val="000000"/>
                </a:solidFill>
                <a:latin typeface="Times New Roman" panose="02020603050405020304" pitchFamily="18" charset="0"/>
                <a:cs typeface="Times New Roman" panose="02020603050405020304" pitchFamily="18" charset="0"/>
              </a:rPr>
              <a:t>stuck</a:t>
            </a:r>
            <a:r>
              <a:rPr lang="en-US" altLang="zh-CN" sz="2200" dirty="0">
                <a:solidFill>
                  <a:srgbClr val="000000"/>
                </a:solidFill>
                <a:latin typeface="Times New Roman" panose="02020603050405020304" pitchFamily="18" charset="0"/>
                <a:cs typeface="Times New Roman" panose="02020603050405020304" pitchFamily="18" charset="0"/>
              </a:rPr>
              <a:t> at home with only her computer to keep her company.</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50</a:t>
            </a:r>
            <a:r>
              <a:rPr lang="zh-CN" altLang="zh-CN" sz="2200" dirty="0">
                <a:solidFill>
                  <a:srgbClr val="000000"/>
                </a:solidFill>
                <a:latin typeface="Times New Roman" panose="02020603050405020304" pitchFamily="18" charset="0"/>
                <a:cs typeface="Times New Roman" panose="02020603050405020304" pitchFamily="18" charset="0"/>
              </a:rPr>
              <a:t>岁时</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她发现自己失业了</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困在家里</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只有电脑相伴。</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【词汇精讲】</a:t>
            </a:r>
            <a:r>
              <a:rPr lang="en-US" altLang="zh-CN" sz="2200" dirty="0">
                <a:solidFill>
                  <a:srgbClr val="000000"/>
                </a:solidFill>
                <a:latin typeface="Times New Roman" panose="02020603050405020304" pitchFamily="18" charset="0"/>
                <a:cs typeface="Times New Roman" panose="02020603050405020304" pitchFamily="18" charset="0"/>
              </a:rPr>
              <a:t>stuck</a:t>
            </a:r>
            <a:r>
              <a:rPr lang="zh-CN" altLang="zh-CN" sz="2200" dirty="0">
                <a:solidFill>
                  <a:srgbClr val="000000"/>
                </a:solidFill>
                <a:latin typeface="Times New Roman" panose="02020603050405020304" pitchFamily="18" charset="0"/>
                <a:cs typeface="Times New Roman" panose="02020603050405020304" pitchFamily="18" charset="0"/>
              </a:rPr>
              <a:t>是形容词</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意为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卡住</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陷</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入</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困</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于</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Have you ever been </a:t>
            </a:r>
            <a:r>
              <a:rPr lang="en-US" altLang="zh-CN" sz="2200" b="1" dirty="0">
                <a:solidFill>
                  <a:srgbClr val="000000"/>
                </a:solidFill>
                <a:latin typeface="Times New Roman" panose="02020603050405020304" pitchFamily="18" charset="0"/>
                <a:cs typeface="Times New Roman" panose="02020603050405020304" pitchFamily="18" charset="0"/>
              </a:rPr>
              <a:t>stuck</a:t>
            </a:r>
            <a:r>
              <a:rPr lang="en-US" altLang="zh-CN" sz="2200" dirty="0">
                <a:solidFill>
                  <a:srgbClr val="000000"/>
                </a:solidFill>
                <a:latin typeface="Times New Roman" panose="02020603050405020304" pitchFamily="18" charset="0"/>
                <a:cs typeface="Times New Roman" panose="02020603050405020304" pitchFamily="18" charset="0"/>
              </a:rPr>
              <a:t> in a traffic jam?</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你曾经遇上过交通堵塞吗</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3"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5"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540016"/>
            <a:ext cx="8128000" cy="4154984"/>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【词汇拓展】</a:t>
            </a: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If you </a:t>
            </a:r>
            <a:r>
              <a:rPr lang="en-US" altLang="zh-CN" sz="2200" b="1">
                <a:solidFill>
                  <a:srgbClr val="000000"/>
                </a:solidFill>
                <a:latin typeface="Times New Roman" panose="02020603050405020304" pitchFamily="18" charset="0"/>
                <a:cs typeface="Times New Roman" panose="02020603050405020304" pitchFamily="18" charset="0"/>
              </a:rPr>
              <a:t>stick</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to</a:t>
            </a:r>
            <a:r>
              <a:rPr lang="en-US" altLang="zh-CN" sz="2200">
                <a:solidFill>
                  <a:srgbClr val="000000"/>
                </a:solidFill>
                <a:latin typeface="Times New Roman" panose="02020603050405020304" pitchFamily="18" charset="0"/>
                <a:cs typeface="Times New Roman" panose="02020603050405020304" pitchFamily="18" charset="0"/>
              </a:rPr>
              <a:t> the truth,you have nothing to fear.</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如果你坚持真理</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你就没有什么好怕的。</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The bus </a:t>
            </a:r>
            <a:r>
              <a:rPr lang="en-US" altLang="zh-CN" sz="2200" b="1">
                <a:solidFill>
                  <a:srgbClr val="000000"/>
                </a:solidFill>
                <a:latin typeface="Times New Roman" panose="02020603050405020304" pitchFamily="18" charset="0"/>
                <a:cs typeface="Times New Roman" panose="02020603050405020304" pitchFamily="18" charset="0"/>
              </a:rPr>
              <a:t>got</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stuck</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in</a:t>
            </a:r>
            <a:r>
              <a:rPr lang="en-US" altLang="zh-CN" sz="2200">
                <a:solidFill>
                  <a:srgbClr val="000000"/>
                </a:solidFill>
                <a:latin typeface="Times New Roman" panose="02020603050405020304" pitchFamily="18" charset="0"/>
                <a:cs typeface="Times New Roman" panose="02020603050405020304" pitchFamily="18" charset="0"/>
              </a:rPr>
              <a:t> the snow and we had to walk the rest of the way.</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公共汽车陷在雪中开不动了</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剩下的路我们只好步行。</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1188640" y="2060848"/>
          <a:ext cx="8128000" cy="1317781"/>
        </p:xfrm>
        <a:graphic>
          <a:graphicData uri="http://schemas.openxmlformats.org/presentationml/2006/ole">
            <mc:AlternateContent xmlns:mc="http://schemas.openxmlformats.org/markup-compatibility/2006">
              <mc:Choice xmlns:v="urn:schemas-microsoft-com:vml" Requires="v">
                <p:oleObj spid="_x0000_s9224" name="文档" r:id="rId6" imgW="3843020" imgH="623570" progId="Word.Document.12">
                  <p:embed/>
                </p:oleObj>
              </mc:Choice>
              <mc:Fallback>
                <p:oleObj name="文档" r:id="rId6" imgW="3843020" imgH="623570" progId="Word.Document.12">
                  <p:embed/>
                  <p:pic>
                    <p:nvPicPr>
                      <p:cNvPr id="0" name="对象 2"/>
                      <p:cNvPicPr/>
                      <p:nvPr/>
                    </p:nvPicPr>
                    <p:blipFill>
                      <a:blip r:embed="rId7"/>
                      <a:stretch>
                        <a:fillRect/>
                      </a:stretch>
                    </p:blipFill>
                    <p:spPr>
                      <a:xfrm>
                        <a:off x="-1188640" y="2060848"/>
                        <a:ext cx="8128000" cy="1317781"/>
                      </a:xfrm>
                      <a:prstGeom prst="rect">
                        <a:avLst/>
                      </a:prstGeom>
                    </p:spPr>
                  </p:pic>
                </p:oleObj>
              </mc:Fallback>
            </mc:AlternateContent>
          </a:graphicData>
        </a:graphic>
      </p:graphicFrame>
      <p:pic>
        <p:nvPicPr>
          <p:cNvPr id="7" name="A38.eps" descr="id:2147497446;FounderCES"/>
          <p:cNvPicPr/>
          <p:nvPr/>
        </p:nvPicPr>
        <p:blipFill>
          <a:blip r:embed="rId8" cstate="email"/>
          <a:stretch>
            <a:fillRect/>
          </a:stretch>
        </p:blipFill>
        <p:spPr>
          <a:xfrm>
            <a:off x="5148064" y="1755173"/>
            <a:ext cx="2444072" cy="13857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5" cstate="email"/>
          <a:stretch>
            <a:fillRect/>
          </a:stretch>
        </p:blipFill>
        <p:spPr>
          <a:xfrm>
            <a:off x="508000" y="1203999"/>
            <a:ext cx="8128000" cy="5033313"/>
          </a:xfrm>
          <a:prstGeom prst="rect">
            <a:avLst/>
          </a:prstGeom>
        </p:spPr>
      </p:pic>
      <p:sp>
        <p:nvSpPr>
          <p:cNvPr id="6" name="矩形 5"/>
          <p:cNvSpPr/>
          <p:nvPr/>
        </p:nvSpPr>
        <p:spPr>
          <a:xfrm>
            <a:off x="724754" y="5311482"/>
            <a:ext cx="7776864" cy="6513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099206"/>
            <a:ext cx="8128000" cy="4913589"/>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3</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b="1" dirty="0">
                <a:solidFill>
                  <a:srgbClr val="000000"/>
                </a:solidFill>
                <a:latin typeface="Times New Roman" panose="02020603050405020304" pitchFamily="18" charset="0"/>
                <a:cs typeface="Times New Roman" panose="02020603050405020304" pitchFamily="18" charset="0"/>
              </a:rPr>
              <a:t>benefit</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i="1" dirty="0">
                <a:solidFill>
                  <a:srgbClr val="000000"/>
                </a:solidFill>
                <a:latin typeface="Times New Roman" panose="02020603050405020304" pitchFamily="18" charset="0"/>
                <a:cs typeface="Times New Roman" panose="02020603050405020304" pitchFamily="18" charset="0"/>
              </a:rPr>
              <a:t>n.</a:t>
            </a:r>
            <a:r>
              <a:rPr lang="zh-CN" altLang="zh-CN" sz="2200" dirty="0">
                <a:solidFill>
                  <a:srgbClr val="000000"/>
                </a:solidFill>
                <a:latin typeface="Times New Roman" panose="02020603050405020304" pitchFamily="18" charset="0"/>
                <a:cs typeface="Times New Roman" panose="02020603050405020304" pitchFamily="18" charset="0"/>
              </a:rPr>
              <a:t>益处　</a:t>
            </a:r>
            <a:r>
              <a:rPr lang="en-US" altLang="zh-CN" sz="2200" i="1" dirty="0" err="1">
                <a:solidFill>
                  <a:srgbClr val="000000"/>
                </a:solidFill>
                <a:latin typeface="Times New Roman" panose="02020603050405020304" pitchFamily="18" charset="0"/>
                <a:cs typeface="Times New Roman" panose="02020603050405020304" pitchFamily="18" charset="0"/>
              </a:rPr>
              <a:t>vt.</a:t>
            </a:r>
            <a:r>
              <a:rPr lang="zh-CN" altLang="zh-CN" sz="2200" dirty="0">
                <a:solidFill>
                  <a:srgbClr val="000000"/>
                </a:solidFill>
                <a:latin typeface="Times New Roman" panose="02020603050405020304" pitchFamily="18" charset="0"/>
                <a:cs typeface="Times New Roman" panose="02020603050405020304" pitchFamily="18" charset="0"/>
              </a:rPr>
              <a:t>使受益　</a:t>
            </a:r>
            <a:r>
              <a:rPr lang="en-US" altLang="zh-CN" sz="2200" i="1" dirty="0">
                <a:solidFill>
                  <a:srgbClr val="000000"/>
                </a:solidFill>
                <a:latin typeface="Times New Roman" panose="02020603050405020304" pitchFamily="18" charset="0"/>
                <a:cs typeface="Times New Roman" panose="02020603050405020304" pitchFamily="18" charset="0"/>
              </a:rPr>
              <a:t>vi.</a:t>
            </a:r>
            <a:r>
              <a:rPr lang="zh-CN" altLang="zh-CN" sz="2200" dirty="0">
                <a:solidFill>
                  <a:srgbClr val="000000"/>
                </a:solidFill>
                <a:latin typeface="Times New Roman" panose="02020603050405020304" pitchFamily="18" charset="0"/>
                <a:cs typeface="Times New Roman" panose="02020603050405020304" pitchFamily="18" charset="0"/>
              </a:rPr>
              <a:t>得益于</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【课文原句】</a:t>
            </a:r>
            <a:r>
              <a:rPr lang="en-US" altLang="zh-CN" sz="2200" dirty="0">
                <a:solidFill>
                  <a:srgbClr val="000000"/>
                </a:solidFill>
                <a:latin typeface="Times New Roman" panose="02020603050405020304" pitchFamily="18" charset="0"/>
                <a:cs typeface="Times New Roman" panose="02020603050405020304" pitchFamily="18" charset="0"/>
              </a:rPr>
              <a:t>She </a:t>
            </a:r>
            <a:r>
              <a:rPr lang="en-US" altLang="zh-CN" sz="2200" dirty="0" err="1">
                <a:solidFill>
                  <a:srgbClr val="000000"/>
                </a:solidFill>
                <a:latin typeface="Times New Roman" panose="02020603050405020304" pitchFamily="18" charset="0"/>
                <a:cs typeface="Times New Roman" panose="02020603050405020304" pitchFamily="18" charset="0"/>
              </a:rPr>
              <a:t>realised</a:t>
            </a:r>
            <a:r>
              <a:rPr lang="en-US" altLang="zh-CN" sz="2200" dirty="0">
                <a:solidFill>
                  <a:srgbClr val="000000"/>
                </a:solidFill>
                <a:latin typeface="Times New Roman" panose="02020603050405020304" pitchFamily="18" charset="0"/>
                <a:cs typeface="Times New Roman" panose="02020603050405020304" pitchFamily="18" charset="0"/>
              </a:rPr>
              <a:t> that one of the greatest </a:t>
            </a:r>
            <a:r>
              <a:rPr lang="en-US" altLang="zh-CN" sz="2200" b="1" dirty="0">
                <a:solidFill>
                  <a:srgbClr val="000000"/>
                </a:solidFill>
                <a:latin typeface="Times New Roman" panose="02020603050405020304" pitchFamily="18" charset="0"/>
                <a:cs typeface="Times New Roman" panose="02020603050405020304" pitchFamily="18" charset="0"/>
              </a:rPr>
              <a:t>benefits</a:t>
            </a:r>
            <a:r>
              <a:rPr lang="en-US" altLang="zh-CN" sz="2200" dirty="0">
                <a:solidFill>
                  <a:srgbClr val="000000"/>
                </a:solidFill>
                <a:latin typeface="Times New Roman" panose="02020603050405020304" pitchFamily="18" charset="0"/>
                <a:cs typeface="Times New Roman" panose="02020603050405020304" pitchFamily="18" charset="0"/>
              </a:rPr>
              <a:t> of the Internet was its ability to remove the distance that usually exists between people.</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她意识到互联网的最大好处之一就是能够消除通常存在于人和人之间的距离感。</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【词汇精讲】</a:t>
            </a:r>
            <a:r>
              <a:rPr lang="zh-CN" altLang="zh-CN" sz="2200" dirty="0">
                <a:solidFill>
                  <a:srgbClr val="000000"/>
                </a:solidFill>
                <a:latin typeface="Times New Roman" panose="02020603050405020304" pitchFamily="18" charset="0"/>
                <a:cs typeface="Times New Roman" panose="02020603050405020304" pitchFamily="18" charset="0"/>
              </a:rPr>
              <a:t>句中的</a:t>
            </a:r>
            <a:r>
              <a:rPr lang="en-US" altLang="zh-CN" sz="2200" dirty="0">
                <a:solidFill>
                  <a:srgbClr val="000000"/>
                </a:solidFill>
                <a:latin typeface="Times New Roman" panose="02020603050405020304" pitchFamily="18" charset="0"/>
                <a:cs typeface="Times New Roman" panose="02020603050405020304" pitchFamily="18" charset="0"/>
              </a:rPr>
              <a:t>benefit</a:t>
            </a:r>
            <a:r>
              <a:rPr lang="zh-CN" altLang="zh-CN" sz="2200" dirty="0">
                <a:solidFill>
                  <a:srgbClr val="000000"/>
                </a:solidFill>
                <a:latin typeface="Times New Roman" panose="02020603050405020304" pitchFamily="18" charset="0"/>
                <a:cs typeface="Times New Roman" panose="02020603050405020304" pitchFamily="18" charset="0"/>
              </a:rPr>
              <a:t>是可数名词</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意为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益处</a:t>
            </a:r>
            <a:r>
              <a:rPr lang="en-US" altLang="zh-CN" sz="2200" dirty="0">
                <a:solidFill>
                  <a:srgbClr val="000000"/>
                </a:solidFill>
                <a:latin typeface="Times New Roman" panose="02020603050405020304" pitchFamily="18" charset="0"/>
                <a:cs typeface="Times New Roman" panose="02020603050405020304" pitchFamily="18" charset="0"/>
              </a:rPr>
              <a:t>”;benefit</a:t>
            </a:r>
            <a:r>
              <a:rPr lang="zh-CN" altLang="zh-CN" sz="2200" dirty="0">
                <a:solidFill>
                  <a:srgbClr val="000000"/>
                </a:solidFill>
                <a:latin typeface="Times New Roman" panose="02020603050405020304" pitchFamily="18" charset="0"/>
                <a:cs typeface="Times New Roman" panose="02020603050405020304" pitchFamily="18" charset="0"/>
              </a:rPr>
              <a:t>作及物动词</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意为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使受益</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作不及物动词</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意为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得益于</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The new railway will </a:t>
            </a:r>
            <a:r>
              <a:rPr lang="en-US" altLang="zh-CN" sz="2200" b="1" dirty="0">
                <a:solidFill>
                  <a:srgbClr val="000000"/>
                </a:solidFill>
                <a:latin typeface="Times New Roman" panose="02020603050405020304" pitchFamily="18" charset="0"/>
                <a:cs typeface="Times New Roman" panose="02020603050405020304" pitchFamily="18" charset="0"/>
              </a:rPr>
              <a:t>benefit</a:t>
            </a:r>
            <a:r>
              <a:rPr lang="en-US" altLang="zh-CN" sz="2200" dirty="0">
                <a:solidFill>
                  <a:srgbClr val="000000"/>
                </a:solidFill>
                <a:latin typeface="Times New Roman" panose="02020603050405020304" pitchFamily="18" charset="0"/>
                <a:cs typeface="Times New Roman" panose="02020603050405020304" pitchFamily="18" charset="0"/>
              </a:rPr>
              <a:t> the people living here.</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新建的铁路将有益于住在这里的人们。</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He told me that he </a:t>
            </a:r>
            <a:r>
              <a:rPr lang="en-US" altLang="zh-CN" sz="2200" b="1" dirty="0">
                <a:solidFill>
                  <a:srgbClr val="000000"/>
                </a:solidFill>
                <a:latin typeface="Times New Roman" panose="02020603050405020304" pitchFamily="18" charset="0"/>
                <a:cs typeface="Times New Roman" panose="02020603050405020304" pitchFamily="18" charset="0"/>
              </a:rPr>
              <a:t>benefited</a:t>
            </a:r>
            <a:r>
              <a:rPr lang="en-US" altLang="zh-CN" sz="2200" dirty="0">
                <a:solidFill>
                  <a:srgbClr val="000000"/>
                </a:solidFill>
                <a:latin typeface="Times New Roman" panose="02020603050405020304" pitchFamily="18" charset="0"/>
                <a:cs typeface="Times New Roman" panose="02020603050405020304" pitchFamily="18" charset="0"/>
              </a:rPr>
              <a:t> from daily exercise.</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他告诉我他受益于每天的锻炼。</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3"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5"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554207"/>
            <a:ext cx="8128000" cy="3748719"/>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【词汇拓展】</a:t>
            </a: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As everyone knows,sports </a:t>
            </a:r>
            <a:r>
              <a:rPr lang="en-US" altLang="zh-CN" sz="2200" b="1">
                <a:solidFill>
                  <a:srgbClr val="000000"/>
                </a:solidFill>
                <a:latin typeface="Times New Roman" panose="02020603050405020304" pitchFamily="18" charset="0"/>
                <a:cs typeface="Times New Roman" panose="02020603050405020304" pitchFamily="18" charset="0"/>
              </a:rPr>
              <a:t>are</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beneficial</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to</a:t>
            </a:r>
            <a:r>
              <a:rPr lang="en-US" altLang="zh-CN" sz="2200">
                <a:solidFill>
                  <a:srgbClr val="000000"/>
                </a:solidFill>
                <a:latin typeface="Times New Roman" panose="02020603050405020304" pitchFamily="18" charset="0"/>
                <a:cs typeface="Times New Roman" panose="02020603050405020304" pitchFamily="18" charset="0"/>
              </a:rPr>
              <a:t> building up our bodies.</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众所周知</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体育运动对增强我们的体质有益。</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You need people working </a:t>
            </a:r>
            <a:r>
              <a:rPr lang="en-US" altLang="zh-CN" sz="2200" b="1">
                <a:solidFill>
                  <a:srgbClr val="000000"/>
                </a:solidFill>
                <a:latin typeface="Times New Roman" panose="02020603050405020304" pitchFamily="18" charset="0"/>
                <a:cs typeface="Times New Roman" panose="02020603050405020304" pitchFamily="18" charset="0"/>
              </a:rPr>
              <a:t>for</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the</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benefit</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of</a:t>
            </a:r>
            <a:r>
              <a:rPr lang="en-US" altLang="zh-CN" sz="2200">
                <a:solidFill>
                  <a:srgbClr val="000000"/>
                </a:solidFill>
                <a:latin typeface="Times New Roman" panose="02020603050405020304" pitchFamily="18" charset="0"/>
                <a:cs typeface="Times New Roman" panose="02020603050405020304" pitchFamily="18" charset="0"/>
              </a:rPr>
              <a:t> the community.</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你们需要为社区谋利益的人。</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468560" y="1916832"/>
          <a:ext cx="8128000" cy="1770455"/>
        </p:xfrm>
        <a:graphic>
          <a:graphicData uri="http://schemas.openxmlformats.org/presentationml/2006/ole">
            <mc:AlternateContent xmlns:mc="http://schemas.openxmlformats.org/markup-compatibility/2006">
              <mc:Choice xmlns:v="urn:schemas-microsoft-com:vml" Requires="v">
                <p:oleObj spid="_x0000_s10248" name="文档" r:id="rId6" imgW="3843020" imgH="838200" progId="Word.Document.12">
                  <p:embed/>
                </p:oleObj>
              </mc:Choice>
              <mc:Fallback>
                <p:oleObj name="文档" r:id="rId6" imgW="3843020" imgH="838200" progId="Word.Document.12">
                  <p:embed/>
                  <p:pic>
                    <p:nvPicPr>
                      <p:cNvPr id="0" name="对象 2"/>
                      <p:cNvPicPr/>
                      <p:nvPr/>
                    </p:nvPicPr>
                    <p:blipFill>
                      <a:blip r:embed="rId7"/>
                      <a:stretch>
                        <a:fillRect/>
                      </a:stretch>
                    </p:blipFill>
                    <p:spPr>
                      <a:xfrm>
                        <a:off x="-468560" y="1916832"/>
                        <a:ext cx="8128000" cy="1770455"/>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5" cstate="email"/>
          <a:stretch>
            <a:fillRect/>
          </a:stretch>
        </p:blipFill>
        <p:spPr>
          <a:xfrm>
            <a:off x="877455" y="1128986"/>
            <a:ext cx="7389091" cy="5509552"/>
          </a:xfrm>
          <a:prstGeom prst="rect">
            <a:avLst/>
          </a:prstGeom>
        </p:spPr>
      </p:pic>
      <p:sp>
        <p:nvSpPr>
          <p:cNvPr id="6" name="矩形 5"/>
          <p:cNvSpPr/>
          <p:nvPr/>
        </p:nvSpPr>
        <p:spPr>
          <a:xfrm>
            <a:off x="1124570" y="5733256"/>
            <a:ext cx="6759798" cy="6513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hlinkClick r:id="rId3" action="ppaction://hlinksldjump"/>
          </p:cNvPr>
          <p:cNvSpPr/>
          <p:nvPr/>
        </p:nvSpPr>
        <p:spPr>
          <a:xfrm>
            <a:off x="467545" y="836712"/>
            <a:ext cx="611882"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chemeClr val="bg1"/>
                </a:solidFill>
                <a:latin typeface="微软雅黑" panose="020B0503020204020204" pitchFamily="34" charset="-122"/>
                <a:ea typeface="微软雅黑" panose="020B0503020204020204" pitchFamily="34" charset="-122"/>
              </a:rPr>
              <a:t>Ⅰ</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 name="矩形 4">
            <a:hlinkClick r:id="rId4" action="ppaction://hlinksldjump"/>
          </p:cNvPr>
          <p:cNvSpPr/>
          <p:nvPr/>
        </p:nvSpPr>
        <p:spPr>
          <a:xfrm>
            <a:off x="1115617"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333333"/>
                </a:solidFill>
                <a:latin typeface="微软雅黑" panose="020B0503020204020204" pitchFamily="34" charset="-122"/>
                <a:ea typeface="微软雅黑" panose="020B0503020204020204" pitchFamily="34" charset="-122"/>
              </a:rPr>
              <a:t>Ⅱ</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6" name="矩形 5">
            <a:hlinkClick r:id="rId5" action="ppaction://hlinksldjump"/>
          </p:cNvPr>
          <p:cNvSpPr/>
          <p:nvPr/>
        </p:nvSpPr>
        <p:spPr>
          <a:xfrm>
            <a:off x="1763688"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333333"/>
                </a:solidFill>
                <a:latin typeface="微软雅黑" panose="020B0503020204020204" pitchFamily="34" charset="-122"/>
                <a:ea typeface="微软雅黑" panose="020B0503020204020204" pitchFamily="34" charset="-122"/>
              </a:rPr>
              <a:t>Ⅲ</a:t>
            </a:r>
            <a:endParaRPr lang="zh-CN" altLang="en-US" sz="1400" dirty="0">
              <a:solidFill>
                <a:srgbClr val="333333"/>
              </a:solidFill>
              <a:latin typeface="微软雅黑" panose="020B0503020204020204" pitchFamily="34" charset="-122"/>
              <a:ea typeface="微软雅黑" panose="020B0503020204020204" pitchFamily="34" charset="-122"/>
            </a:endParaRPr>
          </a:p>
        </p:txBody>
      </p:sp>
      <p:graphicFrame>
        <p:nvGraphicFramePr>
          <p:cNvPr id="2" name="对象 1"/>
          <p:cNvGraphicFramePr>
            <a:graphicFrameLocks noChangeAspect="1"/>
          </p:cNvGraphicFramePr>
          <p:nvPr/>
        </p:nvGraphicFramePr>
        <p:xfrm>
          <a:off x="508000" y="1536244"/>
          <a:ext cx="8128000" cy="5565383"/>
        </p:xfrm>
        <a:graphic>
          <a:graphicData uri="http://schemas.openxmlformats.org/presentationml/2006/ole">
            <mc:AlternateContent xmlns:mc="http://schemas.openxmlformats.org/markup-compatibility/2006">
              <mc:Choice xmlns:v="urn:schemas-microsoft-com:vml" Requires="v">
                <p:oleObj spid="_x0000_s4104" name="文档" r:id="rId6" imgW="3947160" imgH="2711450" progId="Word.Document.12">
                  <p:embed/>
                </p:oleObj>
              </mc:Choice>
              <mc:Fallback>
                <p:oleObj name="文档" r:id="rId6" imgW="3947160" imgH="2711450" progId="Word.Document.12">
                  <p:embed/>
                  <p:pic>
                    <p:nvPicPr>
                      <p:cNvPr id="0" name="对象 1"/>
                      <p:cNvPicPr/>
                      <p:nvPr/>
                    </p:nvPicPr>
                    <p:blipFill>
                      <a:blip r:embed="rId7"/>
                      <a:stretch>
                        <a:fillRect/>
                      </a:stretch>
                    </p:blipFill>
                    <p:spPr>
                      <a:xfrm>
                        <a:off x="508000" y="1536244"/>
                        <a:ext cx="8128000" cy="5565383"/>
                      </a:xfrm>
                      <a:prstGeom prst="rect">
                        <a:avLst/>
                      </a:prstGeom>
                    </p:spPr>
                  </p:pic>
                </p:oleObj>
              </mc:Fallback>
            </mc:AlternateContent>
          </a:graphicData>
        </a:graphic>
      </p:graphicFrame>
      <p:sp>
        <p:nvSpPr>
          <p:cNvPr id="3" name="矩形 2"/>
          <p:cNvSpPr>
            <a:spLocks noChangeAspect="1"/>
          </p:cNvSpPr>
          <p:nvPr/>
        </p:nvSpPr>
        <p:spPr>
          <a:xfrm>
            <a:off x="508000" y="1114267"/>
            <a:ext cx="2308645" cy="498598"/>
          </a:xfrm>
          <a:prstGeom prst="rect">
            <a:avLst/>
          </a:prstGeom>
        </p:spPr>
        <p:txBody>
          <a:bodyPr wrap="none">
            <a:spAutoFit/>
          </a:bodyPr>
          <a:lstStyle/>
          <a:p>
            <a:pPr>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Ⅰ</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知识体系图解</a:t>
            </a:r>
            <a:r>
              <a:rPr lang="en-US"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 </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
        <p:nvSpPr>
          <p:cNvPr id="9" name="矩形 8"/>
          <p:cNvSpPr>
            <a:spLocks noChangeAspect="1"/>
          </p:cNvSpPr>
          <p:nvPr/>
        </p:nvSpPr>
        <p:spPr>
          <a:xfrm>
            <a:off x="1547664" y="1515606"/>
            <a:ext cx="1422184"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convenient</a:t>
            </a:r>
            <a:endParaRPr lang="zh-CN" altLang="en-US" sz="2200"/>
          </a:p>
        </p:txBody>
      </p:sp>
      <p:sp>
        <p:nvSpPr>
          <p:cNvPr id="10" name="矩形 9"/>
          <p:cNvSpPr>
            <a:spLocks noChangeAspect="1"/>
          </p:cNvSpPr>
          <p:nvPr/>
        </p:nvSpPr>
        <p:spPr>
          <a:xfrm>
            <a:off x="1547664" y="1872153"/>
            <a:ext cx="684803"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cash</a:t>
            </a:r>
            <a:endParaRPr lang="zh-CN" altLang="en-US" sz="2200"/>
          </a:p>
        </p:txBody>
      </p:sp>
      <p:sp>
        <p:nvSpPr>
          <p:cNvPr id="11" name="矩形 10"/>
          <p:cNvSpPr>
            <a:spLocks noChangeAspect="1"/>
          </p:cNvSpPr>
          <p:nvPr/>
        </p:nvSpPr>
        <p:spPr>
          <a:xfrm>
            <a:off x="1547664" y="2249248"/>
            <a:ext cx="936475"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update</a:t>
            </a:r>
            <a:endParaRPr lang="zh-CN" altLang="en-US" sz="2200"/>
          </a:p>
        </p:txBody>
      </p:sp>
      <p:sp>
        <p:nvSpPr>
          <p:cNvPr id="12" name="矩形 11"/>
          <p:cNvSpPr>
            <a:spLocks noChangeAspect="1"/>
          </p:cNvSpPr>
          <p:nvPr/>
        </p:nvSpPr>
        <p:spPr>
          <a:xfrm>
            <a:off x="1547664" y="2959054"/>
            <a:ext cx="1154483"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database</a:t>
            </a:r>
            <a:endParaRPr lang="zh-CN" altLang="en-US" sz="2200"/>
          </a:p>
        </p:txBody>
      </p:sp>
      <p:sp>
        <p:nvSpPr>
          <p:cNvPr id="13" name="矩形 12"/>
          <p:cNvSpPr>
            <a:spLocks noChangeAspect="1"/>
          </p:cNvSpPr>
          <p:nvPr/>
        </p:nvSpPr>
        <p:spPr>
          <a:xfrm>
            <a:off x="1547664" y="3304414"/>
            <a:ext cx="1156086"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software</a:t>
            </a:r>
            <a:endParaRPr lang="zh-CN" altLang="en-US" sz="2200"/>
          </a:p>
        </p:txBody>
      </p:sp>
      <p:sp>
        <p:nvSpPr>
          <p:cNvPr id="14" name="矩形 13"/>
          <p:cNvSpPr>
            <a:spLocks noChangeAspect="1"/>
          </p:cNvSpPr>
          <p:nvPr/>
        </p:nvSpPr>
        <p:spPr>
          <a:xfrm>
            <a:off x="1547664" y="3660961"/>
            <a:ext cx="1140056"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network</a:t>
            </a:r>
            <a:endParaRPr lang="zh-CN" altLang="en-US" sz="2200"/>
          </a:p>
        </p:txBody>
      </p:sp>
      <p:sp>
        <p:nvSpPr>
          <p:cNvPr id="15" name="矩形 14"/>
          <p:cNvSpPr>
            <a:spLocks noChangeAspect="1"/>
          </p:cNvSpPr>
          <p:nvPr/>
        </p:nvSpPr>
        <p:spPr>
          <a:xfrm>
            <a:off x="1547664" y="4686128"/>
            <a:ext cx="779381"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stuck</a:t>
            </a:r>
            <a:endParaRPr lang="zh-CN" altLang="en-US" sz="2200"/>
          </a:p>
        </p:txBody>
      </p:sp>
      <p:sp>
        <p:nvSpPr>
          <p:cNvPr id="16" name="矩形 15"/>
          <p:cNvSpPr>
            <a:spLocks noChangeAspect="1"/>
          </p:cNvSpPr>
          <p:nvPr/>
        </p:nvSpPr>
        <p:spPr>
          <a:xfrm>
            <a:off x="1547664" y="5001579"/>
            <a:ext cx="623889"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surf</a:t>
            </a:r>
            <a:endParaRPr lang="zh-CN" altLang="en-US" sz="2200"/>
          </a:p>
        </p:txBody>
      </p:sp>
      <p:sp>
        <p:nvSpPr>
          <p:cNvPr id="17" name="矩形 16"/>
          <p:cNvSpPr>
            <a:spLocks noChangeAspect="1"/>
          </p:cNvSpPr>
          <p:nvPr/>
        </p:nvSpPr>
        <p:spPr>
          <a:xfrm>
            <a:off x="1547664" y="5368400"/>
            <a:ext cx="968535"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benefit</a:t>
            </a:r>
            <a:endParaRPr lang="zh-CN" altLang="en-US" sz="2200"/>
          </a:p>
        </p:txBody>
      </p:sp>
      <p:sp>
        <p:nvSpPr>
          <p:cNvPr id="18" name="矩形 17"/>
          <p:cNvSpPr>
            <a:spLocks noChangeAspect="1"/>
          </p:cNvSpPr>
          <p:nvPr/>
        </p:nvSpPr>
        <p:spPr>
          <a:xfrm>
            <a:off x="1683352" y="5732297"/>
            <a:ext cx="1107996"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distance</a:t>
            </a:r>
            <a:endParaRPr lang="zh-CN" altLang="en-US" sz="2200"/>
          </a:p>
        </p:txBody>
      </p:sp>
      <p:sp>
        <p:nvSpPr>
          <p:cNvPr id="21" name="矩形 20"/>
          <p:cNvSpPr>
            <a:spLocks noChangeAspect="1"/>
          </p:cNvSpPr>
          <p:nvPr/>
        </p:nvSpPr>
        <p:spPr>
          <a:xfrm>
            <a:off x="1683352" y="6099118"/>
            <a:ext cx="952505"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inspire</a:t>
            </a:r>
            <a:endParaRPr lang="zh-CN" altLang="en-US" sz="2200"/>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down)">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down)">
                                      <p:cBhvr>
                                        <p:cTn id="5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P spid="18"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p:cNvSpPr>
            <a:spLocks noChangeAspect="1"/>
          </p:cNvSpPr>
          <p:nvPr/>
        </p:nvSpPr>
        <p:spPr>
          <a:xfrm>
            <a:off x="508000" y="1497936"/>
            <a:ext cx="8128000" cy="4116127"/>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4</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b="1" dirty="0">
                <a:solidFill>
                  <a:srgbClr val="000000"/>
                </a:solidFill>
                <a:latin typeface="Times New Roman" panose="02020603050405020304" pitchFamily="18" charset="0"/>
                <a:cs typeface="Times New Roman" panose="02020603050405020304" pitchFamily="18" charset="0"/>
              </a:rPr>
              <a:t>inspire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i="1" dirty="0" err="1">
                <a:solidFill>
                  <a:srgbClr val="000000"/>
                </a:solidFill>
                <a:latin typeface="Times New Roman" panose="02020603050405020304" pitchFamily="18" charset="0"/>
                <a:cs typeface="Times New Roman" panose="02020603050405020304" pitchFamily="18" charset="0"/>
              </a:rPr>
              <a:t>vt.</a:t>
            </a:r>
            <a:r>
              <a:rPr lang="zh-CN" altLang="zh-CN" sz="2200" dirty="0">
                <a:solidFill>
                  <a:srgbClr val="000000"/>
                </a:solidFill>
                <a:latin typeface="Times New Roman" panose="02020603050405020304" pitchFamily="18" charset="0"/>
                <a:cs typeface="Times New Roman" panose="02020603050405020304" pitchFamily="18" charset="0"/>
              </a:rPr>
              <a:t>鼓舞</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激励</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启发思考</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【课文原句】</a:t>
            </a:r>
            <a:r>
              <a:rPr lang="en-US" altLang="zh-CN" sz="2200" dirty="0">
                <a:solidFill>
                  <a:srgbClr val="000000"/>
                </a:solidFill>
                <a:latin typeface="Times New Roman" panose="02020603050405020304" pitchFamily="18" charset="0"/>
                <a:cs typeface="Times New Roman" panose="02020603050405020304" pitchFamily="18" charset="0"/>
              </a:rPr>
              <a:t>She was so </a:t>
            </a:r>
            <a:r>
              <a:rPr lang="en-US" altLang="zh-CN" sz="2200" b="1" dirty="0">
                <a:solidFill>
                  <a:srgbClr val="000000"/>
                </a:solidFill>
                <a:latin typeface="Times New Roman" panose="02020603050405020304" pitchFamily="18" charset="0"/>
                <a:cs typeface="Times New Roman" panose="02020603050405020304" pitchFamily="18" charset="0"/>
              </a:rPr>
              <a:t>inspired</a:t>
            </a:r>
            <a:r>
              <a:rPr lang="en-US" altLang="zh-CN" sz="2200" dirty="0">
                <a:solidFill>
                  <a:srgbClr val="000000"/>
                </a:solidFill>
                <a:latin typeface="Times New Roman" panose="02020603050405020304" pitchFamily="18" charset="0"/>
                <a:cs typeface="Times New Roman" panose="02020603050405020304" pitchFamily="18" charset="0"/>
              </a:rPr>
              <a:t> by the people she met online that she decided to start an IT club to teach older people how to use computers and the Internet.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她受到网友的启发</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决定成立一个</a:t>
            </a:r>
            <a:r>
              <a:rPr lang="en-US" altLang="zh-CN" sz="2200" dirty="0">
                <a:solidFill>
                  <a:srgbClr val="000000"/>
                </a:solidFill>
                <a:latin typeface="Times New Roman" panose="02020603050405020304" pitchFamily="18" charset="0"/>
                <a:cs typeface="Times New Roman" panose="02020603050405020304" pitchFamily="18" charset="0"/>
              </a:rPr>
              <a:t>IT</a:t>
            </a:r>
            <a:r>
              <a:rPr lang="zh-CN" altLang="zh-CN" sz="2200" dirty="0">
                <a:solidFill>
                  <a:srgbClr val="000000"/>
                </a:solidFill>
                <a:latin typeface="Times New Roman" panose="02020603050405020304" pitchFamily="18" charset="0"/>
                <a:cs typeface="Times New Roman" panose="02020603050405020304" pitchFamily="18" charset="0"/>
              </a:rPr>
              <a:t>俱乐部来教年长一些的人们学习使用电脑和互联网。</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【词汇精讲】</a:t>
            </a:r>
            <a:r>
              <a:rPr lang="en-US" altLang="zh-CN" sz="2200" dirty="0">
                <a:solidFill>
                  <a:srgbClr val="000000"/>
                </a:solidFill>
                <a:latin typeface="Times New Roman" panose="02020603050405020304" pitchFamily="18" charset="0"/>
                <a:cs typeface="Times New Roman" panose="02020603050405020304" pitchFamily="18" charset="0"/>
              </a:rPr>
              <a:t>inspire</a:t>
            </a:r>
            <a:r>
              <a:rPr lang="zh-CN" altLang="zh-CN" sz="2200" dirty="0">
                <a:solidFill>
                  <a:srgbClr val="000000"/>
                </a:solidFill>
                <a:latin typeface="Times New Roman" panose="02020603050405020304" pitchFamily="18" charset="0"/>
                <a:cs typeface="Times New Roman" panose="02020603050405020304" pitchFamily="18" charset="0"/>
              </a:rPr>
              <a:t>为及物动词</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意为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鼓舞</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激励</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启发思考</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Parents should encourage their children to overcome difficulties and </a:t>
            </a:r>
            <a:r>
              <a:rPr lang="en-US" altLang="zh-CN" sz="2200" b="1" dirty="0">
                <a:solidFill>
                  <a:srgbClr val="000000"/>
                </a:solidFill>
                <a:latin typeface="Times New Roman" panose="02020603050405020304" pitchFamily="18" charset="0"/>
                <a:cs typeface="Times New Roman" panose="02020603050405020304" pitchFamily="18" charset="0"/>
              </a:rPr>
              <a:t>inspire</a:t>
            </a:r>
            <a:r>
              <a:rPr lang="en-US" altLang="zh-CN" sz="2200" dirty="0">
                <a:solidFill>
                  <a:srgbClr val="000000"/>
                </a:solidFill>
                <a:latin typeface="Times New Roman" panose="02020603050405020304" pitchFamily="18" charset="0"/>
                <a:cs typeface="Times New Roman" panose="02020603050405020304" pitchFamily="18" charset="0"/>
              </a:rPr>
              <a:t> them to develop by themselves.</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父母应该鼓励他们的孩子克服困难</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并且激励他们自我发展。</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3"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5"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p:cNvSpPr>
            <a:spLocks noChangeAspect="1"/>
          </p:cNvSpPr>
          <p:nvPr/>
        </p:nvSpPr>
        <p:spPr>
          <a:xfrm>
            <a:off x="508000" y="1778274"/>
            <a:ext cx="2225289" cy="498598"/>
          </a:xfrm>
          <a:prstGeom prst="rect">
            <a:avLst/>
          </a:prstGeom>
        </p:spPr>
        <p:txBody>
          <a:bodyPr wrap="none">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【词汇拓展】</a:t>
            </a:r>
            <a:r>
              <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6" name="对象 5"/>
          <p:cNvGraphicFramePr>
            <a:graphicFrameLocks noChangeAspect="1"/>
          </p:cNvGraphicFramePr>
          <p:nvPr/>
        </p:nvGraphicFramePr>
        <p:xfrm>
          <a:off x="827584" y="2276872"/>
          <a:ext cx="8128000" cy="2679156"/>
        </p:xfrm>
        <a:graphic>
          <a:graphicData uri="http://schemas.openxmlformats.org/presentationml/2006/ole">
            <mc:AlternateContent xmlns:mc="http://schemas.openxmlformats.org/markup-compatibility/2006">
              <mc:Choice xmlns:v="urn:schemas-microsoft-com:vml" Requires="v">
                <p:oleObj spid="_x0000_s11272" name="文档" r:id="rId6" imgW="3843020" imgH="1268730" progId="Word.Document.12">
                  <p:embed/>
                </p:oleObj>
              </mc:Choice>
              <mc:Fallback>
                <p:oleObj name="文档" r:id="rId6" imgW="3843020" imgH="1268730" progId="Word.Document.12">
                  <p:embed/>
                  <p:pic>
                    <p:nvPicPr>
                      <p:cNvPr id="0" name="对象 5"/>
                      <p:cNvPicPr/>
                      <p:nvPr/>
                    </p:nvPicPr>
                    <p:blipFill>
                      <a:blip r:embed="rId7"/>
                      <a:stretch>
                        <a:fillRect/>
                      </a:stretch>
                    </p:blipFill>
                    <p:spPr>
                      <a:xfrm>
                        <a:off x="827584" y="2276872"/>
                        <a:ext cx="8128000" cy="2679156"/>
                      </a:xfrm>
                      <a:prstGeom prst="rect">
                        <a:avLst/>
                      </a:prstGeom>
                    </p:spPr>
                  </p:pic>
                </p:oleObj>
              </mc:Fallback>
            </mc:AlternateContent>
          </a:graphicData>
        </a:graphic>
      </p:graphicFrame>
      <p:pic>
        <p:nvPicPr>
          <p:cNvPr id="7" name="A39.eps" descr="id:2147497453;FounderCES"/>
          <p:cNvPicPr/>
          <p:nvPr/>
        </p:nvPicPr>
        <p:blipFill>
          <a:blip r:embed="rId8" cstate="email"/>
          <a:stretch>
            <a:fillRect/>
          </a:stretch>
        </p:blipFill>
        <p:spPr>
          <a:xfrm>
            <a:off x="6732240" y="3513251"/>
            <a:ext cx="1944216" cy="14427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p:cNvSpPr>
            <a:spLocks noChangeAspect="1"/>
          </p:cNvSpPr>
          <p:nvPr/>
        </p:nvSpPr>
        <p:spPr>
          <a:xfrm>
            <a:off x="508000" y="2107334"/>
            <a:ext cx="8128000" cy="2897332"/>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Nature is the biggest </a:t>
            </a:r>
            <a:r>
              <a:rPr lang="en-US" altLang="zh-CN" sz="2200" b="1" dirty="0">
                <a:solidFill>
                  <a:srgbClr val="000000"/>
                </a:solidFill>
                <a:latin typeface="Times New Roman" panose="02020603050405020304" pitchFamily="18" charset="0"/>
                <a:cs typeface="Times New Roman" panose="02020603050405020304" pitchFamily="18" charset="0"/>
              </a:rPr>
              <a:t>inspiration</a:t>
            </a:r>
            <a:r>
              <a:rPr lang="en-US" altLang="zh-CN" sz="2200" dirty="0">
                <a:solidFill>
                  <a:srgbClr val="000000"/>
                </a:solidFill>
                <a:latin typeface="Times New Roman" panose="02020603050405020304" pitchFamily="18" charset="0"/>
                <a:cs typeface="Times New Roman" panose="02020603050405020304" pitchFamily="18" charset="0"/>
              </a:rPr>
              <a:t> and I</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m always </a:t>
            </a:r>
            <a:r>
              <a:rPr lang="en-US" altLang="zh-CN" sz="2200" b="1" dirty="0">
                <a:solidFill>
                  <a:srgbClr val="000000"/>
                </a:solidFill>
                <a:latin typeface="Times New Roman" panose="02020603050405020304" pitchFamily="18" charset="0"/>
                <a:cs typeface="Times New Roman" panose="02020603050405020304" pitchFamily="18" charset="0"/>
              </a:rPr>
              <a:t>inspired</a:t>
            </a:r>
            <a:r>
              <a:rPr lang="en-US" altLang="zh-CN" sz="2200" dirty="0">
                <a:solidFill>
                  <a:srgbClr val="000000"/>
                </a:solidFill>
                <a:latin typeface="Times New Roman" panose="02020603050405020304" pitchFamily="18" charset="0"/>
                <a:cs typeface="Times New Roman" panose="02020603050405020304" pitchFamily="18" charset="0"/>
              </a:rPr>
              <a:t> by things of beauty and harmony.</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大自然是最大的灵感</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我总是被美丽和谐的事物所启发。</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Listening to his </a:t>
            </a:r>
            <a:r>
              <a:rPr lang="en-US" altLang="zh-CN" sz="2200" b="1" dirty="0">
                <a:solidFill>
                  <a:srgbClr val="000000"/>
                </a:solidFill>
                <a:latin typeface="Times New Roman" panose="02020603050405020304" pitchFamily="18" charset="0"/>
                <a:cs typeface="Times New Roman" panose="02020603050405020304" pitchFamily="18" charset="0"/>
              </a:rPr>
              <a:t>inspiring</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err="1">
                <a:solidFill>
                  <a:srgbClr val="000000"/>
                </a:solidFill>
                <a:latin typeface="Times New Roman" panose="02020603050405020304" pitchFamily="18" charset="0"/>
                <a:cs typeface="Times New Roman" panose="02020603050405020304" pitchFamily="18" charset="0"/>
              </a:rPr>
              <a:t>speech,we</a:t>
            </a:r>
            <a:r>
              <a:rPr lang="en-US" altLang="zh-CN" sz="2200" dirty="0">
                <a:solidFill>
                  <a:srgbClr val="000000"/>
                </a:solidFill>
                <a:latin typeface="Times New Roman" panose="02020603050405020304" pitchFamily="18" charset="0"/>
                <a:cs typeface="Times New Roman" panose="02020603050405020304" pitchFamily="18" charset="0"/>
              </a:rPr>
              <a:t> were </a:t>
            </a:r>
            <a:r>
              <a:rPr lang="en-US" altLang="zh-CN" sz="2200" b="1" dirty="0">
                <a:solidFill>
                  <a:srgbClr val="000000"/>
                </a:solidFill>
                <a:latin typeface="Times New Roman" panose="02020603050405020304" pitchFamily="18" charset="0"/>
                <a:cs typeface="Times New Roman" panose="02020603050405020304" pitchFamily="18" charset="0"/>
              </a:rPr>
              <a:t>inspired</a:t>
            </a:r>
            <a:r>
              <a:rPr lang="en-US" altLang="zh-CN" sz="2200" dirty="0">
                <a:solidFill>
                  <a:srgbClr val="000000"/>
                </a:solidFill>
                <a:latin typeface="Times New Roman" panose="02020603050405020304" pitchFamily="18" charset="0"/>
                <a:cs typeface="Times New Roman" panose="02020603050405020304" pitchFamily="18" charset="0"/>
              </a:rPr>
              <a:t> to make great </a:t>
            </a:r>
            <a:r>
              <a:rPr lang="en-US" altLang="zh-CN" sz="2200" dirty="0" err="1">
                <a:solidFill>
                  <a:srgbClr val="000000"/>
                </a:solidFill>
                <a:latin typeface="Times New Roman" panose="02020603050405020304" pitchFamily="18" charset="0"/>
                <a:cs typeface="Times New Roman" panose="02020603050405020304" pitchFamily="18" charset="0"/>
              </a:rPr>
              <a:t>efforts.It</a:t>
            </a:r>
            <a:r>
              <a:rPr lang="en-US" altLang="zh-CN" sz="2200" dirty="0">
                <a:solidFill>
                  <a:srgbClr val="000000"/>
                </a:solidFill>
                <a:latin typeface="Times New Roman" panose="02020603050405020304" pitchFamily="18" charset="0"/>
                <a:cs typeface="Times New Roman" panose="02020603050405020304" pitchFamily="18" charset="0"/>
              </a:rPr>
              <a:t> gave us not only hope but also </a:t>
            </a:r>
            <a:r>
              <a:rPr lang="en-US" altLang="zh-CN" sz="2200" b="1" dirty="0">
                <a:solidFill>
                  <a:srgbClr val="000000"/>
                </a:solidFill>
                <a:latin typeface="Times New Roman" panose="02020603050405020304" pitchFamily="18" charset="0"/>
                <a:cs typeface="Times New Roman" panose="02020603050405020304" pitchFamily="18" charset="0"/>
              </a:rPr>
              <a:t>inspiration</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听到他鼓舞人心的演讲</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我们受到了很大的激励</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并将更加努力。它不仅给了我们希望</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也给了我们灵感。</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5" cstate="email"/>
          <a:stretch>
            <a:fillRect/>
          </a:stretch>
        </p:blipFill>
        <p:spPr>
          <a:xfrm>
            <a:off x="1547664" y="1124744"/>
            <a:ext cx="6401510" cy="5544616"/>
          </a:xfrm>
          <a:prstGeom prst="rect">
            <a:avLst/>
          </a:prstGeom>
        </p:spPr>
      </p:pic>
      <p:sp>
        <p:nvSpPr>
          <p:cNvPr id="6" name="矩形 5"/>
          <p:cNvSpPr/>
          <p:nvPr/>
        </p:nvSpPr>
        <p:spPr>
          <a:xfrm>
            <a:off x="1757048" y="5517232"/>
            <a:ext cx="5839288" cy="939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6" name="矩形 5"/>
          <p:cNvSpPr>
            <a:spLocks noChangeAspect="1"/>
          </p:cNvSpPr>
          <p:nvPr/>
        </p:nvSpPr>
        <p:spPr>
          <a:xfrm>
            <a:off x="508000" y="2291038"/>
            <a:ext cx="8128000" cy="2529923"/>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5</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b="1">
                <a:solidFill>
                  <a:srgbClr val="000000"/>
                </a:solidFill>
                <a:latin typeface="Times New Roman" panose="02020603050405020304" pitchFamily="18" charset="0"/>
                <a:cs typeface="Times New Roman" panose="02020603050405020304" pitchFamily="18" charset="0"/>
              </a:rPr>
              <a:t>access</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i="1">
                <a:solidFill>
                  <a:srgbClr val="000000"/>
                </a:solidFill>
                <a:latin typeface="Times New Roman" panose="02020603050405020304" pitchFamily="18" charset="0"/>
                <a:cs typeface="Times New Roman" panose="02020603050405020304" pitchFamily="18" charset="0"/>
              </a:rPr>
              <a:t>n.</a:t>
            </a:r>
            <a:r>
              <a:rPr lang="zh-CN" altLang="zh-CN" sz="2200">
                <a:solidFill>
                  <a:srgbClr val="000000"/>
                </a:solidFill>
                <a:latin typeface="Times New Roman" panose="02020603050405020304" pitchFamily="18" charset="0"/>
                <a:cs typeface="Times New Roman" panose="02020603050405020304" pitchFamily="18" charset="0"/>
              </a:rPr>
              <a:t>通道</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使用、查阅、接近或面见的</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机会　</a:t>
            </a:r>
            <a:r>
              <a:rPr lang="en-US" altLang="zh-CN" sz="2200" i="1">
                <a:solidFill>
                  <a:srgbClr val="000000"/>
                </a:solidFill>
                <a:latin typeface="Times New Roman" panose="02020603050405020304" pitchFamily="18" charset="0"/>
                <a:cs typeface="Times New Roman" panose="02020603050405020304" pitchFamily="18" charset="0"/>
              </a:rPr>
              <a:t>vt</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进入</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使用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获取</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【课文原句】</a:t>
            </a:r>
            <a:r>
              <a:rPr lang="en-US" altLang="zh-CN" sz="2200">
                <a:solidFill>
                  <a:srgbClr val="000000"/>
                </a:solidFill>
                <a:latin typeface="Times New Roman" panose="02020603050405020304" pitchFamily="18" charset="0"/>
                <a:cs typeface="Times New Roman" panose="02020603050405020304" pitchFamily="18" charset="0"/>
              </a:rPr>
              <a:t>She believes that it is highly important to bridge the digital divide and make sure that everyone has </a:t>
            </a:r>
            <a:r>
              <a:rPr lang="en-US" altLang="zh-CN" sz="2200" b="1">
                <a:solidFill>
                  <a:srgbClr val="000000"/>
                </a:solidFill>
                <a:latin typeface="Times New Roman" panose="02020603050405020304" pitchFamily="18" charset="0"/>
                <a:cs typeface="Times New Roman" panose="02020603050405020304" pitchFamily="18" charset="0"/>
              </a:rPr>
              <a:t>access</a:t>
            </a:r>
            <a:r>
              <a:rPr lang="en-US" altLang="zh-CN" sz="2200">
                <a:solidFill>
                  <a:srgbClr val="000000"/>
                </a:solidFill>
                <a:latin typeface="Times New Roman" panose="02020603050405020304" pitchFamily="18" charset="0"/>
                <a:cs typeface="Times New Roman" panose="02020603050405020304" pitchFamily="18" charset="0"/>
              </a:rPr>
              <a:t> to the Internet and knows how to use new technology.</a:t>
            </a:r>
            <a:r>
              <a:rPr lang="zh-CN" altLang="zh-CN" sz="2200">
                <a:solidFill>
                  <a:srgbClr val="000000"/>
                </a:solidFill>
                <a:latin typeface="Times New Roman" panose="02020603050405020304" pitchFamily="18" charset="0"/>
                <a:cs typeface="Times New Roman" panose="02020603050405020304" pitchFamily="18" charset="0"/>
              </a:rPr>
              <a:t>她认为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消除数字鸿沟、确保每人都能使用互联网并且知晓如何运用新技术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是非常重要的。</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3"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5"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p:cNvSpPr>
            <a:spLocks noChangeAspect="1"/>
          </p:cNvSpPr>
          <p:nvPr/>
        </p:nvSpPr>
        <p:spPr>
          <a:xfrm>
            <a:off x="508000" y="1556792"/>
            <a:ext cx="8128000" cy="4154984"/>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【词汇精讲】</a:t>
            </a:r>
            <a:r>
              <a:rPr lang="en-US" altLang="zh-CN" sz="2200">
                <a:solidFill>
                  <a:srgbClr val="000000"/>
                </a:solidFill>
                <a:latin typeface="Times New Roman" panose="02020603050405020304" pitchFamily="18" charset="0"/>
                <a:cs typeface="Times New Roman" panose="02020603050405020304" pitchFamily="18" charset="0"/>
              </a:rPr>
              <a:t>access</a:t>
            </a:r>
            <a:r>
              <a:rPr lang="zh-CN" altLang="zh-CN" sz="2200">
                <a:solidFill>
                  <a:srgbClr val="000000"/>
                </a:solidFill>
                <a:latin typeface="Times New Roman" panose="02020603050405020304" pitchFamily="18" charset="0"/>
                <a:cs typeface="Times New Roman" panose="02020603050405020304" pitchFamily="18" charset="0"/>
              </a:rPr>
              <a:t>作名词</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意为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通道</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使用、查阅、接近或面见的</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机会</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作动词</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意为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进入</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使用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获取</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a:t>
            </a:r>
            <a:endParaRPr lang="en-US" altLang="zh-CN" sz="2200">
              <a:solidFill>
                <a:srgbClr val="000000"/>
              </a:solidFill>
              <a:latin typeface="Times New Roman" panose="02020603050405020304" pitchFamily="18" charset="0"/>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The only </a:t>
            </a:r>
            <a:r>
              <a:rPr lang="en-US" altLang="zh-CN" sz="2200" b="1">
                <a:solidFill>
                  <a:srgbClr val="000000"/>
                </a:solidFill>
                <a:latin typeface="Times New Roman" panose="02020603050405020304" pitchFamily="18" charset="0"/>
                <a:cs typeface="Times New Roman" panose="02020603050405020304" pitchFamily="18" charset="0"/>
              </a:rPr>
              <a:t>access</a:t>
            </a:r>
            <a:r>
              <a:rPr lang="en-US" altLang="zh-CN" sz="2200">
                <a:solidFill>
                  <a:srgbClr val="000000"/>
                </a:solidFill>
                <a:latin typeface="Times New Roman" panose="02020603050405020304" pitchFamily="18" charset="0"/>
                <a:cs typeface="Times New Roman" panose="02020603050405020304" pitchFamily="18" charset="0"/>
              </a:rPr>
              <a:t> to the farmhouse is across the fields.</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去那座农舍的唯一通路是穿过田野。</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The World Wide Web is a computer network that allows computer users to </a:t>
            </a:r>
            <a:r>
              <a:rPr lang="en-US" altLang="zh-CN" sz="2200" b="1">
                <a:solidFill>
                  <a:srgbClr val="000000"/>
                </a:solidFill>
                <a:latin typeface="Times New Roman" panose="02020603050405020304" pitchFamily="18" charset="0"/>
                <a:cs typeface="Times New Roman" panose="02020603050405020304" pitchFamily="18" charset="0"/>
              </a:rPr>
              <a:t>access</a:t>
            </a:r>
            <a:r>
              <a:rPr lang="en-US" altLang="zh-CN" sz="2200">
                <a:solidFill>
                  <a:srgbClr val="000000"/>
                </a:solidFill>
                <a:latin typeface="Times New Roman" panose="02020603050405020304" pitchFamily="18" charset="0"/>
                <a:cs typeface="Times New Roman" panose="02020603050405020304" pitchFamily="18" charset="0"/>
              </a:rPr>
              <a:t> information from millions of websites via the Internet.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万维网是一种计算机网络</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它允许电脑用户通过因特网来获取众多网站的信息。</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p:txBody>
      </p:sp>
      <p:graphicFrame>
        <p:nvGraphicFramePr>
          <p:cNvPr id="6" name="对象 5"/>
          <p:cNvGraphicFramePr>
            <a:graphicFrameLocks noChangeAspect="1"/>
          </p:cNvGraphicFramePr>
          <p:nvPr/>
        </p:nvGraphicFramePr>
        <p:xfrm>
          <a:off x="1518657" y="2541442"/>
          <a:ext cx="6106686" cy="604623"/>
        </p:xfrm>
        <a:graphic>
          <a:graphicData uri="http://schemas.openxmlformats.org/presentationml/2006/ole">
            <mc:AlternateContent xmlns:mc="http://schemas.openxmlformats.org/markup-compatibility/2006">
              <mc:Choice xmlns:v="urn:schemas-microsoft-com:vml" Requires="v">
                <p:oleObj spid="_x0000_s12296" name="文档" r:id="rId6" imgW="3843020" imgH="381635" progId="Word.Document.12">
                  <p:embed/>
                </p:oleObj>
              </mc:Choice>
              <mc:Fallback>
                <p:oleObj name="文档" r:id="rId6" imgW="3843020" imgH="381635" progId="Word.Document.12">
                  <p:embed/>
                  <p:pic>
                    <p:nvPicPr>
                      <p:cNvPr id="0" name="对象 5"/>
                      <p:cNvPicPr/>
                      <p:nvPr/>
                    </p:nvPicPr>
                    <p:blipFill>
                      <a:blip r:embed="rId7"/>
                      <a:stretch>
                        <a:fillRect/>
                      </a:stretch>
                    </p:blipFill>
                    <p:spPr>
                      <a:xfrm>
                        <a:off x="1518657" y="2541442"/>
                        <a:ext cx="6106686" cy="604623"/>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3"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5"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p:cNvSpPr>
            <a:spLocks noChangeAspect="1"/>
          </p:cNvSpPr>
          <p:nvPr/>
        </p:nvSpPr>
        <p:spPr>
          <a:xfrm>
            <a:off x="508000" y="1124551"/>
            <a:ext cx="8128000" cy="5475345"/>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【词汇拓展】</a:t>
            </a: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5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People </a:t>
            </a:r>
            <a:r>
              <a:rPr lang="en-US" altLang="zh-CN" sz="2200" b="1">
                <a:solidFill>
                  <a:srgbClr val="000000"/>
                </a:solidFill>
                <a:latin typeface="Times New Roman" panose="02020603050405020304" pitchFamily="18" charset="0"/>
                <a:cs typeface="Times New Roman" panose="02020603050405020304" pitchFamily="18" charset="0"/>
              </a:rPr>
              <a:t>have</a:t>
            </a:r>
            <a:r>
              <a:rPr lang="en-US" altLang="zh-CN" sz="2200">
                <a:solidFill>
                  <a:srgbClr val="000000"/>
                </a:solidFill>
                <a:latin typeface="Times New Roman" panose="02020603050405020304" pitchFamily="18" charset="0"/>
                <a:cs typeface="Times New Roman" panose="02020603050405020304" pitchFamily="18" charset="0"/>
              </a:rPr>
              <a:t> better </a:t>
            </a:r>
            <a:r>
              <a:rPr lang="en-US" altLang="zh-CN" sz="2200" b="1">
                <a:solidFill>
                  <a:srgbClr val="000000"/>
                </a:solidFill>
                <a:latin typeface="Times New Roman" panose="02020603050405020304" pitchFamily="18" charset="0"/>
                <a:cs typeface="Times New Roman" panose="02020603050405020304" pitchFamily="18" charset="0"/>
              </a:rPr>
              <a:t>access</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to</a:t>
            </a:r>
            <a:r>
              <a:rPr lang="en-US" altLang="zh-CN" sz="2200">
                <a:solidFill>
                  <a:srgbClr val="000000"/>
                </a:solidFill>
                <a:latin typeface="Times New Roman" panose="02020603050405020304" pitchFamily="18" charset="0"/>
                <a:cs typeface="Times New Roman" panose="02020603050405020304" pitchFamily="18" charset="0"/>
              </a:rPr>
              <a:t> health care than they used to,and they</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re living longer as a result.</a:t>
            </a:r>
            <a:r>
              <a:rPr lang="zh-CN" altLang="zh-CN" sz="2200">
                <a:solidFill>
                  <a:srgbClr val="000000"/>
                </a:solidFill>
                <a:latin typeface="Times New Roman" panose="02020603050405020304" pitchFamily="18" charset="0"/>
                <a:cs typeface="Times New Roman" panose="02020603050405020304" pitchFamily="18" charset="0"/>
              </a:rPr>
              <a:t>人们有了比过去更便捷的医疗服务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因此</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人们更长寿了。</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He put the medicine in the top drawer to make sure it would not </a:t>
            </a:r>
            <a:r>
              <a:rPr lang="en-US" altLang="zh-CN" sz="2200" b="1">
                <a:solidFill>
                  <a:srgbClr val="000000"/>
                </a:solidFill>
                <a:latin typeface="Times New Roman" panose="02020603050405020304" pitchFamily="18" charset="0"/>
                <a:cs typeface="Times New Roman" panose="02020603050405020304" pitchFamily="18" charset="0"/>
              </a:rPr>
              <a:t>be</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accessible</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to</a:t>
            </a:r>
            <a:r>
              <a:rPr lang="en-US" altLang="zh-CN" sz="2200">
                <a:solidFill>
                  <a:srgbClr val="000000"/>
                </a:solidFill>
                <a:latin typeface="Times New Roman" panose="02020603050405020304" pitchFamily="18" charset="0"/>
                <a:cs typeface="Times New Roman" panose="02020603050405020304" pitchFamily="18" charset="0"/>
              </a:rPr>
              <a:t> the kids.</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他把药放在上层的抽屉里</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以确保孩子们够不到。</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6" name="对象 5"/>
          <p:cNvGraphicFramePr>
            <a:graphicFrameLocks noChangeAspect="1"/>
          </p:cNvGraphicFramePr>
          <p:nvPr/>
        </p:nvGraphicFramePr>
        <p:xfrm>
          <a:off x="-87972" y="1474510"/>
          <a:ext cx="8128000" cy="2679156"/>
        </p:xfrm>
        <a:graphic>
          <a:graphicData uri="http://schemas.openxmlformats.org/presentationml/2006/ole">
            <mc:AlternateContent xmlns:mc="http://schemas.openxmlformats.org/markup-compatibility/2006">
              <mc:Choice xmlns:v="urn:schemas-microsoft-com:vml" Requires="v">
                <p:oleObj spid="_x0000_s13320" name="文档" r:id="rId6" imgW="3843020" imgH="1268730" progId="Word.Document.12">
                  <p:embed/>
                </p:oleObj>
              </mc:Choice>
              <mc:Fallback>
                <p:oleObj name="文档" r:id="rId6" imgW="3843020" imgH="1268730" progId="Word.Document.12">
                  <p:embed/>
                  <p:pic>
                    <p:nvPicPr>
                      <p:cNvPr id="0" name="对象 5"/>
                      <p:cNvPicPr/>
                      <p:nvPr/>
                    </p:nvPicPr>
                    <p:blipFill>
                      <a:blip r:embed="rId7"/>
                      <a:stretch>
                        <a:fillRect/>
                      </a:stretch>
                    </p:blipFill>
                    <p:spPr>
                      <a:xfrm>
                        <a:off x="-87972" y="1474510"/>
                        <a:ext cx="8128000" cy="2679156"/>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5" cstate="email"/>
          <a:stretch>
            <a:fillRect/>
          </a:stretch>
        </p:blipFill>
        <p:spPr>
          <a:xfrm>
            <a:off x="1272887" y="1145313"/>
            <a:ext cx="6598227" cy="5308023"/>
          </a:xfrm>
          <a:prstGeom prst="rect">
            <a:avLst/>
          </a:prstGeom>
        </p:spPr>
      </p:pic>
      <p:sp>
        <p:nvSpPr>
          <p:cNvPr id="6" name="矩形 5"/>
          <p:cNvSpPr/>
          <p:nvPr/>
        </p:nvSpPr>
        <p:spPr>
          <a:xfrm>
            <a:off x="1403648" y="5647649"/>
            <a:ext cx="6264696" cy="6513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6" name="矩形 5"/>
          <p:cNvSpPr>
            <a:spLocks noChangeAspect="1"/>
          </p:cNvSpPr>
          <p:nvPr/>
        </p:nvSpPr>
        <p:spPr>
          <a:xfrm>
            <a:off x="508000" y="1275375"/>
            <a:ext cx="8128000" cy="4561249"/>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6</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b="1">
                <a:solidFill>
                  <a:srgbClr val="000000"/>
                </a:solidFill>
                <a:latin typeface="Times New Roman" panose="02020603050405020304" pitchFamily="18" charset="0"/>
                <a:cs typeface="Times New Roman" panose="02020603050405020304" pitchFamily="18" charset="0"/>
              </a:rPr>
              <a:t>go</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through</a:t>
            </a:r>
            <a:r>
              <a:rPr lang="zh-CN" altLang="zh-CN" sz="2200">
                <a:solidFill>
                  <a:srgbClr val="000000"/>
                </a:solidFill>
                <a:latin typeface="Times New Roman" panose="02020603050405020304" pitchFamily="18" charset="0"/>
                <a:cs typeface="Times New Roman" panose="02020603050405020304" pitchFamily="18" charset="0"/>
              </a:rPr>
              <a:t>经历</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度过</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通读</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【课文原句】</a:t>
            </a:r>
            <a:r>
              <a:rPr lang="en-US" altLang="zh-CN" sz="2200">
                <a:solidFill>
                  <a:srgbClr val="000000"/>
                </a:solidFill>
                <a:latin typeface="Times New Roman" panose="02020603050405020304" pitchFamily="18" charset="0"/>
                <a:cs typeface="Times New Roman" panose="02020603050405020304" pitchFamily="18" charset="0"/>
              </a:rPr>
              <a:t>When you </a:t>
            </a:r>
            <a:r>
              <a:rPr lang="en-US" altLang="zh-CN" sz="2200" b="1">
                <a:solidFill>
                  <a:srgbClr val="000000"/>
                </a:solidFill>
                <a:latin typeface="Times New Roman" panose="02020603050405020304" pitchFamily="18" charset="0"/>
                <a:cs typeface="Times New Roman" panose="02020603050405020304" pitchFamily="18" charset="0"/>
              </a:rPr>
              <a:t>go</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through</a:t>
            </a:r>
            <a:r>
              <a:rPr lang="en-US" altLang="zh-CN" sz="2200">
                <a:solidFill>
                  <a:srgbClr val="000000"/>
                </a:solidFill>
                <a:latin typeface="Times New Roman" panose="02020603050405020304" pitchFamily="18" charset="0"/>
                <a:cs typeface="Times New Roman" panose="02020603050405020304" pitchFamily="18" charset="0"/>
              </a:rPr>
              <a:t> tough times,you meet others who are facing similar challenges.</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当你经历困难的时候</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你会遇到其他面临类似挑战的人。</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【词汇精讲】</a:t>
            </a:r>
            <a:r>
              <a:rPr lang="en-US" altLang="zh-CN" sz="2200">
                <a:solidFill>
                  <a:srgbClr val="000000"/>
                </a:solidFill>
                <a:latin typeface="Times New Roman" panose="02020603050405020304" pitchFamily="18" charset="0"/>
                <a:cs typeface="Times New Roman" panose="02020603050405020304" pitchFamily="18" charset="0"/>
              </a:rPr>
              <a:t>go through</a:t>
            </a:r>
            <a:r>
              <a:rPr lang="zh-CN" altLang="zh-CN" sz="2200">
                <a:solidFill>
                  <a:srgbClr val="000000"/>
                </a:solidFill>
                <a:latin typeface="Times New Roman" panose="02020603050405020304" pitchFamily="18" charset="0"/>
                <a:cs typeface="Times New Roman" panose="02020603050405020304" pitchFamily="18" charset="0"/>
              </a:rPr>
              <a:t>是动词短语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意为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经历</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度过</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通读</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还可意为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检查</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完成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等。</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Jane Goodall must have </a:t>
            </a:r>
            <a:r>
              <a:rPr lang="en-US" altLang="zh-CN" sz="2200" b="1">
                <a:solidFill>
                  <a:srgbClr val="000000"/>
                </a:solidFill>
                <a:latin typeface="Times New Roman" panose="02020603050405020304" pitchFamily="18" charset="0"/>
                <a:cs typeface="Times New Roman" panose="02020603050405020304" pitchFamily="18" charset="0"/>
              </a:rPr>
              <a:t>gone</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through</a:t>
            </a:r>
            <a:r>
              <a:rPr lang="en-US" altLang="zh-CN" sz="2200">
                <a:solidFill>
                  <a:srgbClr val="000000"/>
                </a:solidFill>
                <a:latin typeface="Times New Roman" panose="02020603050405020304" pitchFamily="18" charset="0"/>
                <a:cs typeface="Times New Roman" panose="02020603050405020304" pitchFamily="18" charset="0"/>
              </a:rPr>
              <a:t> a lot in the African forest.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简</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古德在非洲丛林中一定经历了许多磨难。</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If you had </a:t>
            </a:r>
            <a:r>
              <a:rPr lang="en-US" altLang="zh-CN" sz="2200" b="1">
                <a:solidFill>
                  <a:srgbClr val="000000"/>
                </a:solidFill>
                <a:latin typeface="Times New Roman" panose="02020603050405020304" pitchFamily="18" charset="0"/>
                <a:cs typeface="Times New Roman" panose="02020603050405020304" pitchFamily="18" charset="0"/>
              </a:rPr>
              <a:t>gone</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through</a:t>
            </a:r>
            <a:r>
              <a:rPr lang="en-US" altLang="zh-CN" sz="2200">
                <a:solidFill>
                  <a:srgbClr val="000000"/>
                </a:solidFill>
                <a:latin typeface="Times New Roman" panose="02020603050405020304" pitchFamily="18" charset="0"/>
                <a:cs typeface="Times New Roman" panose="02020603050405020304" pitchFamily="18" charset="0"/>
              </a:rPr>
              <a:t> your papers before handing them in,you wouldn</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t have made so many mistakes.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假如你交试卷前检查一下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你就不会犯那么多错误了。</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3"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5"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p:cNvSpPr>
            <a:spLocks noChangeAspect="1"/>
          </p:cNvSpPr>
          <p:nvPr/>
        </p:nvSpPr>
        <p:spPr>
          <a:xfrm>
            <a:off x="508000" y="1543835"/>
            <a:ext cx="8128000" cy="444674"/>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【词汇拓展】</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p:txBody>
      </p:sp>
      <p:graphicFrame>
        <p:nvGraphicFramePr>
          <p:cNvPr id="6" name="对象 5"/>
          <p:cNvGraphicFramePr>
            <a:graphicFrameLocks noChangeAspect="1"/>
          </p:cNvGraphicFramePr>
          <p:nvPr/>
        </p:nvGraphicFramePr>
        <p:xfrm>
          <a:off x="-1188640" y="1988840"/>
          <a:ext cx="8128000" cy="3135183"/>
        </p:xfrm>
        <a:graphic>
          <a:graphicData uri="http://schemas.openxmlformats.org/presentationml/2006/ole">
            <mc:AlternateContent xmlns:mc="http://schemas.openxmlformats.org/markup-compatibility/2006">
              <mc:Choice xmlns:v="urn:schemas-microsoft-com:vml" Requires="v">
                <p:oleObj spid="_x0000_s14344" name="文档" r:id="rId6" imgW="3843020" imgH="1483360" progId="Word.Document.12">
                  <p:embed/>
                </p:oleObj>
              </mc:Choice>
              <mc:Fallback>
                <p:oleObj name="文档" r:id="rId6" imgW="3843020" imgH="1483360" progId="Word.Document.12">
                  <p:embed/>
                  <p:pic>
                    <p:nvPicPr>
                      <p:cNvPr id="0" name="对象 5"/>
                      <p:cNvPicPr/>
                      <p:nvPr/>
                    </p:nvPicPr>
                    <p:blipFill>
                      <a:blip r:embed="rId7"/>
                      <a:stretch>
                        <a:fillRect/>
                      </a:stretch>
                    </p:blipFill>
                    <p:spPr>
                      <a:xfrm>
                        <a:off x="-1188640" y="1988840"/>
                        <a:ext cx="8128000" cy="3135183"/>
                      </a:xfrm>
                      <a:prstGeom prst="rect">
                        <a:avLst/>
                      </a:prstGeom>
                    </p:spPr>
                  </p:pic>
                </p:oleObj>
              </mc:Fallback>
            </mc:AlternateContent>
          </a:graphicData>
        </a:graphic>
      </p:graphicFrame>
      <p:pic>
        <p:nvPicPr>
          <p:cNvPr id="7" name="A41.eps" descr="id:2147497467;FounderCES"/>
          <p:cNvPicPr/>
          <p:nvPr/>
        </p:nvPicPr>
        <p:blipFill>
          <a:blip r:embed="rId8" cstate="email"/>
          <a:stretch>
            <a:fillRect/>
          </a:stretch>
        </p:blipFill>
        <p:spPr>
          <a:xfrm>
            <a:off x="6228184" y="3284984"/>
            <a:ext cx="2049625" cy="157320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hlinkClick r:id="rId4" action="ppaction://hlinksldjump"/>
          </p:cNvPr>
          <p:cNvSpPr/>
          <p:nvPr/>
        </p:nvSpPr>
        <p:spPr>
          <a:xfrm>
            <a:off x="467545" y="836712"/>
            <a:ext cx="611882"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chemeClr val="bg1"/>
                </a:solidFill>
                <a:latin typeface="微软雅黑" panose="020B0503020204020204" pitchFamily="34" charset="-122"/>
                <a:ea typeface="微软雅黑" panose="020B0503020204020204" pitchFamily="34" charset="-122"/>
              </a:rPr>
              <a:t>Ⅰ</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 name="矩形 4">
            <a:hlinkClick r:id="rId5" action="ppaction://hlinksldjump"/>
          </p:cNvPr>
          <p:cNvSpPr/>
          <p:nvPr/>
        </p:nvSpPr>
        <p:spPr>
          <a:xfrm>
            <a:off x="1115617"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333333"/>
                </a:solidFill>
                <a:latin typeface="微软雅黑" panose="020B0503020204020204" pitchFamily="34" charset="-122"/>
                <a:ea typeface="微软雅黑" panose="020B0503020204020204" pitchFamily="34" charset="-122"/>
              </a:rPr>
              <a:t>Ⅱ</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6" name="矩形 5">
            <a:hlinkClick r:id="rId6" action="ppaction://hlinksldjump"/>
          </p:cNvPr>
          <p:cNvSpPr/>
          <p:nvPr/>
        </p:nvSpPr>
        <p:spPr>
          <a:xfrm>
            <a:off x="1763688"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333333"/>
                </a:solidFill>
                <a:latin typeface="微软雅黑" panose="020B0503020204020204" pitchFamily="34" charset="-122"/>
                <a:ea typeface="微软雅黑" panose="020B0503020204020204" pitchFamily="34" charset="-122"/>
              </a:rPr>
              <a:t>Ⅲ</a:t>
            </a:r>
            <a:endParaRPr lang="zh-CN" altLang="en-US" sz="1400" dirty="0">
              <a:solidFill>
                <a:srgbClr val="333333"/>
              </a:solidFill>
              <a:latin typeface="微软雅黑" panose="020B0503020204020204" pitchFamily="34" charset="-122"/>
              <a:ea typeface="微软雅黑" panose="020B0503020204020204" pitchFamily="34" charset="-122"/>
            </a:endParaRPr>
          </a:p>
        </p:txBody>
      </p:sp>
      <p:graphicFrame>
        <p:nvGraphicFramePr>
          <p:cNvPr id="7" name="对象 6"/>
          <p:cNvGraphicFramePr>
            <a:graphicFrameLocks noChangeAspect="1"/>
          </p:cNvGraphicFramePr>
          <p:nvPr/>
        </p:nvGraphicFramePr>
        <p:xfrm>
          <a:off x="508000" y="1484060"/>
          <a:ext cx="8128000" cy="4143880"/>
        </p:xfrm>
        <a:graphic>
          <a:graphicData uri="http://schemas.openxmlformats.org/presentationml/2006/ole">
            <mc:AlternateContent xmlns:mc="http://schemas.openxmlformats.org/markup-compatibility/2006">
              <mc:Choice xmlns:v="urn:schemas-microsoft-com:vml" Requires="v">
                <p:oleObj spid="_x0000_s5128" name="文档" r:id="rId7" imgW="3952875" imgH="2016125" progId="Word.Document.12">
                  <p:embed/>
                </p:oleObj>
              </mc:Choice>
              <mc:Fallback>
                <p:oleObj name="文档" r:id="rId7" imgW="3952875" imgH="2016125" progId="Word.Document.12">
                  <p:embed/>
                  <p:pic>
                    <p:nvPicPr>
                      <p:cNvPr id="0" name="对象 6"/>
                      <p:cNvPicPr/>
                      <p:nvPr/>
                    </p:nvPicPr>
                    <p:blipFill>
                      <a:blip r:embed="rId8"/>
                      <a:stretch>
                        <a:fillRect/>
                      </a:stretch>
                    </p:blipFill>
                    <p:spPr>
                      <a:xfrm>
                        <a:off x="508000" y="1484060"/>
                        <a:ext cx="8128000" cy="4143880"/>
                      </a:xfrm>
                      <a:prstGeom prst="rect">
                        <a:avLst/>
                      </a:prstGeom>
                    </p:spPr>
                  </p:pic>
                </p:oleObj>
              </mc:Fallback>
            </mc:AlternateContent>
          </a:graphicData>
        </a:graphic>
      </p:graphicFrame>
      <p:sp>
        <p:nvSpPr>
          <p:cNvPr id="8" name="矩形 7"/>
          <p:cNvSpPr>
            <a:spLocks noChangeAspect="1"/>
          </p:cNvSpPr>
          <p:nvPr/>
        </p:nvSpPr>
        <p:spPr>
          <a:xfrm>
            <a:off x="1516842" y="1460653"/>
            <a:ext cx="902811"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access</a:t>
            </a:r>
            <a:endParaRPr lang="zh-CN" altLang="en-US" sz="2200"/>
          </a:p>
        </p:txBody>
      </p:sp>
      <p:sp>
        <p:nvSpPr>
          <p:cNvPr id="9" name="矩形 8"/>
          <p:cNvSpPr>
            <a:spLocks noChangeAspect="1"/>
          </p:cNvSpPr>
          <p:nvPr/>
        </p:nvSpPr>
        <p:spPr>
          <a:xfrm>
            <a:off x="1516842" y="2115708"/>
            <a:ext cx="968535"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charity</a:t>
            </a:r>
            <a:endParaRPr lang="zh-CN" altLang="en-US" sz="2200"/>
          </a:p>
        </p:txBody>
      </p:sp>
      <p:sp>
        <p:nvSpPr>
          <p:cNvPr id="10" name="矩形 9"/>
          <p:cNvSpPr>
            <a:spLocks noChangeAspect="1"/>
          </p:cNvSpPr>
          <p:nvPr/>
        </p:nvSpPr>
        <p:spPr>
          <a:xfrm>
            <a:off x="1506568" y="2533787"/>
            <a:ext cx="827471"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tough</a:t>
            </a:r>
            <a:endParaRPr lang="zh-CN" altLang="en-US" sz="2200"/>
          </a:p>
        </p:txBody>
      </p:sp>
      <p:sp>
        <p:nvSpPr>
          <p:cNvPr id="11" name="矩形 10"/>
          <p:cNvSpPr>
            <a:spLocks noChangeAspect="1"/>
          </p:cNvSpPr>
          <p:nvPr/>
        </p:nvSpPr>
        <p:spPr>
          <a:xfrm>
            <a:off x="1506568" y="2897320"/>
            <a:ext cx="1172116"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province</a:t>
            </a:r>
            <a:endParaRPr lang="zh-CN" altLang="en-US" sz="2200"/>
          </a:p>
        </p:txBody>
      </p:sp>
      <p:sp>
        <p:nvSpPr>
          <p:cNvPr id="12" name="矩形 11"/>
          <p:cNvSpPr>
            <a:spLocks noChangeAspect="1"/>
          </p:cNvSpPr>
          <p:nvPr/>
        </p:nvSpPr>
        <p:spPr>
          <a:xfrm>
            <a:off x="1506568" y="3242680"/>
            <a:ext cx="1422184" cy="469744"/>
          </a:xfrm>
          <a:prstGeom prst="rect">
            <a:avLst/>
          </a:prstGeom>
        </p:spPr>
        <p:txBody>
          <a:bodyPr wrap="none">
            <a:spAutoFit/>
          </a:bodyPr>
          <a:lstStyle/>
          <a:p>
            <a:pPr>
              <a:lnSpc>
                <a:spcPct val="120000"/>
              </a:lnSpc>
            </a:pPr>
            <a:r>
              <a:rPr lang="en-US" altLang="zh-CN" sz="2200" dirty="0">
                <a:solidFill>
                  <a:srgbClr val="FF0000"/>
                </a:solidFill>
                <a:latin typeface="Times New Roman" panose="02020603050405020304" pitchFamily="18" charset="0"/>
              </a:rPr>
              <a:t>conference</a:t>
            </a:r>
            <a:endParaRPr lang="zh-CN" altLang="en-US" sz="2200" dirty="0"/>
          </a:p>
        </p:txBody>
      </p:sp>
      <p:sp>
        <p:nvSpPr>
          <p:cNvPr id="13" name="矩形 12"/>
          <p:cNvSpPr>
            <a:spLocks noChangeAspect="1"/>
          </p:cNvSpPr>
          <p:nvPr/>
        </p:nvSpPr>
        <p:spPr>
          <a:xfrm>
            <a:off x="1506568" y="3599227"/>
            <a:ext cx="1077539"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resident</a:t>
            </a:r>
            <a:endParaRPr lang="zh-CN" altLang="en-US" sz="2200"/>
          </a:p>
        </p:txBody>
      </p:sp>
      <p:sp>
        <p:nvSpPr>
          <p:cNvPr id="14" name="矩形 13"/>
          <p:cNvSpPr>
            <a:spLocks noChangeAspect="1"/>
          </p:cNvSpPr>
          <p:nvPr/>
        </p:nvSpPr>
        <p:spPr>
          <a:xfrm>
            <a:off x="1506568" y="4275948"/>
            <a:ext cx="724878"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plus </a:t>
            </a:r>
            <a:endParaRPr lang="zh-CN" altLang="en-US" sz="2200"/>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p:cNvSpPr>
            <a:spLocks noChangeAspect="1"/>
          </p:cNvSpPr>
          <p:nvPr/>
        </p:nvSpPr>
        <p:spPr>
          <a:xfrm>
            <a:off x="508000" y="1904201"/>
            <a:ext cx="8128000" cy="3303597"/>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Do you think the housing price will keep </a:t>
            </a:r>
            <a:r>
              <a:rPr lang="en-US" altLang="zh-CN" sz="2200" b="1">
                <a:solidFill>
                  <a:srgbClr val="000000"/>
                </a:solidFill>
                <a:latin typeface="Times New Roman" panose="02020603050405020304" pitchFamily="18" charset="0"/>
                <a:cs typeface="Times New Roman" panose="02020603050405020304" pitchFamily="18" charset="0"/>
              </a:rPr>
              <a:t>going</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up</a:t>
            </a:r>
            <a:r>
              <a:rPr lang="en-US" altLang="zh-CN" sz="2200">
                <a:solidFill>
                  <a:srgbClr val="000000"/>
                </a:solidFill>
                <a:latin typeface="Times New Roman" panose="02020603050405020304" pitchFamily="18" charset="0"/>
                <a:cs typeface="Times New Roman" panose="02020603050405020304" pitchFamily="18" charset="0"/>
              </a:rPr>
              <a:t> in the years to come?</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你认为在未来几年内房价会持续上涨吗</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To get a better grade,you should </a:t>
            </a:r>
            <a:r>
              <a:rPr lang="en-US" altLang="zh-CN" sz="2200" b="1">
                <a:solidFill>
                  <a:srgbClr val="000000"/>
                </a:solidFill>
                <a:latin typeface="Times New Roman" panose="02020603050405020304" pitchFamily="18" charset="0"/>
                <a:cs typeface="Times New Roman" panose="02020603050405020304" pitchFamily="18" charset="0"/>
              </a:rPr>
              <a:t>go</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over</a:t>
            </a:r>
            <a:r>
              <a:rPr lang="en-US" altLang="zh-CN" sz="2200">
                <a:solidFill>
                  <a:srgbClr val="000000"/>
                </a:solidFill>
                <a:latin typeface="Times New Roman" panose="02020603050405020304" pitchFamily="18" charset="0"/>
                <a:cs typeface="Times New Roman" panose="02020603050405020304" pitchFamily="18" charset="0"/>
              </a:rPr>
              <a:t> the notes again before the test.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要想获得更好的成绩</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你应该在考试之前再复习一下笔记。</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I </a:t>
            </a:r>
            <a:r>
              <a:rPr lang="en-US" altLang="zh-CN" sz="2200" b="1">
                <a:solidFill>
                  <a:srgbClr val="000000"/>
                </a:solidFill>
                <a:latin typeface="Times New Roman" panose="02020603050405020304" pitchFamily="18" charset="0"/>
                <a:cs typeface="Times New Roman" panose="02020603050405020304" pitchFamily="18" charset="0"/>
              </a:rPr>
              <a:t>go</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in</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for</a:t>
            </a:r>
            <a:r>
              <a:rPr lang="en-US" altLang="zh-CN" sz="2200">
                <a:solidFill>
                  <a:srgbClr val="000000"/>
                </a:solidFill>
                <a:latin typeface="Times New Roman" panose="02020603050405020304" pitchFamily="18" charset="0"/>
                <a:cs typeface="Times New Roman" panose="02020603050405020304" pitchFamily="18" charset="0"/>
              </a:rPr>
              <a:t> music and tennis while my brothers </a:t>
            </a:r>
            <a:r>
              <a:rPr lang="en-US" altLang="zh-CN" sz="2200" b="1">
                <a:solidFill>
                  <a:srgbClr val="000000"/>
                </a:solidFill>
                <a:latin typeface="Times New Roman" panose="02020603050405020304" pitchFamily="18" charset="0"/>
                <a:cs typeface="Times New Roman" panose="02020603050405020304" pitchFamily="18" charset="0"/>
              </a:rPr>
              <a:t>go</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in</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for</a:t>
            </a:r>
            <a:r>
              <a:rPr lang="en-US" altLang="zh-CN" sz="2200">
                <a:solidFill>
                  <a:srgbClr val="000000"/>
                </a:solidFill>
                <a:latin typeface="Times New Roman" panose="02020603050405020304" pitchFamily="18" charset="0"/>
                <a:cs typeface="Times New Roman" panose="02020603050405020304" pitchFamily="18" charset="0"/>
              </a:rPr>
              <a:t> swimming.</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我热衷于音乐及网球</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而我兄弟们喜欢游泳。</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5" cstate="email"/>
          <a:stretch>
            <a:fillRect/>
          </a:stretch>
        </p:blipFill>
        <p:spPr>
          <a:xfrm>
            <a:off x="1281546" y="1136654"/>
            <a:ext cx="6580909" cy="5316682"/>
          </a:xfrm>
          <a:prstGeom prst="rect">
            <a:avLst/>
          </a:prstGeom>
        </p:spPr>
      </p:pic>
      <p:sp>
        <p:nvSpPr>
          <p:cNvPr id="6" name="矩形 5"/>
          <p:cNvSpPr/>
          <p:nvPr/>
        </p:nvSpPr>
        <p:spPr>
          <a:xfrm>
            <a:off x="1403648" y="5657923"/>
            <a:ext cx="6048672" cy="6513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重点句式</a:t>
            </a:r>
          </a:p>
        </p:txBody>
      </p:sp>
      <p:sp>
        <p:nvSpPr>
          <p:cNvPr id="11" name="矩形 10">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3" name="矩形 2"/>
          <p:cNvSpPr>
            <a:spLocks noChangeAspect="1"/>
          </p:cNvSpPr>
          <p:nvPr/>
        </p:nvSpPr>
        <p:spPr>
          <a:xfrm>
            <a:off x="508000" y="1505471"/>
            <a:ext cx="8128000" cy="4101059"/>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b="1" dirty="0">
                <a:solidFill>
                  <a:srgbClr val="000000"/>
                </a:solidFill>
                <a:latin typeface="Times New Roman" panose="02020603050405020304" pitchFamily="18" charset="0"/>
                <a:cs typeface="Times New Roman" panose="02020603050405020304" pitchFamily="18" charset="0"/>
              </a:rPr>
              <a:t>At</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age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50</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b="1" dirty="0">
                <a:solidFill>
                  <a:srgbClr val="000000"/>
                </a:solidFill>
                <a:latin typeface="Times New Roman" panose="02020603050405020304" pitchFamily="18" charset="0"/>
                <a:cs typeface="Times New Roman" panose="02020603050405020304" pitchFamily="18" charset="0"/>
              </a:rPr>
              <a:t>she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found</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herself</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out</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of</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work</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and</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stuck</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at</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home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with</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only</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her</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computer</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to</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keep</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her</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company.</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50</a:t>
            </a:r>
            <a:r>
              <a:rPr lang="zh-CN" altLang="zh-CN" sz="2200" dirty="0">
                <a:solidFill>
                  <a:srgbClr val="000000"/>
                </a:solidFill>
                <a:latin typeface="Times New Roman" panose="02020603050405020304" pitchFamily="18" charset="0"/>
                <a:cs typeface="Times New Roman" panose="02020603050405020304" pitchFamily="18" charset="0"/>
              </a:rPr>
              <a:t>岁时</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她发现自己失业了</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困在家里</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只有电脑相伴。</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【句式剖析】</a:t>
            </a:r>
            <a:r>
              <a:rPr lang="en-US" altLang="zh-CN" sz="2200" dirty="0">
                <a:solidFill>
                  <a:srgbClr val="000000"/>
                </a:solidFill>
                <a:latin typeface="Times New Roman" panose="02020603050405020304" pitchFamily="18" charset="0"/>
                <a:cs typeface="Times New Roman" panose="02020603050405020304" pitchFamily="18" charset="0"/>
              </a:rPr>
              <a:t>find herself out of work</a:t>
            </a:r>
            <a:r>
              <a:rPr lang="zh-CN" altLang="zh-CN" sz="2200" dirty="0">
                <a:solidFill>
                  <a:srgbClr val="000000"/>
                </a:solidFill>
                <a:latin typeface="Times New Roman" panose="02020603050405020304" pitchFamily="18" charset="0"/>
                <a:cs typeface="Times New Roman" panose="02020603050405020304" pitchFamily="18" charset="0"/>
              </a:rPr>
              <a:t>为</a:t>
            </a:r>
            <a:r>
              <a:rPr lang="en-US" altLang="zh-CN" sz="2200" dirty="0">
                <a:solidFill>
                  <a:srgbClr val="000000"/>
                </a:solidFill>
                <a:latin typeface="Times New Roman" panose="02020603050405020304" pitchFamily="18" charset="0"/>
                <a:cs typeface="Times New Roman" panose="02020603050405020304" pitchFamily="18" charset="0"/>
              </a:rPr>
              <a:t>“find+</a:t>
            </a:r>
            <a:r>
              <a:rPr lang="zh-CN" altLang="zh-CN" sz="2200" dirty="0">
                <a:solidFill>
                  <a:srgbClr val="000000"/>
                </a:solidFill>
                <a:latin typeface="Times New Roman" panose="02020603050405020304" pitchFamily="18" charset="0"/>
                <a:cs typeface="Times New Roman" panose="02020603050405020304" pitchFamily="18" charset="0"/>
              </a:rPr>
              <a:t>宾语</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宾语补足语</a:t>
            </a:r>
            <a:r>
              <a:rPr lang="en-US" altLang="zh-CN" sz="2200" dirty="0">
                <a:solidFill>
                  <a:srgbClr val="000000"/>
                </a:solidFill>
                <a:latin typeface="Times New Roman" panose="02020603050405020304" pitchFamily="18" charset="0"/>
                <a:cs typeface="Times New Roman" panose="02020603050405020304" pitchFamily="18" charset="0"/>
              </a:rPr>
              <a:t>”,out of work</a:t>
            </a:r>
            <a:r>
              <a:rPr lang="zh-CN" altLang="zh-CN" sz="2200" dirty="0">
                <a:solidFill>
                  <a:srgbClr val="000000"/>
                </a:solidFill>
                <a:latin typeface="Times New Roman" panose="02020603050405020304" pitchFamily="18" charset="0"/>
                <a:cs typeface="Times New Roman" panose="02020603050405020304" pitchFamily="18" charset="0"/>
              </a:rPr>
              <a:t>和</a:t>
            </a:r>
            <a:r>
              <a:rPr lang="en-US" altLang="zh-CN" sz="2200" dirty="0">
                <a:solidFill>
                  <a:srgbClr val="000000"/>
                </a:solidFill>
                <a:latin typeface="Times New Roman" panose="02020603050405020304" pitchFamily="18" charset="0"/>
                <a:cs typeface="Times New Roman" panose="02020603050405020304" pitchFamily="18" charset="0"/>
              </a:rPr>
              <a:t>stuck at home</a:t>
            </a:r>
            <a:r>
              <a:rPr lang="zh-CN" altLang="zh-CN" sz="2200" dirty="0">
                <a:solidFill>
                  <a:srgbClr val="000000"/>
                </a:solidFill>
                <a:latin typeface="Times New Roman" panose="02020603050405020304" pitchFamily="18" charset="0"/>
                <a:cs typeface="Times New Roman" panose="02020603050405020304" pitchFamily="18" charset="0"/>
              </a:rPr>
              <a:t>是句子的宾语补足语</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说明宾语</a:t>
            </a:r>
            <a:r>
              <a:rPr lang="en-US" altLang="zh-CN" sz="2200" dirty="0">
                <a:solidFill>
                  <a:srgbClr val="000000"/>
                </a:solidFill>
                <a:latin typeface="Times New Roman" panose="02020603050405020304" pitchFamily="18" charset="0"/>
                <a:cs typeface="Times New Roman" panose="02020603050405020304" pitchFamily="18" charset="0"/>
              </a:rPr>
              <a:t>herself</a:t>
            </a:r>
            <a:r>
              <a:rPr lang="zh-CN" altLang="zh-CN" sz="2200" dirty="0">
                <a:solidFill>
                  <a:srgbClr val="000000"/>
                </a:solidFill>
                <a:latin typeface="Times New Roman" panose="02020603050405020304" pitchFamily="18" charset="0"/>
                <a:cs typeface="Times New Roman" panose="02020603050405020304" pitchFamily="18" charset="0"/>
              </a:rPr>
              <a:t>的处境。</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I called at her house but I </a:t>
            </a:r>
            <a:r>
              <a:rPr lang="en-US" altLang="zh-CN" sz="2200" b="1" dirty="0">
                <a:solidFill>
                  <a:srgbClr val="000000"/>
                </a:solidFill>
                <a:latin typeface="Times New Roman" panose="02020603050405020304" pitchFamily="18" charset="0"/>
                <a:cs typeface="Times New Roman" panose="02020603050405020304" pitchFamily="18" charset="0"/>
              </a:rPr>
              <a:t>found</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her</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out</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我去她家时发现她不在家。</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We </a:t>
            </a:r>
            <a:r>
              <a:rPr lang="en-US" altLang="zh-CN" sz="2200" b="1" dirty="0">
                <a:solidFill>
                  <a:srgbClr val="000000"/>
                </a:solidFill>
                <a:latin typeface="Times New Roman" panose="02020603050405020304" pitchFamily="18" charset="0"/>
                <a:cs typeface="Times New Roman" panose="02020603050405020304" pitchFamily="18" charset="0"/>
              </a:rPr>
              <a:t>found</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the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map</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quite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out</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of</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date</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我们发现这张地图已完全过时。</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pull dir="ld"/>
      </p:transition>
    </mc:Choice>
    <mc:Fallback xmlns="">
      <p:transition spd="slow">
        <p:pull dir="ld"/>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3"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4"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重点句式</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5"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4" name="矩形 3"/>
          <p:cNvSpPr>
            <a:spLocks noChangeAspect="1"/>
          </p:cNvSpPr>
          <p:nvPr/>
        </p:nvSpPr>
        <p:spPr>
          <a:xfrm>
            <a:off x="508000" y="1197790"/>
            <a:ext cx="8128000" cy="4967514"/>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【句式拓展】</a:t>
            </a: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He </a:t>
            </a:r>
            <a:r>
              <a:rPr lang="en-US" altLang="zh-CN" sz="2200" b="1">
                <a:solidFill>
                  <a:srgbClr val="000000"/>
                </a:solidFill>
                <a:latin typeface="Times New Roman" panose="02020603050405020304" pitchFamily="18" charset="0"/>
                <a:cs typeface="Times New Roman" panose="02020603050405020304" pitchFamily="18" charset="0"/>
              </a:rPr>
              <a:t>found</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the</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city</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much</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changed.</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他发现这个城市发生了巨大的变化。</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When I went to see her,I </a:t>
            </a:r>
            <a:r>
              <a:rPr lang="en-US" altLang="zh-CN" sz="2200" b="1">
                <a:solidFill>
                  <a:srgbClr val="000000"/>
                </a:solidFill>
                <a:latin typeface="Times New Roman" panose="02020603050405020304" pitchFamily="18" charset="0"/>
                <a:cs typeface="Times New Roman" panose="02020603050405020304" pitchFamily="18" charset="0"/>
              </a:rPr>
              <a:t>found</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her</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lying</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in</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bed.</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我去看望她的时候</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我发现她躺在床上。</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5" name="对象 4"/>
          <p:cNvGraphicFramePr>
            <a:graphicFrameLocks noChangeAspect="1"/>
          </p:cNvGraphicFramePr>
          <p:nvPr/>
        </p:nvGraphicFramePr>
        <p:xfrm>
          <a:off x="323528" y="1588587"/>
          <a:ext cx="8128000" cy="2970878"/>
        </p:xfrm>
        <a:graphic>
          <a:graphicData uri="http://schemas.openxmlformats.org/presentationml/2006/ole">
            <mc:AlternateContent xmlns:mc="http://schemas.openxmlformats.org/markup-compatibility/2006">
              <mc:Choice xmlns:v="urn:schemas-microsoft-com:vml" Requires="v">
                <p:oleObj spid="_x0000_s15368" name="文档" r:id="rId6" imgW="3843020" imgH="1405890" progId="Word.Document.12">
                  <p:embed/>
                </p:oleObj>
              </mc:Choice>
              <mc:Fallback>
                <p:oleObj name="文档" r:id="rId6" imgW="3843020" imgH="1405890" progId="Word.Document.12">
                  <p:embed/>
                  <p:pic>
                    <p:nvPicPr>
                      <p:cNvPr id="0" name="对象 4"/>
                      <p:cNvPicPr/>
                      <p:nvPr/>
                    </p:nvPicPr>
                    <p:blipFill>
                      <a:blip r:embed="rId7"/>
                      <a:stretch>
                        <a:fillRect/>
                      </a:stretch>
                    </p:blipFill>
                    <p:spPr>
                      <a:xfrm>
                        <a:off x="323528" y="1588587"/>
                        <a:ext cx="8128000" cy="2970878"/>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600">
        <p:pull dir="ld"/>
      </p:transition>
    </mc:Choice>
    <mc:Fallback xmlns="">
      <p:transition spd="slow">
        <p:pull dir="ld"/>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重点句式</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5" cstate="email"/>
          <a:stretch>
            <a:fillRect/>
          </a:stretch>
        </p:blipFill>
        <p:spPr>
          <a:xfrm>
            <a:off x="508000" y="1167562"/>
            <a:ext cx="8128000" cy="4997742"/>
          </a:xfrm>
          <a:prstGeom prst="rect">
            <a:avLst/>
          </a:prstGeom>
        </p:spPr>
      </p:pic>
      <p:sp>
        <p:nvSpPr>
          <p:cNvPr id="6" name="矩形 5"/>
          <p:cNvSpPr/>
          <p:nvPr/>
        </p:nvSpPr>
        <p:spPr>
          <a:xfrm>
            <a:off x="693932" y="5260112"/>
            <a:ext cx="7776864" cy="6513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pull dir="ld"/>
      </p:transition>
    </mc:Choice>
    <mc:Fallback xmlns="">
      <p:transition spd="slow">
        <p:pull dir="l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重点句式</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124744"/>
            <a:ext cx="8128000" cy="5334922"/>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b="1" dirty="0">
                <a:solidFill>
                  <a:srgbClr val="000000"/>
                </a:solidFill>
                <a:latin typeface="Times New Roman" panose="02020603050405020304" pitchFamily="18" charset="0"/>
                <a:cs typeface="Times New Roman" panose="02020603050405020304" pitchFamily="18" charset="0"/>
              </a:rPr>
              <a:t>She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was</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so</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inspired</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by</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the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people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she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met</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online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that</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she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decided</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to</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start</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an</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IT</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club</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to</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teach</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older</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people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how</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to</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use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computers</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and</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the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Internet.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她受到网友的启发</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决定成立一个</a:t>
            </a:r>
            <a:r>
              <a:rPr lang="en-US" altLang="zh-CN" sz="2200" dirty="0">
                <a:solidFill>
                  <a:srgbClr val="000000"/>
                </a:solidFill>
                <a:latin typeface="Times New Roman" panose="02020603050405020304" pitchFamily="18" charset="0"/>
                <a:cs typeface="Times New Roman" panose="02020603050405020304" pitchFamily="18" charset="0"/>
              </a:rPr>
              <a:t>IT</a:t>
            </a:r>
            <a:r>
              <a:rPr lang="zh-CN" altLang="zh-CN" sz="2200" dirty="0">
                <a:solidFill>
                  <a:srgbClr val="000000"/>
                </a:solidFill>
                <a:latin typeface="Times New Roman" panose="02020603050405020304" pitchFamily="18" charset="0"/>
                <a:cs typeface="Times New Roman" panose="02020603050405020304" pitchFamily="18" charset="0"/>
              </a:rPr>
              <a:t>俱乐部来教年长一些的人们学习使用电脑和互联网。</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【句式剖析】</a:t>
            </a:r>
            <a:r>
              <a:rPr lang="zh-CN" altLang="zh-CN" sz="2200" dirty="0">
                <a:solidFill>
                  <a:srgbClr val="000000"/>
                </a:solidFill>
                <a:latin typeface="Times New Roman" panose="02020603050405020304" pitchFamily="18" charset="0"/>
                <a:cs typeface="Times New Roman" panose="02020603050405020304" pitchFamily="18" charset="0"/>
              </a:rPr>
              <a:t>句中的</a:t>
            </a:r>
            <a:r>
              <a:rPr lang="en-US" altLang="zh-CN" sz="2200" dirty="0">
                <a:solidFill>
                  <a:srgbClr val="000000"/>
                </a:solidFill>
                <a:latin typeface="Times New Roman" panose="02020603050405020304" pitchFamily="18" charset="0"/>
                <a:cs typeface="Times New Roman" panose="02020603050405020304" pitchFamily="18" charset="0"/>
              </a:rPr>
              <a:t>so...that...</a:t>
            </a:r>
            <a:r>
              <a:rPr lang="zh-CN" altLang="zh-CN" sz="2200" dirty="0">
                <a:solidFill>
                  <a:srgbClr val="000000"/>
                </a:solidFill>
                <a:latin typeface="Times New Roman" panose="02020603050405020304" pitchFamily="18" charset="0"/>
                <a:cs typeface="Times New Roman" panose="02020603050405020304" pitchFamily="18" charset="0"/>
              </a:rPr>
              <a:t>意为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如此</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以至于</a:t>
            </a:r>
            <a:r>
              <a:rPr lang="en-US" altLang="zh-CN" sz="2200" dirty="0">
                <a:solidFill>
                  <a:srgbClr val="000000"/>
                </a:solidFill>
                <a:latin typeface="Times New Roman" panose="02020603050405020304" pitchFamily="18" charset="0"/>
                <a:cs typeface="Times New Roman" panose="02020603050405020304" pitchFamily="18" charset="0"/>
              </a:rPr>
              <a:t>……”,so</a:t>
            </a:r>
            <a:r>
              <a:rPr lang="zh-CN" altLang="zh-CN" sz="2200" dirty="0">
                <a:solidFill>
                  <a:srgbClr val="000000"/>
                </a:solidFill>
                <a:latin typeface="Times New Roman" panose="02020603050405020304" pitchFamily="18" charset="0"/>
                <a:cs typeface="Times New Roman" panose="02020603050405020304" pitchFamily="18" charset="0"/>
              </a:rPr>
              <a:t>为副词</a:t>
            </a:r>
            <a:r>
              <a:rPr lang="en-US" altLang="zh-CN" sz="2200" dirty="0">
                <a:solidFill>
                  <a:srgbClr val="000000"/>
                </a:solidFill>
                <a:latin typeface="Times New Roman" panose="02020603050405020304" pitchFamily="18" charset="0"/>
                <a:cs typeface="Times New Roman" panose="02020603050405020304" pitchFamily="18" charset="0"/>
              </a:rPr>
              <a:t>,that </a:t>
            </a:r>
            <a:r>
              <a:rPr lang="zh-CN" altLang="zh-CN" sz="2200" dirty="0">
                <a:solidFill>
                  <a:srgbClr val="000000"/>
                </a:solidFill>
                <a:latin typeface="Times New Roman" panose="02020603050405020304" pitchFamily="18" charset="0"/>
                <a:cs typeface="Times New Roman" panose="02020603050405020304" pitchFamily="18" charset="0"/>
              </a:rPr>
              <a:t>为连词</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引导结果状语从句。</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She</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s kind and </a:t>
            </a:r>
            <a:r>
              <a:rPr lang="en-US" altLang="zh-CN" sz="2200" dirty="0" err="1">
                <a:solidFill>
                  <a:srgbClr val="000000"/>
                </a:solidFill>
                <a:latin typeface="Times New Roman" panose="02020603050405020304" pitchFamily="18" charset="0"/>
                <a:cs typeface="Times New Roman" panose="02020603050405020304" pitchFamily="18" charset="0"/>
              </a:rPr>
              <a:t>patient,and</a:t>
            </a:r>
            <a:r>
              <a:rPr lang="en-US" altLang="zh-CN" sz="2200" dirty="0">
                <a:solidFill>
                  <a:srgbClr val="000000"/>
                </a:solidFill>
                <a:latin typeface="Times New Roman" panose="02020603050405020304" pitchFamily="18" charset="0"/>
                <a:cs typeface="Times New Roman" panose="02020603050405020304" pitchFamily="18" charset="0"/>
              </a:rPr>
              <a:t> she explains English grammar </a:t>
            </a:r>
            <a:r>
              <a:rPr lang="en-US" altLang="zh-CN" sz="2200" b="1" dirty="0">
                <a:solidFill>
                  <a:srgbClr val="000000"/>
                </a:solidFill>
                <a:latin typeface="Times New Roman" panose="02020603050405020304" pitchFamily="18" charset="0"/>
                <a:cs typeface="Times New Roman" panose="02020603050405020304" pitchFamily="18" charset="0"/>
              </a:rPr>
              <a:t>so</a:t>
            </a:r>
            <a:r>
              <a:rPr lang="en-US" altLang="zh-CN" sz="2200" dirty="0">
                <a:solidFill>
                  <a:srgbClr val="000000"/>
                </a:solidFill>
                <a:latin typeface="Times New Roman" panose="02020603050405020304" pitchFamily="18" charset="0"/>
                <a:cs typeface="Times New Roman" panose="02020603050405020304" pitchFamily="18" charset="0"/>
              </a:rPr>
              <a:t> clearly </a:t>
            </a:r>
            <a:r>
              <a:rPr lang="en-US" altLang="zh-CN" sz="2200" b="1" dirty="0">
                <a:solidFill>
                  <a:srgbClr val="000000"/>
                </a:solidFill>
                <a:latin typeface="Times New Roman" panose="02020603050405020304" pitchFamily="18" charset="0"/>
                <a:cs typeface="Times New Roman" panose="02020603050405020304" pitchFamily="18" charset="0"/>
              </a:rPr>
              <a:t>that</a:t>
            </a:r>
            <a:r>
              <a:rPr lang="en-US" altLang="zh-CN" sz="2200" dirty="0">
                <a:solidFill>
                  <a:srgbClr val="000000"/>
                </a:solidFill>
                <a:latin typeface="Times New Roman" panose="02020603050405020304" pitchFamily="18" charset="0"/>
                <a:cs typeface="Times New Roman" panose="02020603050405020304" pitchFamily="18" charset="0"/>
              </a:rPr>
              <a:t> even I can understand it!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她既友好又耐心</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并且她的英语语法解释得如此清楚</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以至于连我都能明白</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The moon is </a:t>
            </a:r>
            <a:r>
              <a:rPr lang="en-US" altLang="zh-CN" sz="2200" b="1" dirty="0">
                <a:solidFill>
                  <a:srgbClr val="000000"/>
                </a:solidFill>
                <a:latin typeface="Times New Roman" panose="02020603050405020304" pitchFamily="18" charset="0"/>
                <a:cs typeface="Times New Roman" panose="02020603050405020304" pitchFamily="18" charset="0"/>
              </a:rPr>
              <a:t>so</a:t>
            </a:r>
            <a:r>
              <a:rPr lang="en-US" altLang="zh-CN" sz="2200" dirty="0">
                <a:solidFill>
                  <a:srgbClr val="000000"/>
                </a:solidFill>
                <a:latin typeface="Times New Roman" panose="02020603050405020304" pitchFamily="18" charset="0"/>
                <a:cs typeface="Times New Roman" panose="02020603050405020304" pitchFamily="18" charset="0"/>
              </a:rPr>
              <a:t> far away from the earth </a:t>
            </a:r>
            <a:r>
              <a:rPr lang="en-US" altLang="zh-CN" sz="2200" b="1" dirty="0">
                <a:solidFill>
                  <a:srgbClr val="000000"/>
                </a:solidFill>
                <a:latin typeface="Times New Roman" panose="02020603050405020304" pitchFamily="18" charset="0"/>
                <a:cs typeface="Times New Roman" panose="02020603050405020304" pitchFamily="18" charset="0"/>
              </a:rPr>
              <a:t>that</a:t>
            </a:r>
            <a:r>
              <a:rPr lang="en-US" altLang="zh-CN" sz="2200" dirty="0">
                <a:solidFill>
                  <a:srgbClr val="000000"/>
                </a:solidFill>
                <a:latin typeface="Times New Roman" panose="02020603050405020304" pitchFamily="18" charset="0"/>
                <a:cs typeface="Times New Roman" panose="02020603050405020304" pitchFamily="18" charset="0"/>
              </a:rPr>
              <a:t> it looks rather small.</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月球离地球那么远</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以至于它看起来很小。</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pull dir="ld"/>
      </p:transition>
    </mc:Choice>
    <mc:Fallback xmlns="">
      <p:transition spd="slow">
        <p:pull dir="ld"/>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3"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4"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重点句式</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5"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3" name="矩形 2"/>
          <p:cNvSpPr>
            <a:spLocks noChangeAspect="1"/>
          </p:cNvSpPr>
          <p:nvPr/>
        </p:nvSpPr>
        <p:spPr>
          <a:xfrm>
            <a:off x="508000" y="1085667"/>
            <a:ext cx="8128000" cy="5780044"/>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【句式拓展】</a:t>
            </a: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There were </a:t>
            </a:r>
            <a:r>
              <a:rPr lang="en-US" altLang="zh-CN" sz="2200" b="1">
                <a:solidFill>
                  <a:srgbClr val="000000"/>
                </a:solidFill>
                <a:latin typeface="Times New Roman" panose="02020603050405020304" pitchFamily="18" charset="0"/>
                <a:cs typeface="Times New Roman" panose="02020603050405020304" pitchFamily="18" charset="0"/>
              </a:rPr>
              <a:t>so</a:t>
            </a:r>
            <a:r>
              <a:rPr lang="en-US" altLang="zh-CN" sz="2200">
                <a:solidFill>
                  <a:srgbClr val="000000"/>
                </a:solidFill>
                <a:latin typeface="Times New Roman" panose="02020603050405020304" pitchFamily="18" charset="0"/>
                <a:cs typeface="Times New Roman" panose="02020603050405020304" pitchFamily="18" charset="0"/>
              </a:rPr>
              <a:t> many people in the room </a:t>
            </a:r>
            <a:r>
              <a:rPr lang="en-US" altLang="zh-CN" sz="2200" b="1">
                <a:solidFill>
                  <a:srgbClr val="000000"/>
                </a:solidFill>
                <a:latin typeface="Times New Roman" panose="02020603050405020304" pitchFamily="18" charset="0"/>
                <a:cs typeface="Times New Roman" panose="02020603050405020304" pitchFamily="18" charset="0"/>
              </a:rPr>
              <a:t>that</a:t>
            </a:r>
            <a:r>
              <a:rPr lang="en-US" altLang="zh-CN" sz="2200">
                <a:solidFill>
                  <a:srgbClr val="000000"/>
                </a:solidFill>
                <a:latin typeface="Times New Roman" panose="02020603050405020304" pitchFamily="18" charset="0"/>
                <a:cs typeface="Times New Roman" panose="02020603050405020304" pitchFamily="18" charset="0"/>
              </a:rPr>
              <a:t> I couldn</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t get into it.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房间里有那么多人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我进不去。</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This is </a:t>
            </a:r>
            <a:r>
              <a:rPr lang="en-US" altLang="zh-CN" sz="2200" b="1">
                <a:solidFill>
                  <a:srgbClr val="000000"/>
                </a:solidFill>
                <a:latin typeface="Times New Roman" panose="02020603050405020304" pitchFamily="18" charset="0"/>
                <a:cs typeface="Times New Roman" panose="02020603050405020304" pitchFamily="18" charset="0"/>
              </a:rPr>
              <a:t>such</a:t>
            </a:r>
            <a:r>
              <a:rPr lang="en-US" altLang="zh-CN" sz="2200">
                <a:solidFill>
                  <a:srgbClr val="000000"/>
                </a:solidFill>
                <a:latin typeface="Times New Roman" panose="02020603050405020304" pitchFamily="18" charset="0"/>
                <a:cs typeface="Times New Roman" panose="02020603050405020304" pitchFamily="18" charset="0"/>
              </a:rPr>
              <a:t> an interesting book </a:t>
            </a:r>
            <a:r>
              <a:rPr lang="en-US" altLang="zh-CN" sz="2200" b="1">
                <a:solidFill>
                  <a:srgbClr val="000000"/>
                </a:solidFill>
                <a:latin typeface="Times New Roman" panose="02020603050405020304" pitchFamily="18" charset="0"/>
                <a:cs typeface="Times New Roman" panose="02020603050405020304" pitchFamily="18" charset="0"/>
              </a:rPr>
              <a:t>that</a:t>
            </a:r>
            <a:r>
              <a:rPr lang="en-US" altLang="zh-CN" sz="2200">
                <a:solidFill>
                  <a:srgbClr val="000000"/>
                </a:solidFill>
                <a:latin typeface="Times New Roman" panose="02020603050405020304" pitchFamily="18" charset="0"/>
                <a:cs typeface="Times New Roman" panose="02020603050405020304" pitchFamily="18" charset="0"/>
              </a:rPr>
              <a:t> all the students in our class want to read it.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=This is </a:t>
            </a:r>
            <a:r>
              <a:rPr lang="en-US" altLang="zh-CN" sz="2200" b="1">
                <a:solidFill>
                  <a:srgbClr val="000000"/>
                </a:solidFill>
                <a:latin typeface="Times New Roman" panose="02020603050405020304" pitchFamily="18" charset="0"/>
                <a:cs typeface="Times New Roman" panose="02020603050405020304" pitchFamily="18" charset="0"/>
              </a:rPr>
              <a:t>so</a:t>
            </a:r>
            <a:r>
              <a:rPr lang="en-US" altLang="zh-CN" sz="2200">
                <a:solidFill>
                  <a:srgbClr val="000000"/>
                </a:solidFill>
                <a:latin typeface="Times New Roman" panose="02020603050405020304" pitchFamily="18" charset="0"/>
                <a:cs typeface="Times New Roman" panose="02020603050405020304" pitchFamily="18" charset="0"/>
              </a:rPr>
              <a:t> interesting a book </a:t>
            </a:r>
            <a:r>
              <a:rPr lang="en-US" altLang="zh-CN" sz="2200" b="1">
                <a:solidFill>
                  <a:srgbClr val="000000"/>
                </a:solidFill>
                <a:latin typeface="Times New Roman" panose="02020603050405020304" pitchFamily="18" charset="0"/>
                <a:cs typeface="Times New Roman" panose="02020603050405020304" pitchFamily="18" charset="0"/>
              </a:rPr>
              <a:t>that</a:t>
            </a:r>
            <a:r>
              <a:rPr lang="en-US" altLang="zh-CN" sz="2200">
                <a:solidFill>
                  <a:srgbClr val="000000"/>
                </a:solidFill>
                <a:latin typeface="Times New Roman" panose="02020603050405020304" pitchFamily="18" charset="0"/>
                <a:cs typeface="Times New Roman" panose="02020603050405020304" pitchFamily="18" charset="0"/>
              </a:rPr>
              <a:t> all the students in our class want to read it.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这本书如此有趣</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我们班所有的学生都想读。</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4" name="对象 3"/>
          <p:cNvGraphicFramePr>
            <a:graphicFrameLocks noChangeAspect="1"/>
          </p:cNvGraphicFramePr>
          <p:nvPr/>
        </p:nvGraphicFramePr>
        <p:xfrm>
          <a:off x="332432" y="1558079"/>
          <a:ext cx="8128000" cy="2417610"/>
        </p:xfrm>
        <a:graphic>
          <a:graphicData uri="http://schemas.openxmlformats.org/presentationml/2006/ole">
            <mc:AlternateContent xmlns:mc="http://schemas.openxmlformats.org/markup-compatibility/2006">
              <mc:Choice xmlns:v="urn:schemas-microsoft-com:vml" Requires="v">
                <p:oleObj spid="_x0000_s16392" name="文档" r:id="rId6" imgW="3843020" imgH="1144270" progId="Word.Document.12">
                  <p:embed/>
                </p:oleObj>
              </mc:Choice>
              <mc:Fallback>
                <p:oleObj name="文档" r:id="rId6" imgW="3843020" imgH="1144270" progId="Word.Document.12">
                  <p:embed/>
                  <p:pic>
                    <p:nvPicPr>
                      <p:cNvPr id="0" name="对象 3"/>
                      <p:cNvPicPr/>
                      <p:nvPr/>
                    </p:nvPicPr>
                    <p:blipFill>
                      <a:blip r:embed="rId7"/>
                      <a:stretch>
                        <a:fillRect/>
                      </a:stretch>
                    </p:blipFill>
                    <p:spPr>
                      <a:xfrm>
                        <a:off x="332432" y="1558079"/>
                        <a:ext cx="8128000" cy="2417610"/>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600">
        <p:pull dir="ld"/>
      </p:transition>
    </mc:Choice>
    <mc:Fallback xmlns="">
      <p:transition spd="slow">
        <p:pull dir="ld"/>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重点句式</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806306" y="1184099"/>
            <a:ext cx="7376368" cy="5282026"/>
            <a:chOff x="508000" y="786098"/>
            <a:chExt cx="8128000" cy="5820250"/>
          </a:xfrm>
        </p:grpSpPr>
        <p:pic>
          <p:nvPicPr>
            <p:cNvPr id="4" name="图片 3"/>
            <p:cNvPicPr>
              <a:picLocks noChangeAspect="1"/>
            </p:cNvPicPr>
            <p:nvPr/>
          </p:nvPicPr>
          <p:blipFill>
            <a:blip r:embed="rId5" cstate="email"/>
            <a:stretch>
              <a:fillRect/>
            </a:stretch>
          </p:blipFill>
          <p:spPr>
            <a:xfrm>
              <a:off x="508000" y="786098"/>
              <a:ext cx="8128000" cy="5539804"/>
            </a:xfrm>
            <a:prstGeom prst="rect">
              <a:avLst/>
            </a:prstGeom>
          </p:spPr>
        </p:pic>
        <p:pic>
          <p:nvPicPr>
            <p:cNvPr id="8" name="图片 7"/>
            <p:cNvPicPr>
              <a:picLocks noChangeAspect="1"/>
            </p:cNvPicPr>
            <p:nvPr/>
          </p:nvPicPr>
          <p:blipFill>
            <a:blip r:embed="rId6" cstate="email"/>
            <a:stretch>
              <a:fillRect/>
            </a:stretch>
          </p:blipFill>
          <p:spPr>
            <a:xfrm>
              <a:off x="569511" y="6309320"/>
              <a:ext cx="8040235" cy="297028"/>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600">
        <p:pull dir="ld"/>
      </p:transition>
    </mc:Choice>
    <mc:Fallback xmlns="">
      <p:transition spd="slow">
        <p:pull dir="ld"/>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重点句式</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508000" y="1276840"/>
            <a:ext cx="8128000" cy="4311160"/>
            <a:chOff x="508000" y="1276840"/>
            <a:chExt cx="8128000" cy="4311160"/>
          </a:xfrm>
        </p:grpSpPr>
        <p:pic>
          <p:nvPicPr>
            <p:cNvPr id="4" name="图片 3"/>
            <p:cNvPicPr>
              <a:picLocks noChangeAspect="1"/>
            </p:cNvPicPr>
            <p:nvPr/>
          </p:nvPicPr>
          <p:blipFill>
            <a:blip r:embed="rId5" cstate="email"/>
            <a:stretch>
              <a:fillRect/>
            </a:stretch>
          </p:blipFill>
          <p:spPr>
            <a:xfrm>
              <a:off x="508000" y="1524000"/>
              <a:ext cx="8128000" cy="4064000"/>
            </a:xfrm>
            <a:prstGeom prst="rect">
              <a:avLst/>
            </a:prstGeom>
          </p:spPr>
        </p:pic>
        <p:pic>
          <p:nvPicPr>
            <p:cNvPr id="8" name="图片 7"/>
            <p:cNvPicPr>
              <a:picLocks noChangeAspect="1"/>
            </p:cNvPicPr>
            <p:nvPr/>
          </p:nvPicPr>
          <p:blipFill>
            <a:blip r:embed="rId6"/>
            <a:stretch>
              <a:fillRect/>
            </a:stretch>
          </p:blipFill>
          <p:spPr>
            <a:xfrm flipV="1">
              <a:off x="532889" y="1276840"/>
              <a:ext cx="8056309" cy="247614"/>
            </a:xfrm>
            <a:prstGeom prst="rect">
              <a:avLst/>
            </a:prstGeom>
          </p:spPr>
        </p:pic>
      </p:grpSp>
      <p:sp>
        <p:nvSpPr>
          <p:cNvPr id="12" name="矩形 11"/>
          <p:cNvSpPr/>
          <p:nvPr/>
        </p:nvSpPr>
        <p:spPr>
          <a:xfrm>
            <a:off x="683658" y="4001739"/>
            <a:ext cx="7776864" cy="12994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pull dir="ld"/>
      </p:transition>
    </mc:Choice>
    <mc:Fallback xmlns="">
      <p:transition spd="slow">
        <p:pull dir="l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重点句式</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4" name="矩形 3"/>
          <p:cNvSpPr>
            <a:spLocks noChangeAspect="1"/>
          </p:cNvSpPr>
          <p:nvPr/>
        </p:nvSpPr>
        <p:spPr>
          <a:xfrm>
            <a:off x="508000" y="1497936"/>
            <a:ext cx="8128000" cy="4116127"/>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3</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b="1" dirty="0">
                <a:solidFill>
                  <a:srgbClr val="000000"/>
                </a:solidFill>
                <a:latin typeface="Times New Roman" panose="02020603050405020304" pitchFamily="18" charset="0"/>
                <a:cs typeface="Times New Roman" panose="02020603050405020304" pitchFamily="18" charset="0"/>
              </a:rPr>
              <a:t>Now</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that</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he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works</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and</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can</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take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care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of</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err="1">
                <a:solidFill>
                  <a:srgbClr val="000000"/>
                </a:solidFill>
                <a:latin typeface="Times New Roman" panose="02020603050405020304" pitchFamily="18" charset="0"/>
                <a:cs typeface="Times New Roman" panose="02020603050405020304" pitchFamily="18" charset="0"/>
              </a:rPr>
              <a:t>himself</a:t>
            </a:r>
            <a:r>
              <a:rPr lang="en-US" altLang="zh-CN" sz="2200" dirty="0" err="1">
                <a:solidFill>
                  <a:srgbClr val="000000"/>
                </a:solidFill>
                <a:latin typeface="Times New Roman" panose="02020603050405020304" pitchFamily="18" charset="0"/>
                <a:cs typeface="Times New Roman" panose="02020603050405020304" pitchFamily="18" charset="0"/>
              </a:rPr>
              <a:t>,</a:t>
            </a:r>
            <a:r>
              <a:rPr lang="en-US" altLang="zh-CN" sz="2200" b="1" dirty="0" err="1">
                <a:solidFill>
                  <a:srgbClr val="000000"/>
                </a:solidFill>
                <a:latin typeface="Times New Roman" panose="02020603050405020304" pitchFamily="18" charset="0"/>
                <a:cs typeface="Times New Roman" panose="02020603050405020304" pitchFamily="18" charset="0"/>
              </a:rPr>
              <a:t>his</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daughter</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has</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time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to</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study</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at</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university.</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现在他工作了</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又可以照顾自己</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他的女儿就有时间在大学学习了。</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【句式剖析】</a:t>
            </a:r>
            <a:r>
              <a:rPr lang="en-US" altLang="zh-CN" sz="2200" dirty="0">
                <a:solidFill>
                  <a:srgbClr val="000000"/>
                </a:solidFill>
                <a:latin typeface="Times New Roman" panose="02020603050405020304" pitchFamily="18" charset="0"/>
                <a:cs typeface="Times New Roman" panose="02020603050405020304" pitchFamily="18" charset="0"/>
              </a:rPr>
              <a:t>now that</a:t>
            </a:r>
            <a:r>
              <a:rPr lang="zh-CN" altLang="zh-CN" sz="2200" dirty="0">
                <a:solidFill>
                  <a:srgbClr val="000000"/>
                </a:solidFill>
                <a:latin typeface="Times New Roman" panose="02020603050405020304" pitchFamily="18" charset="0"/>
                <a:cs typeface="Times New Roman" panose="02020603050405020304" pitchFamily="18" charset="0"/>
              </a:rPr>
              <a:t>意为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由于</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既然</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引导原因状语从句。</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Now</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that</a:t>
            </a:r>
            <a:r>
              <a:rPr lang="en-US" altLang="zh-CN" sz="2200" dirty="0">
                <a:solidFill>
                  <a:srgbClr val="000000"/>
                </a:solidFill>
                <a:latin typeface="Times New Roman" panose="02020603050405020304" pitchFamily="18" charset="0"/>
                <a:cs typeface="Times New Roman" panose="02020603050405020304" pitchFamily="18" charset="0"/>
              </a:rPr>
              <a:t> I have made this first </a:t>
            </a:r>
            <a:r>
              <a:rPr lang="en-US" altLang="zh-CN" sz="2200" dirty="0" err="1">
                <a:solidFill>
                  <a:srgbClr val="000000"/>
                </a:solidFill>
                <a:latin typeface="Times New Roman" panose="02020603050405020304" pitchFamily="18" charset="0"/>
                <a:cs typeface="Times New Roman" panose="02020603050405020304" pitchFamily="18" charset="0"/>
              </a:rPr>
              <a:t>visit,I</a:t>
            </a:r>
            <a:r>
              <a:rPr lang="en-US" altLang="zh-CN" sz="2200" dirty="0">
                <a:solidFill>
                  <a:srgbClr val="000000"/>
                </a:solidFill>
                <a:latin typeface="Times New Roman" panose="02020603050405020304" pitchFamily="18" charset="0"/>
                <a:cs typeface="Times New Roman" panose="02020603050405020304" pitchFamily="18" charset="0"/>
              </a:rPr>
              <a:t> hope I can come many more times.</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既然我开始了这第一次拜访</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那么我希望能够来更多次。</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Now</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that</a:t>
            </a:r>
            <a:r>
              <a:rPr lang="en-US" altLang="zh-CN" sz="2200" dirty="0">
                <a:solidFill>
                  <a:srgbClr val="000000"/>
                </a:solidFill>
                <a:latin typeface="Times New Roman" panose="02020603050405020304" pitchFamily="18" charset="0"/>
                <a:cs typeface="Times New Roman" panose="02020603050405020304" pitchFamily="18" charset="0"/>
              </a:rPr>
              <a:t> you</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ve passed your </a:t>
            </a:r>
            <a:r>
              <a:rPr lang="en-US" altLang="zh-CN" sz="2200" dirty="0" err="1">
                <a:solidFill>
                  <a:srgbClr val="000000"/>
                </a:solidFill>
                <a:latin typeface="Times New Roman" panose="02020603050405020304" pitchFamily="18" charset="0"/>
                <a:cs typeface="Times New Roman" panose="02020603050405020304" pitchFamily="18" charset="0"/>
              </a:rPr>
              <a:t>test,you</a:t>
            </a:r>
            <a:r>
              <a:rPr lang="en-US" altLang="zh-CN" sz="2200" dirty="0">
                <a:solidFill>
                  <a:srgbClr val="000000"/>
                </a:solidFill>
                <a:latin typeface="Times New Roman" panose="02020603050405020304" pitchFamily="18" charset="0"/>
                <a:cs typeface="Times New Roman" panose="02020603050405020304" pitchFamily="18" charset="0"/>
              </a:rPr>
              <a:t> can drive on your own.</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你驾驶考试既已合格</a:t>
            </a:r>
            <a:r>
              <a:rPr lang="en-US" altLang="zh-CN" sz="2200" dirty="0">
                <a:solidFill>
                  <a:srgbClr val="000000"/>
                </a:solidFill>
                <a:latin typeface="Times New Roman" panose="02020603050405020304" pitchFamily="18" charset="0"/>
                <a:cs typeface="Times New Roman" panose="02020603050405020304" pitchFamily="18" charset="0"/>
              </a:rPr>
              <a:t>, </a:t>
            </a:r>
            <a:r>
              <a:rPr lang="zh-CN" altLang="zh-CN" sz="2200" dirty="0">
                <a:solidFill>
                  <a:srgbClr val="000000"/>
                </a:solidFill>
                <a:latin typeface="Times New Roman" panose="02020603050405020304" pitchFamily="18" charset="0"/>
                <a:cs typeface="Times New Roman" panose="02020603050405020304" pitchFamily="18" charset="0"/>
              </a:rPr>
              <a:t>就可以独自开车了。</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pull dir="ld"/>
      </p:transition>
    </mc:Choice>
    <mc:Fallback xmlns="">
      <p:transition spd="slow">
        <p:pull dir="ld"/>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hlinkClick r:id="rId3" action="ppaction://hlinksldjump"/>
          </p:cNvPr>
          <p:cNvSpPr/>
          <p:nvPr/>
        </p:nvSpPr>
        <p:spPr>
          <a:xfrm>
            <a:off x="467545" y="836712"/>
            <a:ext cx="611882"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chemeClr val="bg1"/>
                </a:solidFill>
                <a:latin typeface="微软雅黑" panose="020B0503020204020204" pitchFamily="34" charset="-122"/>
                <a:ea typeface="微软雅黑" panose="020B0503020204020204" pitchFamily="34" charset="-122"/>
              </a:rPr>
              <a:t>Ⅰ</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 name="矩形 4">
            <a:hlinkClick r:id="rId4" action="ppaction://hlinksldjump"/>
          </p:cNvPr>
          <p:cNvSpPr/>
          <p:nvPr/>
        </p:nvSpPr>
        <p:spPr>
          <a:xfrm>
            <a:off x="1115617"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333333"/>
                </a:solidFill>
                <a:latin typeface="微软雅黑" panose="020B0503020204020204" pitchFamily="34" charset="-122"/>
                <a:ea typeface="微软雅黑" panose="020B0503020204020204" pitchFamily="34" charset="-122"/>
              </a:rPr>
              <a:t>Ⅱ</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6" name="矩形 5">
            <a:hlinkClick r:id="rId5" action="ppaction://hlinksldjump"/>
          </p:cNvPr>
          <p:cNvSpPr/>
          <p:nvPr/>
        </p:nvSpPr>
        <p:spPr>
          <a:xfrm>
            <a:off x="1763688"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333333"/>
                </a:solidFill>
                <a:latin typeface="微软雅黑" panose="020B0503020204020204" pitchFamily="34" charset="-122"/>
                <a:ea typeface="微软雅黑" panose="020B0503020204020204" pitchFamily="34" charset="-122"/>
              </a:rPr>
              <a:t>Ⅲ</a:t>
            </a:r>
            <a:endParaRPr lang="zh-CN" altLang="en-US" sz="1400" dirty="0">
              <a:solidFill>
                <a:srgbClr val="333333"/>
              </a:solidFill>
              <a:latin typeface="微软雅黑" panose="020B0503020204020204" pitchFamily="34" charset="-122"/>
              <a:ea typeface="微软雅黑" panose="020B0503020204020204" pitchFamily="34" charset="-122"/>
            </a:endParaRPr>
          </a:p>
        </p:txBody>
      </p:sp>
      <p:graphicFrame>
        <p:nvGraphicFramePr>
          <p:cNvPr id="2" name="对象 1"/>
          <p:cNvGraphicFramePr>
            <a:graphicFrameLocks noChangeAspect="1"/>
          </p:cNvGraphicFramePr>
          <p:nvPr/>
        </p:nvGraphicFramePr>
        <p:xfrm>
          <a:off x="508000" y="1484060"/>
          <a:ext cx="8128000" cy="4143880"/>
        </p:xfrm>
        <a:graphic>
          <a:graphicData uri="http://schemas.openxmlformats.org/presentationml/2006/ole">
            <mc:AlternateContent xmlns:mc="http://schemas.openxmlformats.org/markup-compatibility/2006">
              <mc:Choice xmlns:v="urn:schemas-microsoft-com:vml" Requires="v">
                <p:oleObj spid="_x0000_s6152" name="文档" r:id="rId6" imgW="3947160" imgH="2019300" progId="Word.Document.12">
                  <p:embed/>
                </p:oleObj>
              </mc:Choice>
              <mc:Fallback>
                <p:oleObj name="文档" r:id="rId6" imgW="3947160" imgH="2019300" progId="Word.Document.12">
                  <p:embed/>
                  <p:pic>
                    <p:nvPicPr>
                      <p:cNvPr id="0" name="对象 1"/>
                      <p:cNvPicPr/>
                      <p:nvPr/>
                    </p:nvPicPr>
                    <p:blipFill>
                      <a:blip r:embed="rId7"/>
                      <a:stretch>
                        <a:fillRect/>
                      </a:stretch>
                    </p:blipFill>
                    <p:spPr>
                      <a:xfrm>
                        <a:off x="508000" y="1484060"/>
                        <a:ext cx="8128000" cy="4143880"/>
                      </a:xfrm>
                      <a:prstGeom prst="rect">
                        <a:avLst/>
                      </a:prstGeom>
                    </p:spPr>
                  </p:pic>
                </p:oleObj>
              </mc:Fallback>
            </mc:AlternateContent>
          </a:graphicData>
        </a:graphic>
      </p:graphicFrame>
      <p:sp>
        <p:nvSpPr>
          <p:cNvPr id="8" name="矩形 7"/>
          <p:cNvSpPr>
            <a:spLocks noChangeAspect="1"/>
          </p:cNvSpPr>
          <p:nvPr/>
        </p:nvSpPr>
        <p:spPr>
          <a:xfrm>
            <a:off x="3676992" y="1460653"/>
            <a:ext cx="1313180"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陪伴某人</a:t>
            </a:r>
            <a:endParaRPr lang="zh-CN" altLang="en-US" sz="2200"/>
          </a:p>
        </p:txBody>
      </p:sp>
      <p:sp>
        <p:nvSpPr>
          <p:cNvPr id="9" name="矩形 8"/>
          <p:cNvSpPr>
            <a:spLocks noChangeAspect="1"/>
          </p:cNvSpPr>
          <p:nvPr/>
        </p:nvSpPr>
        <p:spPr>
          <a:xfrm>
            <a:off x="2998098" y="1817200"/>
            <a:ext cx="2034531"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经历</a:t>
            </a:r>
            <a:r>
              <a:rPr lang="en-US" altLang="zh-CN" sz="2200">
                <a:solidFill>
                  <a:srgbClr val="FF0000"/>
                </a:solidFill>
                <a:latin typeface="Times New Roman" panose="02020603050405020304" pitchFamily="18" charset="0"/>
              </a:rPr>
              <a:t>;</a:t>
            </a:r>
            <a:r>
              <a:rPr lang="zh-CN" altLang="en-US" sz="2200">
                <a:solidFill>
                  <a:srgbClr val="FF0000"/>
                </a:solidFill>
                <a:latin typeface="Times New Roman" panose="02020603050405020304" pitchFamily="18" charset="0"/>
              </a:rPr>
              <a:t>度过</a:t>
            </a:r>
            <a:r>
              <a:rPr lang="en-US" altLang="zh-CN" sz="2200">
                <a:solidFill>
                  <a:srgbClr val="FF0000"/>
                </a:solidFill>
                <a:latin typeface="Times New Roman" panose="02020603050405020304" pitchFamily="18" charset="0"/>
              </a:rPr>
              <a:t>;</a:t>
            </a:r>
            <a:r>
              <a:rPr lang="zh-CN" altLang="en-US" sz="2200">
                <a:solidFill>
                  <a:srgbClr val="FF0000"/>
                </a:solidFill>
                <a:latin typeface="Times New Roman" panose="02020603050405020304" pitchFamily="18" charset="0"/>
              </a:rPr>
              <a:t>通读</a:t>
            </a:r>
            <a:endParaRPr lang="zh-CN" altLang="en-US" sz="2200"/>
          </a:p>
        </p:txBody>
      </p:sp>
      <p:sp>
        <p:nvSpPr>
          <p:cNvPr id="10" name="矩形 9"/>
          <p:cNvSpPr>
            <a:spLocks noChangeAspect="1"/>
          </p:cNvSpPr>
          <p:nvPr/>
        </p:nvSpPr>
        <p:spPr>
          <a:xfrm>
            <a:off x="2998098" y="2194295"/>
            <a:ext cx="748923"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既然</a:t>
            </a:r>
            <a:endParaRPr lang="zh-CN" altLang="en-US" sz="2200"/>
          </a:p>
        </p:txBody>
      </p:sp>
      <p:sp>
        <p:nvSpPr>
          <p:cNvPr id="11" name="矩形 10"/>
          <p:cNvSpPr>
            <a:spLocks noChangeAspect="1"/>
          </p:cNvSpPr>
          <p:nvPr/>
        </p:nvSpPr>
        <p:spPr>
          <a:xfrm>
            <a:off x="3563888" y="2537280"/>
            <a:ext cx="1595309"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尽可能</a:t>
            </a:r>
            <a:r>
              <a:rPr lang="en-US" altLang="zh-CN" sz="2200">
                <a:solidFill>
                  <a:srgbClr val="FF0000"/>
                </a:solidFill>
                <a:latin typeface="Times New Roman" panose="02020603050405020304" pitchFamily="18" charset="0"/>
              </a:rPr>
              <a:t>……</a:t>
            </a:r>
            <a:endParaRPr lang="zh-CN" altLang="en-US" sz="2200"/>
          </a:p>
        </p:txBody>
      </p:sp>
      <p:sp>
        <p:nvSpPr>
          <p:cNvPr id="12" name="矩形 11"/>
          <p:cNvSpPr>
            <a:spLocks noChangeAspect="1"/>
          </p:cNvSpPr>
          <p:nvPr/>
        </p:nvSpPr>
        <p:spPr>
          <a:xfrm>
            <a:off x="4211960" y="2882640"/>
            <a:ext cx="2159566"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引起</a:t>
            </a:r>
            <a:r>
              <a:rPr lang="en-US" altLang="zh-CN" sz="2200">
                <a:solidFill>
                  <a:srgbClr val="FF0000"/>
                </a:solidFill>
                <a:latin typeface="Times New Roman" panose="02020603050405020304" pitchFamily="18" charset="0"/>
              </a:rPr>
              <a:t>……</a:t>
            </a:r>
            <a:r>
              <a:rPr lang="zh-CN" altLang="en-US" sz="2200">
                <a:solidFill>
                  <a:srgbClr val="FF0000"/>
                </a:solidFill>
                <a:latin typeface="Times New Roman" panose="02020603050405020304" pitchFamily="18" charset="0"/>
              </a:rPr>
              <a:t>的注意</a:t>
            </a:r>
            <a:endParaRPr lang="zh-CN" altLang="en-US" sz="2200"/>
          </a:p>
        </p:txBody>
      </p:sp>
      <p:sp>
        <p:nvSpPr>
          <p:cNvPr id="13" name="矩形 12"/>
          <p:cNvSpPr>
            <a:spLocks noChangeAspect="1"/>
          </p:cNvSpPr>
          <p:nvPr/>
        </p:nvSpPr>
        <p:spPr>
          <a:xfrm>
            <a:off x="3008372" y="3198091"/>
            <a:ext cx="1313180"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排队等候</a:t>
            </a:r>
            <a:endParaRPr lang="zh-CN" altLang="en-US" sz="2200"/>
          </a:p>
        </p:txBody>
      </p:sp>
      <p:sp>
        <p:nvSpPr>
          <p:cNvPr id="14" name="矩形 13"/>
          <p:cNvSpPr>
            <a:spLocks noChangeAspect="1"/>
          </p:cNvSpPr>
          <p:nvPr/>
        </p:nvSpPr>
        <p:spPr>
          <a:xfrm>
            <a:off x="2617510" y="3575186"/>
            <a:ext cx="1595309"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为</a:t>
            </a:r>
            <a:r>
              <a:rPr lang="en-US" altLang="zh-CN" sz="2200">
                <a:solidFill>
                  <a:srgbClr val="FF0000"/>
                </a:solidFill>
                <a:latin typeface="Times New Roman" panose="02020603050405020304" pitchFamily="18" charset="0"/>
              </a:rPr>
              <a:t>……</a:t>
            </a:r>
            <a:r>
              <a:rPr lang="zh-CN" altLang="en-US" sz="2200">
                <a:solidFill>
                  <a:srgbClr val="FF0000"/>
                </a:solidFill>
                <a:latin typeface="Times New Roman" panose="02020603050405020304" pitchFamily="18" charset="0"/>
              </a:rPr>
              <a:t>付款</a:t>
            </a:r>
            <a:endParaRPr lang="zh-CN" altLang="en-US" sz="2200"/>
          </a:p>
        </p:txBody>
      </p:sp>
      <p:sp>
        <p:nvSpPr>
          <p:cNvPr id="15" name="矩形 14"/>
          <p:cNvSpPr>
            <a:spLocks noChangeAspect="1"/>
          </p:cNvSpPr>
          <p:nvPr/>
        </p:nvSpPr>
        <p:spPr>
          <a:xfrm>
            <a:off x="3288166" y="3911185"/>
            <a:ext cx="1595309"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和</a:t>
            </a:r>
            <a:r>
              <a:rPr lang="en-US" altLang="zh-CN" sz="2200">
                <a:solidFill>
                  <a:srgbClr val="FF0000"/>
                </a:solidFill>
                <a:latin typeface="Times New Roman" panose="02020603050405020304" pitchFamily="18" charset="0"/>
              </a:rPr>
              <a:t>……</a:t>
            </a:r>
            <a:r>
              <a:rPr lang="zh-CN" altLang="en-US" sz="2200">
                <a:solidFill>
                  <a:srgbClr val="FF0000"/>
                </a:solidFill>
                <a:latin typeface="Times New Roman" panose="02020603050405020304" pitchFamily="18" charset="0"/>
              </a:rPr>
              <a:t>一起</a:t>
            </a:r>
            <a:endParaRPr lang="zh-CN" altLang="en-US" sz="2200"/>
          </a:p>
        </p:txBody>
      </p:sp>
      <p:sp>
        <p:nvSpPr>
          <p:cNvPr id="16" name="矩形 15"/>
          <p:cNvSpPr>
            <a:spLocks noChangeAspect="1"/>
          </p:cNvSpPr>
          <p:nvPr/>
        </p:nvSpPr>
        <p:spPr>
          <a:xfrm>
            <a:off x="3360084" y="4278006"/>
            <a:ext cx="1673856"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可利用</a:t>
            </a:r>
            <a:r>
              <a:rPr lang="en-US" altLang="zh-CN" sz="2200">
                <a:solidFill>
                  <a:srgbClr val="FF0000"/>
                </a:solidFill>
                <a:latin typeface="Times New Roman" panose="02020603050405020304" pitchFamily="18" charset="0"/>
              </a:rPr>
              <a:t>;</a:t>
            </a:r>
            <a:r>
              <a:rPr lang="zh-CN" altLang="en-US" sz="2200">
                <a:solidFill>
                  <a:srgbClr val="FF0000"/>
                </a:solidFill>
                <a:latin typeface="Times New Roman" panose="02020603050405020304" pitchFamily="18" charset="0"/>
              </a:rPr>
              <a:t>接近</a:t>
            </a:r>
            <a:endParaRPr lang="zh-CN" altLang="en-US" sz="2200"/>
          </a:p>
        </p:txBody>
      </p:sp>
      <p:sp>
        <p:nvSpPr>
          <p:cNvPr id="17" name="矩形 16"/>
          <p:cNvSpPr>
            <a:spLocks noChangeAspect="1"/>
          </p:cNvSpPr>
          <p:nvPr/>
        </p:nvSpPr>
        <p:spPr>
          <a:xfrm>
            <a:off x="2959030" y="4674808"/>
            <a:ext cx="748923"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申请</a:t>
            </a:r>
            <a:endParaRPr lang="zh-CN" altLang="en-US" sz="2200"/>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down)">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3"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4"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重点句式</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5"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3" name="矩形 2"/>
          <p:cNvSpPr>
            <a:spLocks noChangeAspect="1"/>
          </p:cNvSpPr>
          <p:nvPr/>
        </p:nvSpPr>
        <p:spPr>
          <a:xfrm>
            <a:off x="508000" y="1564296"/>
            <a:ext cx="2225289" cy="498598"/>
          </a:xfrm>
          <a:prstGeom prst="rect">
            <a:avLst/>
          </a:prstGeom>
        </p:spPr>
        <p:txBody>
          <a:bodyPr wrap="none">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【易混辨析】</a:t>
            </a:r>
            <a:r>
              <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4" name="对象 3"/>
          <p:cNvGraphicFramePr>
            <a:graphicFrameLocks noChangeAspect="1"/>
          </p:cNvGraphicFramePr>
          <p:nvPr/>
        </p:nvGraphicFramePr>
        <p:xfrm>
          <a:off x="508000" y="2060848"/>
          <a:ext cx="8128000" cy="3892833"/>
        </p:xfrm>
        <a:graphic>
          <a:graphicData uri="http://schemas.openxmlformats.org/presentationml/2006/ole">
            <mc:AlternateContent xmlns:mc="http://schemas.openxmlformats.org/markup-compatibility/2006">
              <mc:Choice xmlns:v="urn:schemas-microsoft-com:vml" Requires="v">
                <p:oleObj spid="_x0000_s17416" name="文档" r:id="rId6" imgW="3952875" imgH="1894205" progId="Word.Document.12">
                  <p:embed/>
                </p:oleObj>
              </mc:Choice>
              <mc:Fallback>
                <p:oleObj name="文档" r:id="rId6" imgW="3952875" imgH="1894205" progId="Word.Document.12">
                  <p:embed/>
                  <p:pic>
                    <p:nvPicPr>
                      <p:cNvPr id="0" name="对象 3"/>
                      <p:cNvPicPr/>
                      <p:nvPr/>
                    </p:nvPicPr>
                    <p:blipFill>
                      <a:blip r:embed="rId7"/>
                      <a:stretch>
                        <a:fillRect/>
                      </a:stretch>
                    </p:blipFill>
                    <p:spPr>
                      <a:xfrm>
                        <a:off x="508000" y="2060848"/>
                        <a:ext cx="8128000" cy="3892833"/>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600">
        <p:pull dir="ld"/>
      </p:transition>
    </mc:Choice>
    <mc:Fallback xmlns="">
      <p:transition spd="slow">
        <p:pull dir="ld"/>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重点句式</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3" name="矩形 2"/>
          <p:cNvSpPr>
            <a:spLocks noChangeAspect="1"/>
          </p:cNvSpPr>
          <p:nvPr/>
        </p:nvSpPr>
        <p:spPr>
          <a:xfrm>
            <a:off x="508000" y="1904201"/>
            <a:ext cx="8128000" cy="3303597"/>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We couldn</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t go out </a:t>
            </a:r>
            <a:r>
              <a:rPr lang="en-US" altLang="zh-CN" sz="2200" b="1">
                <a:solidFill>
                  <a:srgbClr val="000000"/>
                </a:solidFill>
                <a:latin typeface="Times New Roman" panose="02020603050405020304" pitchFamily="18" charset="0"/>
                <a:cs typeface="Times New Roman" panose="02020603050405020304" pitchFamily="18" charset="0"/>
              </a:rPr>
              <a:t>because</a:t>
            </a:r>
            <a:r>
              <a:rPr lang="en-US" altLang="zh-CN" sz="2200">
                <a:solidFill>
                  <a:srgbClr val="000000"/>
                </a:solidFill>
                <a:latin typeface="Times New Roman" panose="02020603050405020304" pitchFamily="18" charset="0"/>
                <a:cs typeface="Times New Roman" panose="02020603050405020304" pitchFamily="18" charset="0"/>
              </a:rPr>
              <a:t> it was too cold.</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因为天气太冷</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我们不能外出。</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Since</a:t>
            </a:r>
            <a:r>
              <a:rPr lang="en-US" altLang="zh-CN" sz="2200">
                <a:solidFill>
                  <a:srgbClr val="000000"/>
                </a:solidFill>
                <a:latin typeface="Times New Roman" panose="02020603050405020304" pitchFamily="18" charset="0"/>
                <a:cs typeface="Times New Roman" panose="02020603050405020304" pitchFamily="18" charset="0"/>
              </a:rPr>
              <a:t> you can</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t answer the question,I</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ll ask someone else.</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既然你回答不出这个问题</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我就问别人了。</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It must be morning </a:t>
            </a:r>
            <a:r>
              <a:rPr lang="en-US" altLang="zh-CN" sz="2200" b="1">
                <a:solidFill>
                  <a:srgbClr val="000000"/>
                </a:solidFill>
                <a:latin typeface="Times New Roman" panose="02020603050405020304" pitchFamily="18" charset="0"/>
                <a:cs typeface="Times New Roman" panose="02020603050405020304" pitchFamily="18" charset="0"/>
              </a:rPr>
              <a:t>for</a:t>
            </a:r>
            <a:r>
              <a:rPr lang="en-US" altLang="zh-CN" sz="2200">
                <a:solidFill>
                  <a:srgbClr val="000000"/>
                </a:solidFill>
                <a:latin typeface="Times New Roman" panose="02020603050405020304" pitchFamily="18" charset="0"/>
                <a:cs typeface="Times New Roman" panose="02020603050405020304" pitchFamily="18" charset="0"/>
              </a:rPr>
              <a:t> the birds are singing.</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一定是清晨了</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因为鸟儿在叫。</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As</a:t>
            </a:r>
            <a:r>
              <a:rPr lang="en-US" altLang="zh-CN" sz="2200">
                <a:solidFill>
                  <a:srgbClr val="000000"/>
                </a:solidFill>
                <a:latin typeface="Times New Roman" panose="02020603050405020304" pitchFamily="18" charset="0"/>
                <a:cs typeface="Times New Roman" panose="02020603050405020304" pitchFamily="18" charset="0"/>
              </a:rPr>
              <a:t> there was no answer,we wrote him a letter again.</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鉴于他没有回复</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我们又给他写了封信。</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pull dir="ld"/>
      </p:transition>
    </mc:Choice>
    <mc:Fallback xmlns="">
      <p:transition spd="slow">
        <p:pull dir="ld"/>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重点句式</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5" cstate="email"/>
          <a:stretch>
            <a:fillRect/>
          </a:stretch>
        </p:blipFill>
        <p:spPr>
          <a:xfrm>
            <a:off x="621194" y="1135019"/>
            <a:ext cx="7880424" cy="5374588"/>
          </a:xfrm>
          <a:prstGeom prst="rect">
            <a:avLst/>
          </a:prstGeom>
        </p:spPr>
      </p:pic>
      <p:sp>
        <p:nvSpPr>
          <p:cNvPr id="6" name="矩形 5"/>
          <p:cNvSpPr/>
          <p:nvPr/>
        </p:nvSpPr>
        <p:spPr>
          <a:xfrm>
            <a:off x="745302" y="5085184"/>
            <a:ext cx="7519654" cy="115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pull dir="ld"/>
      </p:transition>
    </mc:Choice>
    <mc:Fallback xmlns="">
      <p:transition spd="slow">
        <p:pull dir="l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随堂练习</a:t>
            </a:r>
          </a:p>
        </p:txBody>
      </p:sp>
      <p:sp>
        <p:nvSpPr>
          <p:cNvPr id="3" name="矩形 2"/>
          <p:cNvSpPr>
            <a:spLocks noChangeAspect="1"/>
          </p:cNvSpPr>
          <p:nvPr/>
        </p:nvSpPr>
        <p:spPr>
          <a:xfrm>
            <a:off x="508000" y="1478508"/>
            <a:ext cx="8128000" cy="4154984"/>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Ⅰ</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单词拼写</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cs typeface="Times New Roman" panose="02020603050405020304" pitchFamily="18" charset="0"/>
              </a:rPr>
              <a:t>.If we hadn</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t made adequate </a:t>
            </a:r>
            <a:r>
              <a:rPr lang="en-US" altLang="zh-CN" sz="2200" dirty="0" err="1">
                <a:solidFill>
                  <a:srgbClr val="000000"/>
                </a:solidFill>
                <a:latin typeface="Times New Roman" panose="02020603050405020304" pitchFamily="18" charset="0"/>
                <a:cs typeface="Times New Roman" panose="02020603050405020304" pitchFamily="18" charset="0"/>
              </a:rPr>
              <a:t>preparations,the</a:t>
            </a:r>
            <a:r>
              <a:rPr lang="en-US" altLang="zh-CN" sz="2200" dirty="0">
                <a:solidFill>
                  <a:srgbClr val="000000"/>
                </a:solidFill>
                <a:latin typeface="Times New Roman" panose="02020603050405020304" pitchFamily="18" charset="0"/>
                <a:cs typeface="Times New Roman" panose="02020603050405020304" pitchFamily="18" charset="0"/>
              </a:rPr>
              <a:t>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会议</a:t>
            </a:r>
            <a:r>
              <a:rPr lang="en-US" altLang="zh-CN" sz="2200" dirty="0">
                <a:solidFill>
                  <a:srgbClr val="000000"/>
                </a:solidFill>
                <a:latin typeface="Times New Roman" panose="02020603050405020304" pitchFamily="18" charset="0"/>
                <a:cs typeface="Times New Roman" panose="02020603050405020304" pitchFamily="18" charset="0"/>
              </a:rPr>
              <a:t>) wouldn</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t have been so successful.</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conference</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.This tag carries information specific to that </a:t>
            </a:r>
            <a:r>
              <a:rPr lang="en-US" altLang="zh-CN" sz="2200" dirty="0" err="1">
                <a:solidFill>
                  <a:srgbClr val="000000"/>
                </a:solidFill>
                <a:latin typeface="Times New Roman" panose="02020603050405020304" pitchFamily="18" charset="0"/>
                <a:cs typeface="Times New Roman" panose="02020603050405020304" pitchFamily="18" charset="0"/>
              </a:rPr>
              <a:t>object,and</a:t>
            </a:r>
            <a:r>
              <a:rPr lang="en-US" altLang="zh-CN" sz="2200" dirty="0">
                <a:solidFill>
                  <a:srgbClr val="000000"/>
                </a:solidFill>
                <a:latin typeface="Times New Roman" panose="02020603050405020304" pitchFamily="18" charset="0"/>
                <a:cs typeface="Times New Roman" panose="02020603050405020304" pitchFamily="18" charset="0"/>
              </a:rPr>
              <a:t> the data can be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更新</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updated</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3</a:t>
            </a:r>
            <a:r>
              <a:rPr lang="en-US" altLang="zh-CN" sz="2200" dirty="0">
                <a:solidFill>
                  <a:srgbClr val="000000"/>
                </a:solidFill>
                <a:latin typeface="Times New Roman" panose="02020603050405020304" pitchFamily="18" charset="0"/>
                <a:cs typeface="Times New Roman" panose="02020603050405020304" pitchFamily="18" charset="0"/>
              </a:rPr>
              <a:t>.This</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软件</a:t>
            </a:r>
            <a:r>
              <a:rPr lang="en-US" altLang="zh-CN" sz="2200" dirty="0">
                <a:solidFill>
                  <a:srgbClr val="000000"/>
                </a:solidFill>
                <a:latin typeface="Times New Roman" panose="02020603050405020304" pitchFamily="18" charset="0"/>
                <a:cs typeface="Times New Roman" panose="02020603050405020304" pitchFamily="18" charset="0"/>
              </a:rPr>
              <a:t>) is very useful and you can download it from the Internet free of charge.</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software</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3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down)">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wipe(down)">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随堂练习</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2310467"/>
            <a:ext cx="8128000" cy="249106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4</a:t>
            </a:r>
            <a:r>
              <a:rPr lang="en-US" altLang="zh-CN" sz="2200" dirty="0">
                <a:solidFill>
                  <a:srgbClr val="000000"/>
                </a:solidFill>
                <a:latin typeface="Times New Roman" panose="02020603050405020304" pitchFamily="18" charset="0"/>
                <a:cs typeface="Times New Roman" panose="02020603050405020304" pitchFamily="18" charset="0"/>
              </a:rPr>
              <a:t>.China has been pushing the reform of public hospitals for the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利益</a:t>
            </a:r>
            <a:r>
              <a:rPr lang="en-US" altLang="zh-CN" sz="2200" dirty="0">
                <a:solidFill>
                  <a:srgbClr val="000000"/>
                </a:solidFill>
                <a:latin typeface="Times New Roman" panose="02020603050405020304" pitchFamily="18" charset="0"/>
                <a:cs typeface="Times New Roman" panose="02020603050405020304" pitchFamily="18" charset="0"/>
              </a:rPr>
              <a:t>) of all its citizens.</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benefit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5</a:t>
            </a:r>
            <a:r>
              <a:rPr lang="en-US" altLang="zh-CN" sz="2200" dirty="0">
                <a:solidFill>
                  <a:srgbClr val="000000"/>
                </a:solidFill>
                <a:latin typeface="Times New Roman" panose="02020603050405020304" pitchFamily="18" charset="0"/>
                <a:cs typeface="Times New Roman" panose="02020603050405020304" pitchFamily="18" charset="0"/>
              </a:rPr>
              <a:t>.Whoever wins the election is going to have a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艰难的</a:t>
            </a:r>
            <a:r>
              <a:rPr lang="en-US" altLang="zh-CN" sz="2200" dirty="0">
                <a:solidFill>
                  <a:srgbClr val="000000"/>
                </a:solidFill>
                <a:latin typeface="Times New Roman" panose="02020603050405020304" pitchFamily="18" charset="0"/>
                <a:cs typeface="Times New Roman" panose="02020603050405020304" pitchFamily="18" charset="0"/>
              </a:rPr>
              <a:t>) job getting the economy back on its feet.</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tough</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3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wipe(down)">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随堂练习</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701069"/>
            <a:ext cx="8128000" cy="4154984"/>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Ⅱ</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语篇填空</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Not only has the Internet made our lives more 1.______________</a:t>
            </a:r>
            <a:r>
              <a:rPr lang="en-US"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(convenience),but also people</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s lives have been changed by online communities and social </a:t>
            </a:r>
            <a:r>
              <a:rPr lang="en-US" altLang="zh-CN" sz="2200" dirty="0" err="1">
                <a:solidFill>
                  <a:srgbClr val="000000"/>
                </a:solidFill>
                <a:latin typeface="Times New Roman" panose="02020603050405020304" pitchFamily="18" charset="0"/>
                <a:cs typeface="Times New Roman" panose="02020603050405020304" pitchFamily="18" charset="0"/>
              </a:rPr>
              <a:t>networks.Take</a:t>
            </a:r>
            <a:r>
              <a:rPr lang="en-US" altLang="zh-CN" sz="2200" dirty="0">
                <a:solidFill>
                  <a:srgbClr val="000000"/>
                </a:solidFill>
                <a:latin typeface="Times New Roman" panose="02020603050405020304" pitchFamily="18" charset="0"/>
                <a:cs typeface="Times New Roman" panose="02020603050405020304" pitchFamily="18" charset="0"/>
              </a:rPr>
              <a:t> Jan </a:t>
            </a:r>
            <a:r>
              <a:rPr lang="en-US" altLang="zh-CN" sz="2200" dirty="0" err="1">
                <a:solidFill>
                  <a:srgbClr val="000000"/>
                </a:solidFill>
                <a:latin typeface="Times New Roman" panose="02020603050405020304" pitchFamily="18" charset="0"/>
                <a:cs typeface="Times New Roman" panose="02020603050405020304" pitchFamily="18" charset="0"/>
              </a:rPr>
              <a:t>Tchamani,a</a:t>
            </a:r>
            <a:r>
              <a:rPr lang="en-US" altLang="zh-CN" sz="2200" dirty="0">
                <a:solidFill>
                  <a:srgbClr val="000000"/>
                </a:solidFill>
                <a:latin typeface="Times New Roman" panose="02020603050405020304" pitchFamily="18" charset="0"/>
                <a:cs typeface="Times New Roman" panose="02020603050405020304" pitchFamily="18" charset="0"/>
              </a:rPr>
              <a:t> 50-year-old English teacher,2.</a:t>
            </a:r>
            <a:r>
              <a:rPr lang="en-US"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err="1">
                <a:solidFill>
                  <a:srgbClr val="000000"/>
                </a:solidFill>
                <a:latin typeface="Times New Roman" panose="02020603050405020304" pitchFamily="18" charset="0"/>
                <a:cs typeface="Times New Roman" panose="02020603050405020304" pitchFamily="18" charset="0"/>
              </a:rPr>
              <a:t>example.She</a:t>
            </a:r>
            <a:r>
              <a:rPr lang="en-US" altLang="zh-CN" sz="2200" dirty="0">
                <a:solidFill>
                  <a:srgbClr val="000000"/>
                </a:solidFill>
                <a:latin typeface="Times New Roman" panose="02020603050405020304" pitchFamily="18" charset="0"/>
                <a:cs typeface="Times New Roman" panose="02020603050405020304" pitchFamily="18" charset="0"/>
              </a:rPr>
              <a:t> had to quit her job because she was suffering a serious </a:t>
            </a:r>
            <a:r>
              <a:rPr lang="en-US" altLang="zh-CN" sz="2200" dirty="0" err="1">
                <a:solidFill>
                  <a:srgbClr val="000000"/>
                </a:solidFill>
                <a:latin typeface="Times New Roman" panose="02020603050405020304" pitchFamily="18" charset="0"/>
                <a:cs typeface="Times New Roman" panose="02020603050405020304" pitchFamily="18" charset="0"/>
              </a:rPr>
              <a:t>illness.With</a:t>
            </a:r>
            <a:r>
              <a:rPr lang="en-US" altLang="zh-CN" sz="2200" dirty="0">
                <a:solidFill>
                  <a:srgbClr val="000000"/>
                </a:solidFill>
                <a:latin typeface="Times New Roman" panose="02020603050405020304" pitchFamily="18" charset="0"/>
                <a:cs typeface="Times New Roman" panose="02020603050405020304" pitchFamily="18" charset="0"/>
              </a:rPr>
              <a:t> only her computer to company </a:t>
            </a:r>
            <a:r>
              <a:rPr lang="en-US" altLang="zh-CN" sz="2200" dirty="0" err="1">
                <a:solidFill>
                  <a:srgbClr val="000000"/>
                </a:solidFill>
                <a:latin typeface="Times New Roman" panose="02020603050405020304" pitchFamily="18" charset="0"/>
                <a:cs typeface="Times New Roman" panose="02020603050405020304" pitchFamily="18" charset="0"/>
              </a:rPr>
              <a:t>her,she</a:t>
            </a:r>
            <a:r>
              <a:rPr lang="en-US" altLang="zh-CN" sz="2200" dirty="0">
                <a:solidFill>
                  <a:srgbClr val="000000"/>
                </a:solidFill>
                <a:latin typeface="Times New Roman" panose="02020603050405020304" pitchFamily="18" charset="0"/>
                <a:cs typeface="Times New Roman" panose="02020603050405020304" pitchFamily="18" charset="0"/>
              </a:rPr>
              <a:t> felt lonely and 3.</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(bore).</a:t>
            </a:r>
            <a:r>
              <a:rPr lang="en-US" altLang="zh-CN" sz="2200" dirty="0" err="1">
                <a:solidFill>
                  <a:srgbClr val="000000"/>
                </a:solidFill>
                <a:latin typeface="Times New Roman" panose="02020603050405020304" pitchFamily="18" charset="0"/>
                <a:cs typeface="Times New Roman" panose="02020603050405020304" pitchFamily="18" charset="0"/>
              </a:rPr>
              <a:t>However,by</a:t>
            </a:r>
            <a:r>
              <a:rPr lang="en-US" altLang="zh-CN" sz="2200" dirty="0">
                <a:solidFill>
                  <a:srgbClr val="000000"/>
                </a:solidFill>
                <a:latin typeface="Times New Roman" panose="02020603050405020304" pitchFamily="18" charset="0"/>
                <a:cs typeface="Times New Roman" panose="02020603050405020304" pitchFamily="18" charset="0"/>
              </a:rPr>
              <a:t> </a:t>
            </a:r>
          </a:p>
          <a:p>
            <a:pPr>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4.</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(surf) the </a:t>
            </a:r>
            <a:r>
              <a:rPr lang="en-US" altLang="zh-CN" sz="2200" dirty="0" err="1">
                <a:solidFill>
                  <a:srgbClr val="000000"/>
                </a:solidFill>
                <a:latin typeface="Times New Roman" panose="02020603050405020304" pitchFamily="18" charset="0"/>
                <a:cs typeface="Times New Roman" panose="02020603050405020304" pitchFamily="18" charset="0"/>
              </a:rPr>
              <a:t>Internet,she</a:t>
            </a:r>
            <a:r>
              <a:rPr lang="en-US" altLang="zh-CN" sz="2200" dirty="0">
                <a:solidFill>
                  <a:srgbClr val="000000"/>
                </a:solidFill>
                <a:latin typeface="Times New Roman" panose="02020603050405020304" pitchFamily="18" charset="0"/>
                <a:cs typeface="Times New Roman" panose="02020603050405020304" pitchFamily="18" charset="0"/>
              </a:rPr>
              <a:t> found her life greatly changed since the Internet was able to keep people closer no matter 5.______</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 they lived.</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
        <p:nvSpPr>
          <p:cNvPr id="6" name="矩形 5"/>
          <p:cNvSpPr>
            <a:spLocks noChangeAspect="1"/>
          </p:cNvSpPr>
          <p:nvPr/>
        </p:nvSpPr>
        <p:spPr>
          <a:xfrm>
            <a:off x="6444208" y="2132856"/>
            <a:ext cx="1422184"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convenient</a:t>
            </a:r>
            <a:endParaRPr lang="zh-CN" altLang="en-US" sz="2200"/>
          </a:p>
        </p:txBody>
      </p:sp>
      <p:sp>
        <p:nvSpPr>
          <p:cNvPr id="7" name="矩形 6"/>
          <p:cNvSpPr>
            <a:spLocks noChangeAspect="1"/>
          </p:cNvSpPr>
          <p:nvPr/>
        </p:nvSpPr>
        <p:spPr>
          <a:xfrm>
            <a:off x="2627784" y="3295258"/>
            <a:ext cx="797013" cy="466090"/>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for</a:t>
            </a:r>
            <a:r>
              <a:rPr lang="zh-CN" altLang="en-US" sz="2200">
                <a:solidFill>
                  <a:srgbClr val="FF0000"/>
                </a:solidFill>
                <a:latin typeface="Times New Roman" panose="02020603050405020304" pitchFamily="18" charset="0"/>
              </a:rPr>
              <a:t>　</a:t>
            </a:r>
            <a:endParaRPr lang="zh-CN" altLang="en-US" sz="2200"/>
          </a:p>
        </p:txBody>
      </p:sp>
      <p:sp>
        <p:nvSpPr>
          <p:cNvPr id="8" name="矩形 7"/>
          <p:cNvSpPr>
            <a:spLocks noChangeAspect="1"/>
          </p:cNvSpPr>
          <p:nvPr/>
        </p:nvSpPr>
        <p:spPr>
          <a:xfrm>
            <a:off x="4482083" y="4077072"/>
            <a:ext cx="827471"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bored</a:t>
            </a:r>
            <a:endParaRPr lang="zh-CN" altLang="en-US" sz="2200"/>
          </a:p>
        </p:txBody>
      </p:sp>
      <p:sp>
        <p:nvSpPr>
          <p:cNvPr id="12" name="矩形 11"/>
          <p:cNvSpPr>
            <a:spLocks noChangeAspect="1"/>
          </p:cNvSpPr>
          <p:nvPr/>
        </p:nvSpPr>
        <p:spPr>
          <a:xfrm>
            <a:off x="1002813" y="4515994"/>
            <a:ext cx="984565"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surfing</a:t>
            </a:r>
            <a:endParaRPr lang="zh-CN" altLang="en-US" sz="2200"/>
          </a:p>
        </p:txBody>
      </p:sp>
      <p:sp>
        <p:nvSpPr>
          <p:cNvPr id="13" name="矩形 12"/>
          <p:cNvSpPr>
            <a:spLocks noChangeAspect="1"/>
          </p:cNvSpPr>
          <p:nvPr/>
        </p:nvSpPr>
        <p:spPr>
          <a:xfrm>
            <a:off x="7374109" y="4965190"/>
            <a:ext cx="873957"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where</a:t>
            </a:r>
            <a:endParaRPr lang="zh-CN" altLang="en-US" sz="2200"/>
          </a:p>
        </p:txBody>
      </p:sp>
    </p:spTree>
  </p:cSld>
  <p:clrMapOvr>
    <a:masterClrMapping/>
  </p:clrMapOvr>
  <mc:AlternateContent xmlns:mc="http://schemas.openxmlformats.org/markup-compatibility/2006" xmlns:p14="http://schemas.microsoft.com/office/powerpoint/2010/main">
    <mc:Choice Requires="p14">
      <p:transition spd="slow" p14:dur="13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2" grpId="0"/>
      <p:bldP spid="1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随堂练习</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6" name="矩形 5"/>
          <p:cNvSpPr>
            <a:spLocks noChangeAspect="1"/>
          </p:cNvSpPr>
          <p:nvPr/>
        </p:nvSpPr>
        <p:spPr>
          <a:xfrm>
            <a:off x="508000" y="1497936"/>
            <a:ext cx="8128000" cy="4116127"/>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6.</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(inspire) by the people she met </a:t>
            </a:r>
            <a:r>
              <a:rPr lang="en-US" altLang="zh-CN" sz="2200" dirty="0" err="1">
                <a:solidFill>
                  <a:srgbClr val="000000"/>
                </a:solidFill>
                <a:latin typeface="Times New Roman" panose="02020603050405020304" pitchFamily="18" charset="0"/>
                <a:cs typeface="Times New Roman" panose="02020603050405020304" pitchFamily="18" charset="0"/>
              </a:rPr>
              <a:t>online,she</a:t>
            </a:r>
            <a:r>
              <a:rPr lang="en-US" altLang="zh-CN" sz="2200" dirty="0">
                <a:solidFill>
                  <a:srgbClr val="000000"/>
                </a:solidFill>
                <a:latin typeface="Times New Roman" panose="02020603050405020304" pitchFamily="18" charset="0"/>
                <a:cs typeface="Times New Roman" panose="02020603050405020304" pitchFamily="18" charset="0"/>
              </a:rPr>
              <a:t> made up her mind to start an IT club to teach older people how 7._________</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(use) computers and the </a:t>
            </a:r>
            <a:r>
              <a:rPr lang="en-US" altLang="zh-CN" sz="2200" dirty="0" err="1">
                <a:solidFill>
                  <a:srgbClr val="000000"/>
                </a:solidFill>
                <a:latin typeface="Times New Roman" panose="02020603050405020304" pitchFamily="18" charset="0"/>
                <a:cs typeface="Times New Roman" panose="02020603050405020304" pitchFamily="18" charset="0"/>
              </a:rPr>
              <a:t>Internet.In</a:t>
            </a:r>
            <a:r>
              <a:rPr lang="en-US" altLang="zh-CN" sz="2200" dirty="0">
                <a:solidFill>
                  <a:srgbClr val="000000"/>
                </a:solidFill>
                <a:latin typeface="Times New Roman" panose="02020603050405020304" pitchFamily="18" charset="0"/>
                <a:cs typeface="Times New Roman" panose="02020603050405020304" pitchFamily="18" charset="0"/>
              </a:rPr>
              <a:t> order to learn more about how to use the Internet to make the society 8.</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(good),Jan herself has started taking online </a:t>
            </a:r>
            <a:r>
              <a:rPr lang="en-US" altLang="zh-CN" sz="2200" dirty="0" err="1">
                <a:solidFill>
                  <a:srgbClr val="000000"/>
                </a:solidFill>
                <a:latin typeface="Times New Roman" panose="02020603050405020304" pitchFamily="18" charset="0"/>
                <a:cs typeface="Times New Roman" panose="02020603050405020304" pitchFamily="18" charset="0"/>
              </a:rPr>
              <a:t>classes.She</a:t>
            </a:r>
            <a:r>
              <a:rPr lang="en-US" altLang="zh-CN" sz="2200" dirty="0">
                <a:solidFill>
                  <a:srgbClr val="000000"/>
                </a:solidFill>
                <a:latin typeface="Times New Roman" panose="02020603050405020304" pitchFamily="18" charset="0"/>
                <a:cs typeface="Times New Roman" panose="02020603050405020304" pitchFamily="18" charset="0"/>
              </a:rPr>
              <a:t> believes that it is 9._________</a:t>
            </a:r>
            <a:r>
              <a:rPr lang="en-US"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(high) important to bridge the digital divide and make sure that everyone has access 10.</a:t>
            </a:r>
            <a:r>
              <a:rPr lang="en-US"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 the Internet and knows how to use new </a:t>
            </a:r>
            <a:r>
              <a:rPr lang="en-US" altLang="zh-CN" sz="2200" dirty="0" err="1">
                <a:solidFill>
                  <a:srgbClr val="000000"/>
                </a:solidFill>
                <a:latin typeface="Times New Roman" panose="02020603050405020304" pitchFamily="18" charset="0"/>
                <a:cs typeface="Times New Roman" panose="02020603050405020304" pitchFamily="18" charset="0"/>
              </a:rPr>
              <a:t>technology.Her</a:t>
            </a:r>
            <a:r>
              <a:rPr lang="en-US" altLang="zh-CN" sz="2200" dirty="0">
                <a:solidFill>
                  <a:srgbClr val="000000"/>
                </a:solidFill>
                <a:latin typeface="Times New Roman" panose="02020603050405020304" pitchFamily="18" charset="0"/>
                <a:cs typeface="Times New Roman" panose="02020603050405020304" pitchFamily="18" charset="0"/>
              </a:rPr>
              <a:t> next goal is to start a charity website to raise money for children in poor </a:t>
            </a:r>
            <a:r>
              <a:rPr lang="en-US" altLang="zh-CN" sz="2200" dirty="0" err="1">
                <a:solidFill>
                  <a:srgbClr val="000000"/>
                </a:solidFill>
                <a:latin typeface="Times New Roman" panose="02020603050405020304" pitchFamily="18" charset="0"/>
                <a:cs typeface="Times New Roman" panose="02020603050405020304" pitchFamily="18" charset="0"/>
              </a:rPr>
              <a:t>countries.Due</a:t>
            </a:r>
            <a:r>
              <a:rPr lang="en-US" altLang="zh-CN" sz="2200" dirty="0">
                <a:solidFill>
                  <a:srgbClr val="000000"/>
                </a:solidFill>
                <a:latin typeface="Times New Roman" panose="02020603050405020304" pitchFamily="18" charset="0"/>
                <a:cs typeface="Times New Roman" panose="02020603050405020304" pitchFamily="18" charset="0"/>
              </a:rPr>
              <a:t> to the </a:t>
            </a:r>
            <a:r>
              <a:rPr lang="en-US" altLang="zh-CN" sz="2200" dirty="0" err="1">
                <a:solidFill>
                  <a:srgbClr val="000000"/>
                </a:solidFill>
                <a:latin typeface="Times New Roman" panose="02020603050405020304" pitchFamily="18" charset="0"/>
                <a:cs typeface="Times New Roman" panose="02020603050405020304" pitchFamily="18" charset="0"/>
              </a:rPr>
              <a:t>Internet,Jan</a:t>
            </a:r>
            <a:r>
              <a:rPr lang="en-US" altLang="zh-CN" sz="2200" dirty="0" err="1">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dirty="0" err="1">
                <a:solidFill>
                  <a:srgbClr val="000000"/>
                </a:solidFill>
                <a:latin typeface="Times New Roman" panose="02020603050405020304" pitchFamily="18" charset="0"/>
                <a:cs typeface="Times New Roman" panose="02020603050405020304" pitchFamily="18" charset="0"/>
              </a:rPr>
              <a:t>s</a:t>
            </a:r>
            <a:r>
              <a:rPr lang="en-US" altLang="zh-CN" sz="2200" dirty="0">
                <a:solidFill>
                  <a:srgbClr val="000000"/>
                </a:solidFill>
                <a:latin typeface="Times New Roman" panose="02020603050405020304" pitchFamily="18" charset="0"/>
                <a:cs typeface="Times New Roman" panose="02020603050405020304" pitchFamily="18" charset="0"/>
              </a:rPr>
              <a:t> life has been greatly improved.</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
        <p:nvSpPr>
          <p:cNvPr id="7" name="矩形 6"/>
          <p:cNvSpPr>
            <a:spLocks noChangeAspect="1"/>
          </p:cNvSpPr>
          <p:nvPr/>
        </p:nvSpPr>
        <p:spPr>
          <a:xfrm>
            <a:off x="1124570" y="1497936"/>
            <a:ext cx="1109599"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Inspired</a:t>
            </a:r>
            <a:endParaRPr lang="zh-CN" altLang="en-US" sz="2200"/>
          </a:p>
        </p:txBody>
      </p:sp>
      <p:sp>
        <p:nvSpPr>
          <p:cNvPr id="8" name="矩形 7"/>
          <p:cNvSpPr>
            <a:spLocks noChangeAspect="1"/>
          </p:cNvSpPr>
          <p:nvPr/>
        </p:nvSpPr>
        <p:spPr>
          <a:xfrm>
            <a:off x="6876256" y="1909958"/>
            <a:ext cx="849913"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to use</a:t>
            </a:r>
            <a:endParaRPr lang="zh-CN" altLang="en-US" sz="2200"/>
          </a:p>
        </p:txBody>
      </p:sp>
      <p:sp>
        <p:nvSpPr>
          <p:cNvPr id="12" name="矩形 11"/>
          <p:cNvSpPr>
            <a:spLocks noChangeAspect="1"/>
          </p:cNvSpPr>
          <p:nvPr/>
        </p:nvSpPr>
        <p:spPr>
          <a:xfrm>
            <a:off x="4788024" y="2708920"/>
            <a:ext cx="827471"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better</a:t>
            </a:r>
            <a:endParaRPr lang="zh-CN" altLang="en-US" sz="2200"/>
          </a:p>
        </p:txBody>
      </p:sp>
      <p:sp>
        <p:nvSpPr>
          <p:cNvPr id="13" name="矩形 12"/>
          <p:cNvSpPr>
            <a:spLocks noChangeAspect="1"/>
          </p:cNvSpPr>
          <p:nvPr/>
        </p:nvSpPr>
        <p:spPr>
          <a:xfrm>
            <a:off x="6846056" y="3093072"/>
            <a:ext cx="906017"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highly</a:t>
            </a:r>
            <a:endParaRPr lang="zh-CN" altLang="en-US" sz="2200"/>
          </a:p>
        </p:txBody>
      </p:sp>
      <p:sp>
        <p:nvSpPr>
          <p:cNvPr id="14" name="矩形 13"/>
          <p:cNvSpPr>
            <a:spLocks noChangeAspect="1"/>
          </p:cNvSpPr>
          <p:nvPr/>
        </p:nvSpPr>
        <p:spPr>
          <a:xfrm>
            <a:off x="3447642" y="3871322"/>
            <a:ext cx="404278"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to</a:t>
            </a:r>
            <a:endParaRPr lang="zh-CN" altLang="en-US" sz="2200"/>
          </a:p>
        </p:txBody>
      </p:sp>
    </p:spTree>
  </p:cSld>
  <p:clrMapOvr>
    <a:masterClrMapping/>
  </p:clrMapOvr>
  <mc:AlternateContent xmlns:mc="http://schemas.openxmlformats.org/markup-compatibility/2006" xmlns:p14="http://schemas.microsoft.com/office/powerpoint/2010/main">
    <mc:Choice Requires="p14">
      <p:transition spd="slow" p14:dur="13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3" grpId="0"/>
      <p:bldP spid="1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随堂练习</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 name="矩形 4"/>
          <p:cNvSpPr>
            <a:spLocks noChangeAspect="1"/>
          </p:cNvSpPr>
          <p:nvPr/>
        </p:nvSpPr>
        <p:spPr>
          <a:xfrm>
            <a:off x="508000" y="1497936"/>
            <a:ext cx="8128000" cy="411612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Ⅲ</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概要写作</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根据教材</a:t>
            </a:r>
            <a:r>
              <a:rPr lang="en-US" altLang="zh-CN" sz="2200" dirty="0">
                <a:solidFill>
                  <a:srgbClr val="000000"/>
                </a:solidFill>
                <a:latin typeface="Times New Roman" panose="02020603050405020304" pitchFamily="18" charset="0"/>
                <a:cs typeface="Times New Roman" panose="02020603050405020304" pitchFamily="18" charset="0"/>
              </a:rPr>
              <a:t>P28</a:t>
            </a:r>
            <a:r>
              <a:rPr lang="zh-CN" altLang="zh-CN" sz="2200" dirty="0">
                <a:solidFill>
                  <a:srgbClr val="000000"/>
                </a:solidFill>
                <a:latin typeface="Times New Roman" panose="02020603050405020304" pitchFamily="18" charset="0"/>
                <a:cs typeface="Times New Roman" panose="02020603050405020304" pitchFamily="18" charset="0"/>
              </a:rPr>
              <a:t>课文内容</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写一篇</a:t>
            </a:r>
            <a:r>
              <a:rPr lang="en-US" altLang="zh-CN" sz="2200" dirty="0">
                <a:solidFill>
                  <a:srgbClr val="000000"/>
                </a:solidFill>
                <a:latin typeface="Times New Roman" panose="02020603050405020304" pitchFamily="18" charset="0"/>
                <a:cs typeface="Times New Roman" panose="02020603050405020304" pitchFamily="18" charset="0"/>
              </a:rPr>
              <a:t>60</a:t>
            </a:r>
            <a:r>
              <a:rPr lang="zh-CN" altLang="zh-CN" sz="2200" dirty="0">
                <a:solidFill>
                  <a:srgbClr val="000000"/>
                </a:solidFill>
                <a:latin typeface="Times New Roman" panose="02020603050405020304" pitchFamily="18" charset="0"/>
                <a:cs typeface="Times New Roman" panose="02020603050405020304" pitchFamily="18" charset="0"/>
              </a:rPr>
              <a:t>词左右的内容概要。</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参考范文</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The Internet has not only made our lives more </a:t>
            </a:r>
            <a:r>
              <a:rPr lang="en-US" altLang="zh-CN" sz="2200" dirty="0" err="1">
                <a:solidFill>
                  <a:srgbClr val="000000"/>
                </a:solidFill>
                <a:latin typeface="Times New Roman" panose="02020603050405020304" pitchFamily="18" charset="0"/>
                <a:cs typeface="Times New Roman" panose="02020603050405020304" pitchFamily="18" charset="0"/>
              </a:rPr>
              <a:t>convenient,but</a:t>
            </a:r>
            <a:r>
              <a:rPr lang="en-US" altLang="zh-CN" sz="2200" dirty="0">
                <a:solidFill>
                  <a:srgbClr val="000000"/>
                </a:solidFill>
                <a:latin typeface="Times New Roman" panose="02020603050405020304" pitchFamily="18" charset="0"/>
                <a:cs typeface="Times New Roman" panose="02020603050405020304" pitchFamily="18" charset="0"/>
              </a:rPr>
              <a:t> also made people</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s lives improved.(</a:t>
            </a:r>
            <a:r>
              <a:rPr lang="zh-CN" altLang="zh-CN" sz="2200" dirty="0">
                <a:solidFill>
                  <a:srgbClr val="000000"/>
                </a:solidFill>
                <a:latin typeface="Times New Roman" panose="02020603050405020304" pitchFamily="18" charset="0"/>
                <a:cs typeface="Times New Roman" panose="02020603050405020304" pitchFamily="18" charset="0"/>
              </a:rPr>
              <a:t>要点</a:t>
            </a:r>
            <a:r>
              <a:rPr lang="en-US" altLang="zh-CN" sz="2200" dirty="0">
                <a:solidFill>
                  <a:srgbClr val="000000"/>
                </a:solidFill>
                <a:latin typeface="Times New Roman" panose="02020603050405020304" pitchFamily="18" charset="0"/>
                <a:cs typeface="Times New Roman" panose="02020603050405020304" pitchFamily="18" charset="0"/>
              </a:rPr>
              <a:t>1) Jan </a:t>
            </a:r>
            <a:r>
              <a:rPr lang="en-US" altLang="zh-CN" sz="2200" dirty="0" err="1">
                <a:solidFill>
                  <a:srgbClr val="000000"/>
                </a:solidFill>
                <a:latin typeface="Times New Roman" panose="02020603050405020304" pitchFamily="18" charset="0"/>
                <a:cs typeface="Times New Roman" panose="02020603050405020304" pitchFamily="18" charset="0"/>
              </a:rPr>
              <a:t>Tchamani</a:t>
            </a:r>
            <a:r>
              <a:rPr lang="en-US" altLang="zh-CN" sz="2200" dirty="0">
                <a:solidFill>
                  <a:srgbClr val="000000"/>
                </a:solidFill>
                <a:latin typeface="Times New Roman" panose="02020603050405020304" pitchFamily="18" charset="0"/>
                <a:cs typeface="Times New Roman" panose="02020603050405020304" pitchFamily="18" charset="0"/>
              </a:rPr>
              <a:t> is a 50-year-old teacher who was confined at home because of illness.(</a:t>
            </a:r>
            <a:r>
              <a:rPr lang="zh-CN" altLang="zh-CN" sz="2200" dirty="0">
                <a:solidFill>
                  <a:srgbClr val="000000"/>
                </a:solidFill>
                <a:latin typeface="Times New Roman" panose="02020603050405020304" pitchFamily="18" charset="0"/>
                <a:cs typeface="Times New Roman" panose="02020603050405020304" pitchFamily="18" charset="0"/>
              </a:rPr>
              <a:t>要点</a:t>
            </a:r>
            <a:r>
              <a:rPr lang="en-US" altLang="zh-CN" sz="2200" dirty="0">
                <a:solidFill>
                  <a:srgbClr val="000000"/>
                </a:solidFill>
                <a:latin typeface="Times New Roman" panose="02020603050405020304" pitchFamily="18" charset="0"/>
                <a:cs typeface="Times New Roman" panose="02020603050405020304" pitchFamily="18" charset="0"/>
              </a:rPr>
              <a:t>2) She benefited greatly from the Internet.(</a:t>
            </a:r>
            <a:r>
              <a:rPr lang="zh-CN" altLang="zh-CN" sz="2200" dirty="0">
                <a:solidFill>
                  <a:srgbClr val="000000"/>
                </a:solidFill>
                <a:latin typeface="Times New Roman" panose="02020603050405020304" pitchFamily="18" charset="0"/>
                <a:cs typeface="Times New Roman" panose="02020603050405020304" pitchFamily="18" charset="0"/>
              </a:rPr>
              <a:t>要点</a:t>
            </a:r>
            <a:r>
              <a:rPr lang="en-US" altLang="zh-CN" sz="2200" dirty="0">
                <a:solidFill>
                  <a:srgbClr val="000000"/>
                </a:solidFill>
                <a:latin typeface="Times New Roman" panose="02020603050405020304" pitchFamily="18" charset="0"/>
                <a:cs typeface="Times New Roman" panose="02020603050405020304" pitchFamily="18" charset="0"/>
              </a:rPr>
              <a:t>3) In order to make her life more </a:t>
            </a:r>
            <a:r>
              <a:rPr lang="en-US" altLang="zh-CN" sz="2200" dirty="0" err="1">
                <a:solidFill>
                  <a:srgbClr val="000000"/>
                </a:solidFill>
                <a:latin typeface="Times New Roman" panose="02020603050405020304" pitchFamily="18" charset="0"/>
                <a:cs typeface="Times New Roman" panose="02020603050405020304" pitchFamily="18" charset="0"/>
              </a:rPr>
              <a:t>meaningful,she</a:t>
            </a:r>
            <a:r>
              <a:rPr lang="en-US" altLang="zh-CN" sz="2200" dirty="0">
                <a:solidFill>
                  <a:srgbClr val="000000"/>
                </a:solidFill>
                <a:latin typeface="Times New Roman" panose="02020603050405020304" pitchFamily="18" charset="0"/>
                <a:cs typeface="Times New Roman" panose="02020603050405020304" pitchFamily="18" charset="0"/>
              </a:rPr>
              <a:t> started an IT club to teach older people how to use computers and the Internet.(</a:t>
            </a:r>
            <a:r>
              <a:rPr lang="zh-CN" altLang="zh-CN" sz="2200" dirty="0">
                <a:solidFill>
                  <a:srgbClr val="000000"/>
                </a:solidFill>
                <a:latin typeface="Times New Roman" panose="02020603050405020304" pitchFamily="18" charset="0"/>
                <a:cs typeface="Times New Roman" panose="02020603050405020304" pitchFamily="18" charset="0"/>
              </a:rPr>
              <a:t>要点</a:t>
            </a:r>
            <a:r>
              <a:rPr lang="en-US" altLang="zh-CN" sz="2200" dirty="0">
                <a:solidFill>
                  <a:srgbClr val="000000"/>
                </a:solidFill>
                <a:latin typeface="Times New Roman" panose="02020603050405020304" pitchFamily="18" charset="0"/>
                <a:cs typeface="Times New Roman" panose="02020603050405020304" pitchFamily="18" charset="0"/>
              </a:rPr>
              <a:t>4) Jan</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s life has been greatly improved by the Internet.(</a:t>
            </a:r>
            <a:r>
              <a:rPr lang="zh-CN" altLang="zh-CN" sz="2200" dirty="0">
                <a:solidFill>
                  <a:srgbClr val="000000"/>
                </a:solidFill>
                <a:latin typeface="Times New Roman" panose="02020603050405020304" pitchFamily="18" charset="0"/>
                <a:cs typeface="Times New Roman" panose="02020603050405020304" pitchFamily="18" charset="0"/>
              </a:rPr>
              <a:t>要点</a:t>
            </a:r>
            <a:r>
              <a:rPr lang="en-US" altLang="zh-CN" sz="2200" dirty="0">
                <a:solidFill>
                  <a:srgbClr val="000000"/>
                </a:solidFill>
                <a:latin typeface="Times New Roman" panose="02020603050405020304" pitchFamily="18" charset="0"/>
                <a:cs typeface="Times New Roman" panose="02020603050405020304" pitchFamily="18" charset="0"/>
              </a:rPr>
              <a:t>5)</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3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down)">
                                      <p:cBhvr>
                                        <p:cTn id="7" dur="500"/>
                                        <p:tgtEl>
                                          <p:spTgt spid="5">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wipe(down)">
                                      <p:cBhvr>
                                        <p:cTn id="1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hlinkClick r:id="rId3" action="ppaction://hlinksldjump"/>
          </p:cNvPr>
          <p:cNvSpPr/>
          <p:nvPr/>
        </p:nvSpPr>
        <p:spPr>
          <a:xfrm>
            <a:off x="467545" y="836712"/>
            <a:ext cx="611882"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chemeClr val="bg1"/>
                </a:solidFill>
                <a:latin typeface="微软雅黑" panose="020B0503020204020204" pitchFamily="34" charset="-122"/>
                <a:ea typeface="微软雅黑" panose="020B0503020204020204" pitchFamily="34" charset="-122"/>
              </a:rPr>
              <a:t>Ⅰ</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 name="矩形 4">
            <a:hlinkClick r:id="rId4" action="ppaction://hlinksldjump"/>
          </p:cNvPr>
          <p:cNvSpPr/>
          <p:nvPr/>
        </p:nvSpPr>
        <p:spPr>
          <a:xfrm>
            <a:off x="1115617"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333333"/>
                </a:solidFill>
                <a:latin typeface="微软雅黑" panose="020B0503020204020204" pitchFamily="34" charset="-122"/>
                <a:ea typeface="微软雅黑" panose="020B0503020204020204" pitchFamily="34" charset="-122"/>
              </a:rPr>
              <a:t>Ⅱ</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6" name="矩形 5">
            <a:hlinkClick r:id="rId5" action="ppaction://hlinksldjump"/>
          </p:cNvPr>
          <p:cNvSpPr/>
          <p:nvPr/>
        </p:nvSpPr>
        <p:spPr>
          <a:xfrm>
            <a:off x="1763688"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333333"/>
                </a:solidFill>
                <a:latin typeface="微软雅黑" panose="020B0503020204020204" pitchFamily="34" charset="-122"/>
                <a:ea typeface="微软雅黑" panose="020B0503020204020204" pitchFamily="34" charset="-122"/>
              </a:rPr>
              <a:t>Ⅲ</a:t>
            </a:r>
            <a:endParaRPr lang="zh-CN" altLang="en-US" sz="1400" dirty="0">
              <a:solidFill>
                <a:srgbClr val="333333"/>
              </a:solidFill>
              <a:latin typeface="微软雅黑" panose="020B0503020204020204" pitchFamily="34" charset="-122"/>
              <a:ea typeface="微软雅黑" panose="020B0503020204020204" pitchFamily="34" charset="-122"/>
            </a:endParaRPr>
          </a:p>
        </p:txBody>
      </p:sp>
      <p:graphicFrame>
        <p:nvGraphicFramePr>
          <p:cNvPr id="2" name="对象 1"/>
          <p:cNvGraphicFramePr>
            <a:graphicFrameLocks noChangeAspect="1"/>
          </p:cNvGraphicFramePr>
          <p:nvPr/>
        </p:nvGraphicFramePr>
        <p:xfrm>
          <a:off x="508000" y="2157319"/>
          <a:ext cx="8128000" cy="2797363"/>
        </p:xfrm>
        <a:graphic>
          <a:graphicData uri="http://schemas.openxmlformats.org/presentationml/2006/ole">
            <mc:AlternateContent xmlns:mc="http://schemas.openxmlformats.org/markup-compatibility/2006">
              <mc:Choice xmlns:v="urn:schemas-microsoft-com:vml" Requires="v">
                <p:oleObj spid="_x0000_s7176" name="文档" r:id="rId6" imgW="3947160" imgH="1363980" progId="Word.Document.12">
                  <p:embed/>
                </p:oleObj>
              </mc:Choice>
              <mc:Fallback>
                <p:oleObj name="文档" r:id="rId6" imgW="3947160" imgH="1363980" progId="Word.Document.12">
                  <p:embed/>
                  <p:pic>
                    <p:nvPicPr>
                      <p:cNvPr id="0" name="对象 1"/>
                      <p:cNvPicPr/>
                      <p:nvPr/>
                    </p:nvPicPr>
                    <p:blipFill>
                      <a:blip r:embed="rId7"/>
                      <a:stretch>
                        <a:fillRect/>
                      </a:stretch>
                    </p:blipFill>
                    <p:spPr>
                      <a:xfrm>
                        <a:off x="508000" y="2157319"/>
                        <a:ext cx="8128000" cy="2797363"/>
                      </a:xfrm>
                      <a:prstGeom prst="rect">
                        <a:avLst/>
                      </a:prstGeom>
                    </p:spPr>
                  </p:pic>
                </p:oleObj>
              </mc:Fallback>
            </mc:AlternateContent>
          </a:graphicData>
        </a:graphic>
      </p:graphicFrame>
    </p:spTree>
  </p:cSld>
  <p:clrMapOvr>
    <a:masterClrMapping/>
  </p:clrMapOvr>
  <p:transition spd="slow">
    <p:strips dir="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hlinkClick r:id="rId2" action="ppaction://hlinksldjump"/>
          </p:cNvPr>
          <p:cNvSpPr/>
          <p:nvPr/>
        </p:nvSpPr>
        <p:spPr>
          <a:xfrm>
            <a:off x="467545"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333333"/>
                </a:solidFill>
                <a:latin typeface="微软雅黑" panose="020B0503020204020204" pitchFamily="34" charset="-122"/>
                <a:ea typeface="微软雅黑" panose="020B0503020204020204" pitchFamily="34" charset="-122"/>
              </a:rPr>
              <a:t>Ⅰ</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8" name="矩形 7">
            <a:hlinkClick r:id="rId3" action="ppaction://hlinksldjump"/>
          </p:cNvPr>
          <p:cNvSpPr/>
          <p:nvPr/>
        </p:nvSpPr>
        <p:spPr>
          <a:xfrm>
            <a:off x="1115617" y="836712"/>
            <a:ext cx="611882"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chemeClr val="bg1"/>
                </a:solidFill>
                <a:latin typeface="微软雅黑" panose="020B0503020204020204" pitchFamily="34" charset="-122"/>
                <a:ea typeface="微软雅黑" panose="020B0503020204020204" pitchFamily="34" charset="-122"/>
              </a:rPr>
              <a:t>Ⅱ</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9" name="矩形 8">
            <a:hlinkClick r:id="rId4" action="ppaction://hlinksldjump"/>
          </p:cNvPr>
          <p:cNvSpPr/>
          <p:nvPr/>
        </p:nvSpPr>
        <p:spPr>
          <a:xfrm>
            <a:off x="1763688"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333333"/>
                </a:solidFill>
                <a:latin typeface="微软雅黑" panose="020B0503020204020204" pitchFamily="34" charset="-122"/>
                <a:ea typeface="微软雅黑" panose="020B0503020204020204" pitchFamily="34" charset="-122"/>
              </a:rPr>
              <a:t>Ⅲ</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3" name="矩形 2"/>
          <p:cNvSpPr>
            <a:spLocks noChangeAspect="1"/>
          </p:cNvSpPr>
          <p:nvPr/>
        </p:nvSpPr>
        <p:spPr>
          <a:xfrm>
            <a:off x="508000" y="1497936"/>
            <a:ext cx="8128000" cy="411612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Ⅱ</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释义匹配</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cs typeface="Times New Roman" panose="02020603050405020304" pitchFamily="18" charset="0"/>
              </a:rPr>
              <a:t>.resident</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err="1">
                <a:solidFill>
                  <a:srgbClr val="000000"/>
                </a:solidFill>
                <a:latin typeface="Times New Roman" panose="02020603050405020304" pitchFamily="18" charset="0"/>
                <a:cs typeface="Times New Roman" panose="02020603050405020304" pitchFamily="18" charset="0"/>
              </a:rPr>
              <a:t>A.the</a:t>
            </a:r>
            <a:r>
              <a:rPr lang="en-US" altLang="zh-CN" sz="2200" dirty="0">
                <a:solidFill>
                  <a:srgbClr val="000000"/>
                </a:solidFill>
                <a:latin typeface="Times New Roman" panose="02020603050405020304" pitchFamily="18" charset="0"/>
                <a:cs typeface="Times New Roman" panose="02020603050405020304" pitchFamily="18" charset="0"/>
              </a:rPr>
              <a:t> amount of space between two places or things</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.conference	</a:t>
            </a:r>
            <a:r>
              <a:rPr lang="en-US" altLang="zh-CN" sz="2200" dirty="0" err="1">
                <a:solidFill>
                  <a:srgbClr val="000000"/>
                </a:solidFill>
                <a:latin typeface="Times New Roman" panose="02020603050405020304" pitchFamily="18" charset="0"/>
                <a:cs typeface="Times New Roman" panose="02020603050405020304" pitchFamily="18" charset="0"/>
              </a:rPr>
              <a:t>B.someone</a:t>
            </a:r>
            <a:r>
              <a:rPr lang="en-US" altLang="zh-CN" sz="2200" dirty="0">
                <a:solidFill>
                  <a:srgbClr val="000000"/>
                </a:solidFill>
                <a:latin typeface="Times New Roman" panose="02020603050405020304" pitchFamily="18" charset="0"/>
                <a:cs typeface="Times New Roman" panose="02020603050405020304" pitchFamily="18" charset="0"/>
              </a:rPr>
              <a:t> who lives or stays in a particular place</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3</a:t>
            </a:r>
            <a:r>
              <a:rPr lang="en-US" altLang="zh-CN" sz="2200" dirty="0">
                <a:solidFill>
                  <a:srgbClr val="000000"/>
                </a:solidFill>
                <a:latin typeface="Times New Roman" panose="02020603050405020304" pitchFamily="18" charset="0"/>
                <a:cs typeface="Times New Roman" panose="02020603050405020304" pitchFamily="18" charset="0"/>
              </a:rPr>
              <a:t>.inspire		C.an </a:t>
            </a:r>
            <a:r>
              <a:rPr lang="en-US" altLang="zh-CN" sz="2200" dirty="0" err="1">
                <a:solidFill>
                  <a:srgbClr val="000000"/>
                </a:solidFill>
                <a:latin typeface="Times New Roman" panose="02020603050405020304" pitchFamily="18" charset="0"/>
                <a:cs typeface="Times New Roman" panose="02020603050405020304" pitchFamily="18" charset="0"/>
              </a:rPr>
              <a:t>advantage,improvement,or</a:t>
            </a:r>
            <a:r>
              <a:rPr lang="en-US" altLang="zh-CN" sz="2200" dirty="0">
                <a:solidFill>
                  <a:srgbClr val="000000"/>
                </a:solidFill>
                <a:latin typeface="Times New Roman" panose="02020603050405020304" pitchFamily="18" charset="0"/>
                <a:cs typeface="Times New Roman" panose="02020603050405020304" pitchFamily="18" charset="0"/>
              </a:rPr>
              <a:t> help that you get from something</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4</a:t>
            </a:r>
            <a:r>
              <a:rPr lang="en-US" altLang="zh-CN" sz="2200" dirty="0">
                <a:solidFill>
                  <a:srgbClr val="000000"/>
                </a:solidFill>
                <a:latin typeface="Times New Roman" panose="02020603050405020304" pitchFamily="18" charset="0"/>
                <a:cs typeface="Times New Roman" panose="02020603050405020304" pitchFamily="18" charset="0"/>
              </a:rPr>
              <a:t>.distance	D.to encourage someone by making them feel confident and eager to do something</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5</a:t>
            </a:r>
            <a:r>
              <a:rPr lang="en-US" altLang="zh-CN" sz="2200" dirty="0">
                <a:solidFill>
                  <a:srgbClr val="000000"/>
                </a:solidFill>
                <a:latin typeface="Times New Roman" panose="02020603050405020304" pitchFamily="18" charset="0"/>
                <a:cs typeface="Times New Roman" panose="02020603050405020304" pitchFamily="18" charset="0"/>
              </a:rPr>
              <a:t>.benefit		</a:t>
            </a:r>
            <a:r>
              <a:rPr lang="en-US" altLang="zh-CN" sz="2200" dirty="0" err="1">
                <a:solidFill>
                  <a:srgbClr val="000000"/>
                </a:solidFill>
                <a:latin typeface="Times New Roman" panose="02020603050405020304" pitchFamily="18" charset="0"/>
                <a:cs typeface="Times New Roman" panose="02020603050405020304" pitchFamily="18" charset="0"/>
              </a:rPr>
              <a:t>E.a</a:t>
            </a:r>
            <a:r>
              <a:rPr lang="en-US" altLang="zh-CN" sz="2200" dirty="0">
                <a:solidFill>
                  <a:srgbClr val="000000"/>
                </a:solidFill>
                <a:latin typeface="Times New Roman" panose="02020603050405020304" pitchFamily="18" charset="0"/>
                <a:cs typeface="Times New Roman" panose="02020603050405020304" pitchFamily="18" charset="0"/>
              </a:rPr>
              <a:t> large formal meeting where a lot of people discuss important matters</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1.B</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2.E</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3.D</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4.A</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5.C</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p:transition spd="slow">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wipe(down)">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hlinkClick r:id="rId2" action="ppaction://hlinksldjump"/>
          </p:cNvPr>
          <p:cNvSpPr/>
          <p:nvPr/>
        </p:nvSpPr>
        <p:spPr>
          <a:xfrm>
            <a:off x="467545"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333333"/>
                </a:solidFill>
                <a:latin typeface="微软雅黑" panose="020B0503020204020204" pitchFamily="34" charset="-122"/>
                <a:ea typeface="微软雅黑" panose="020B0503020204020204" pitchFamily="34" charset="-122"/>
              </a:rPr>
              <a:t>Ⅰ</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8" name="矩形 7">
            <a:hlinkClick r:id="rId3" action="ppaction://hlinksldjump"/>
          </p:cNvPr>
          <p:cNvSpPr/>
          <p:nvPr/>
        </p:nvSpPr>
        <p:spPr>
          <a:xfrm>
            <a:off x="1115617"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333333"/>
                </a:solidFill>
                <a:latin typeface="微软雅黑" panose="020B0503020204020204" pitchFamily="34" charset="-122"/>
                <a:ea typeface="微软雅黑" panose="020B0503020204020204" pitchFamily="34" charset="-122"/>
              </a:rPr>
              <a:t>Ⅱ</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9" name="矩形 8">
            <a:hlinkClick r:id="rId4" action="ppaction://hlinksldjump"/>
          </p:cNvPr>
          <p:cNvSpPr/>
          <p:nvPr/>
        </p:nvSpPr>
        <p:spPr>
          <a:xfrm>
            <a:off x="1763688" y="836712"/>
            <a:ext cx="611882"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chemeClr val="bg1"/>
                </a:solidFill>
                <a:latin typeface="微软雅黑" panose="020B0503020204020204" pitchFamily="34" charset="-122"/>
                <a:ea typeface="微软雅黑" panose="020B0503020204020204" pitchFamily="34" charset="-122"/>
              </a:rPr>
              <a:t>Ⅲ</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389978"/>
            <a:ext cx="8128000" cy="2936188"/>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Ⅲ</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阅读导学</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根据</a:t>
            </a:r>
            <a:r>
              <a:rPr lang="en-US" altLang="zh-CN" sz="2200" b="1" dirty="0">
                <a:solidFill>
                  <a:srgbClr val="000000"/>
                </a:solidFill>
                <a:latin typeface="Times New Roman" panose="02020603050405020304" pitchFamily="18" charset="0"/>
                <a:cs typeface="Times New Roman" panose="02020603050405020304" pitchFamily="18" charset="0"/>
              </a:rPr>
              <a:t>P28</a:t>
            </a:r>
            <a:r>
              <a:rPr lang="en-US"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 </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课文内容</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选择正确答案。</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cs typeface="Times New Roman" panose="02020603050405020304" pitchFamily="18" charset="0"/>
              </a:rPr>
              <a:t>.What does the first paragraph mainly tell us?</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err="1">
                <a:solidFill>
                  <a:srgbClr val="000000"/>
                </a:solidFill>
                <a:latin typeface="Times New Roman" panose="02020603050405020304" pitchFamily="18" charset="0"/>
                <a:cs typeface="Times New Roman" panose="02020603050405020304" pitchFamily="18" charset="0"/>
              </a:rPr>
              <a:t>A.The</a:t>
            </a:r>
            <a:r>
              <a:rPr lang="en-US" altLang="zh-CN" sz="2200" dirty="0">
                <a:solidFill>
                  <a:srgbClr val="000000"/>
                </a:solidFill>
                <a:latin typeface="Times New Roman" panose="02020603050405020304" pitchFamily="18" charset="0"/>
                <a:cs typeface="Times New Roman" panose="02020603050405020304" pitchFamily="18" charset="0"/>
              </a:rPr>
              <a:t> reason why people use the Internet.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err="1">
                <a:solidFill>
                  <a:srgbClr val="000000"/>
                </a:solidFill>
                <a:latin typeface="Times New Roman" panose="02020603050405020304" pitchFamily="18" charset="0"/>
                <a:cs typeface="Times New Roman" panose="02020603050405020304" pitchFamily="18" charset="0"/>
              </a:rPr>
              <a:t>B.How</a:t>
            </a:r>
            <a:r>
              <a:rPr lang="en-US" altLang="zh-CN" sz="2200" dirty="0">
                <a:solidFill>
                  <a:srgbClr val="000000"/>
                </a:solidFill>
                <a:latin typeface="Times New Roman" panose="02020603050405020304" pitchFamily="18" charset="0"/>
                <a:cs typeface="Times New Roman" panose="02020603050405020304" pitchFamily="18" charset="0"/>
              </a:rPr>
              <a:t> the Internet came into being.</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err="1">
                <a:solidFill>
                  <a:srgbClr val="000000"/>
                </a:solidFill>
                <a:latin typeface="Times New Roman" panose="02020603050405020304" pitchFamily="18" charset="0"/>
                <a:cs typeface="Times New Roman" panose="02020603050405020304" pitchFamily="18" charset="0"/>
              </a:rPr>
              <a:t>C.The</a:t>
            </a:r>
            <a:r>
              <a:rPr lang="en-US" altLang="zh-CN" sz="2200" dirty="0">
                <a:solidFill>
                  <a:srgbClr val="000000"/>
                </a:solidFill>
                <a:latin typeface="Times New Roman" panose="02020603050405020304" pitchFamily="18" charset="0"/>
                <a:cs typeface="Times New Roman" panose="02020603050405020304" pitchFamily="18" charset="0"/>
              </a:rPr>
              <a:t> database which is stored in the Internet.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err="1">
                <a:solidFill>
                  <a:srgbClr val="000000"/>
                </a:solidFill>
                <a:latin typeface="Times New Roman" panose="02020603050405020304" pitchFamily="18" charset="0"/>
                <a:cs typeface="Times New Roman" panose="02020603050405020304" pitchFamily="18" charset="0"/>
              </a:rPr>
              <a:t>D.The</a:t>
            </a:r>
            <a:r>
              <a:rPr lang="en-US" altLang="zh-CN" sz="2200" dirty="0">
                <a:solidFill>
                  <a:srgbClr val="000000"/>
                </a:solidFill>
                <a:latin typeface="Times New Roman" panose="02020603050405020304" pitchFamily="18" charset="0"/>
                <a:cs typeface="Times New Roman" panose="02020603050405020304" pitchFamily="18" charset="0"/>
              </a:rPr>
              <a:t> changes the Internet has made to people</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s lives.</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p:txBody>
      </p:sp>
      <p:sp>
        <p:nvSpPr>
          <p:cNvPr id="3" name="矩形 2"/>
          <p:cNvSpPr>
            <a:spLocks noChangeAspect="1"/>
          </p:cNvSpPr>
          <p:nvPr/>
        </p:nvSpPr>
        <p:spPr>
          <a:xfrm>
            <a:off x="508000" y="4221088"/>
            <a:ext cx="1031051" cy="498598"/>
          </a:xfrm>
          <a:prstGeom prst="rect">
            <a:avLst/>
          </a:prstGeom>
        </p:spPr>
        <p:txBody>
          <a:bodyPr wrap="none">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D</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hlinkClick r:id="rId2" action="ppaction://hlinksldjump"/>
          </p:cNvPr>
          <p:cNvSpPr/>
          <p:nvPr/>
        </p:nvSpPr>
        <p:spPr>
          <a:xfrm>
            <a:off x="467545"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333333"/>
                </a:solidFill>
                <a:latin typeface="微软雅黑" panose="020B0503020204020204" pitchFamily="34" charset="-122"/>
                <a:ea typeface="微软雅黑" panose="020B0503020204020204" pitchFamily="34" charset="-122"/>
              </a:rPr>
              <a:t>Ⅰ</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8" name="矩形 7">
            <a:hlinkClick r:id="rId3" action="ppaction://hlinksldjump"/>
          </p:cNvPr>
          <p:cNvSpPr/>
          <p:nvPr/>
        </p:nvSpPr>
        <p:spPr>
          <a:xfrm>
            <a:off x="1115617"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333333"/>
                </a:solidFill>
                <a:latin typeface="微软雅黑" panose="020B0503020204020204" pitchFamily="34" charset="-122"/>
                <a:ea typeface="微软雅黑" panose="020B0503020204020204" pitchFamily="34" charset="-122"/>
              </a:rPr>
              <a:t>Ⅱ</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9" name="矩形 8">
            <a:hlinkClick r:id="rId4" action="ppaction://hlinksldjump"/>
          </p:cNvPr>
          <p:cNvSpPr/>
          <p:nvPr/>
        </p:nvSpPr>
        <p:spPr>
          <a:xfrm>
            <a:off x="1763688" y="836712"/>
            <a:ext cx="611882"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chemeClr val="bg1"/>
                </a:solidFill>
                <a:latin typeface="微软雅黑" panose="020B0503020204020204" pitchFamily="34" charset="-122"/>
                <a:ea typeface="微软雅黑" panose="020B0503020204020204" pitchFamily="34" charset="-122"/>
              </a:rPr>
              <a:t>Ⅲ</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268760"/>
            <a:ext cx="8128000" cy="4561249"/>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.What was one of the greatest benefits of the Internet Jan found?</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err="1">
                <a:solidFill>
                  <a:srgbClr val="000000"/>
                </a:solidFill>
                <a:latin typeface="Times New Roman" panose="02020603050405020304" pitchFamily="18" charset="0"/>
                <a:cs typeface="Times New Roman" panose="02020603050405020304" pitchFamily="18" charset="0"/>
              </a:rPr>
              <a:t>A.It</a:t>
            </a:r>
            <a:r>
              <a:rPr lang="en-US" altLang="zh-CN" sz="2200" dirty="0">
                <a:solidFill>
                  <a:srgbClr val="000000"/>
                </a:solidFill>
                <a:latin typeface="Times New Roman" panose="02020603050405020304" pitchFamily="18" charset="0"/>
                <a:cs typeface="Times New Roman" panose="02020603050405020304" pitchFamily="18" charset="0"/>
              </a:rPr>
              <a:t> could bridge the distance between people.</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err="1">
                <a:solidFill>
                  <a:srgbClr val="000000"/>
                </a:solidFill>
                <a:latin typeface="Times New Roman" panose="02020603050405020304" pitchFamily="18" charset="0"/>
                <a:cs typeface="Times New Roman" panose="02020603050405020304" pitchFamily="18" charset="0"/>
              </a:rPr>
              <a:t>B.It</a:t>
            </a:r>
            <a:r>
              <a:rPr lang="en-US" altLang="zh-CN" sz="2200" dirty="0">
                <a:solidFill>
                  <a:srgbClr val="000000"/>
                </a:solidFill>
                <a:latin typeface="Times New Roman" panose="02020603050405020304" pitchFamily="18" charset="0"/>
                <a:cs typeface="Times New Roman" panose="02020603050405020304" pitchFamily="18" charset="0"/>
              </a:rPr>
              <a:t> could make her less lonely and bored.</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err="1">
                <a:solidFill>
                  <a:srgbClr val="000000"/>
                </a:solidFill>
                <a:latin typeface="Times New Roman" panose="02020603050405020304" pitchFamily="18" charset="0"/>
                <a:cs typeface="Times New Roman" panose="02020603050405020304" pitchFamily="18" charset="0"/>
              </a:rPr>
              <a:t>C.She</a:t>
            </a:r>
            <a:r>
              <a:rPr lang="en-US" altLang="zh-CN" sz="2200" dirty="0">
                <a:solidFill>
                  <a:srgbClr val="000000"/>
                </a:solidFill>
                <a:latin typeface="Times New Roman" panose="02020603050405020304" pitchFamily="18" charset="0"/>
                <a:cs typeface="Times New Roman" panose="02020603050405020304" pitchFamily="18" charset="0"/>
              </a:rPr>
              <a:t> could listen to music and watch videos.</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err="1">
                <a:solidFill>
                  <a:srgbClr val="000000"/>
                </a:solidFill>
                <a:latin typeface="Times New Roman" panose="02020603050405020304" pitchFamily="18" charset="0"/>
                <a:cs typeface="Times New Roman" panose="02020603050405020304" pitchFamily="18" charset="0"/>
              </a:rPr>
              <a:t>D.She</a:t>
            </a:r>
            <a:r>
              <a:rPr lang="en-US" altLang="zh-CN" sz="2200" dirty="0">
                <a:solidFill>
                  <a:srgbClr val="000000"/>
                </a:solidFill>
                <a:latin typeface="Times New Roman" panose="02020603050405020304" pitchFamily="18" charset="0"/>
                <a:cs typeface="Times New Roman" panose="02020603050405020304" pitchFamily="18" charset="0"/>
              </a:rPr>
              <a:t> could explore the world.</a:t>
            </a:r>
          </a:p>
          <a:p>
            <a:pPr>
              <a:lnSpc>
                <a:spcPct val="120000"/>
              </a:lnSpc>
              <a:spcAft>
                <a:spcPts val="0"/>
              </a:spcAft>
              <a:tabLst>
                <a:tab pos="1029335" algn="l"/>
                <a:tab pos="1850390" algn="l"/>
                <a:tab pos="2538095" algn="l"/>
                <a:tab pos="3221990" algn="l"/>
              </a:tabLst>
            </a:pP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3</a:t>
            </a:r>
            <a:r>
              <a:rPr lang="en-US" altLang="zh-CN" sz="2200" dirty="0">
                <a:solidFill>
                  <a:srgbClr val="000000"/>
                </a:solidFill>
                <a:latin typeface="Times New Roman" panose="02020603050405020304" pitchFamily="18" charset="0"/>
                <a:cs typeface="Times New Roman" panose="02020603050405020304" pitchFamily="18" charset="0"/>
              </a:rPr>
              <a:t>.What made her decide to start the IT club?</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err="1">
                <a:solidFill>
                  <a:srgbClr val="000000"/>
                </a:solidFill>
                <a:latin typeface="Times New Roman" panose="02020603050405020304" pitchFamily="18" charset="0"/>
                <a:cs typeface="Times New Roman" panose="02020603050405020304" pitchFamily="18" charset="0"/>
              </a:rPr>
              <a:t>A.The</a:t>
            </a:r>
            <a:r>
              <a:rPr lang="en-US" altLang="zh-CN" sz="2200" dirty="0">
                <a:solidFill>
                  <a:srgbClr val="000000"/>
                </a:solidFill>
                <a:latin typeface="Times New Roman" panose="02020603050405020304" pitchFamily="18" charset="0"/>
                <a:cs typeface="Times New Roman" panose="02020603050405020304" pitchFamily="18" charset="0"/>
              </a:rPr>
              <a:t> convenience of the Internet.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err="1">
                <a:solidFill>
                  <a:srgbClr val="000000"/>
                </a:solidFill>
                <a:latin typeface="Times New Roman" panose="02020603050405020304" pitchFamily="18" charset="0"/>
                <a:cs typeface="Times New Roman" panose="02020603050405020304" pitchFamily="18" charset="0"/>
              </a:rPr>
              <a:t>B.Her</a:t>
            </a:r>
            <a:r>
              <a:rPr lang="en-US" altLang="zh-CN" sz="2200" dirty="0">
                <a:solidFill>
                  <a:srgbClr val="000000"/>
                </a:solidFill>
                <a:latin typeface="Times New Roman" panose="02020603050405020304" pitchFamily="18" charset="0"/>
                <a:cs typeface="Times New Roman" panose="02020603050405020304" pitchFamily="18" charset="0"/>
              </a:rPr>
              <a:t> eagerness to learn about computers.</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err="1">
                <a:solidFill>
                  <a:srgbClr val="000000"/>
                </a:solidFill>
                <a:latin typeface="Times New Roman" panose="02020603050405020304" pitchFamily="18" charset="0"/>
                <a:cs typeface="Times New Roman" panose="02020603050405020304" pitchFamily="18" charset="0"/>
              </a:rPr>
              <a:t>C.The</a:t>
            </a:r>
            <a:r>
              <a:rPr lang="en-US" altLang="zh-CN" sz="2200" dirty="0">
                <a:solidFill>
                  <a:srgbClr val="000000"/>
                </a:solidFill>
                <a:latin typeface="Times New Roman" panose="02020603050405020304" pitchFamily="18" charset="0"/>
                <a:cs typeface="Times New Roman" panose="02020603050405020304" pitchFamily="18" charset="0"/>
              </a:rPr>
              <a:t> people she met on the Internet.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err="1">
                <a:solidFill>
                  <a:srgbClr val="000000"/>
                </a:solidFill>
                <a:latin typeface="Times New Roman" panose="02020603050405020304" pitchFamily="18" charset="0"/>
                <a:cs typeface="Times New Roman" panose="02020603050405020304" pitchFamily="18" charset="0"/>
              </a:rPr>
              <a:t>D.The</a:t>
            </a:r>
            <a:r>
              <a:rPr lang="en-US" altLang="zh-CN" sz="2200" dirty="0">
                <a:solidFill>
                  <a:srgbClr val="000000"/>
                </a:solidFill>
                <a:latin typeface="Times New Roman" panose="02020603050405020304" pitchFamily="18" charset="0"/>
                <a:cs typeface="Times New Roman" panose="02020603050405020304" pitchFamily="18" charset="0"/>
              </a:rPr>
              <a:t> profits she made on the Internet.</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
        <p:nvSpPr>
          <p:cNvPr id="6" name="矩形 5"/>
          <p:cNvSpPr>
            <a:spLocks noChangeAspect="1"/>
          </p:cNvSpPr>
          <p:nvPr/>
        </p:nvSpPr>
        <p:spPr>
          <a:xfrm>
            <a:off x="508000" y="3300085"/>
            <a:ext cx="1031051" cy="459741"/>
          </a:xfrm>
          <a:prstGeom prst="rect">
            <a:avLst/>
          </a:prstGeom>
        </p:spPr>
        <p:txBody>
          <a:bodyPr wrap="none">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
        <p:nvSpPr>
          <p:cNvPr id="10" name="矩形 9"/>
          <p:cNvSpPr>
            <a:spLocks noChangeAspect="1"/>
          </p:cNvSpPr>
          <p:nvPr/>
        </p:nvSpPr>
        <p:spPr>
          <a:xfrm>
            <a:off x="508000" y="5723132"/>
            <a:ext cx="1015021" cy="459741"/>
          </a:xfrm>
          <a:prstGeom prst="rect">
            <a:avLst/>
          </a:prstGeom>
        </p:spPr>
        <p:txBody>
          <a:bodyPr wrap="none">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hlinkClick r:id="rId2" action="ppaction://hlinksldjump"/>
          </p:cNvPr>
          <p:cNvSpPr/>
          <p:nvPr/>
        </p:nvSpPr>
        <p:spPr>
          <a:xfrm>
            <a:off x="467545"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333333"/>
                </a:solidFill>
                <a:latin typeface="微软雅黑" panose="020B0503020204020204" pitchFamily="34" charset="-122"/>
                <a:ea typeface="微软雅黑" panose="020B0503020204020204" pitchFamily="34" charset="-122"/>
              </a:rPr>
              <a:t>Ⅰ</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8" name="矩形 7">
            <a:hlinkClick r:id="rId3" action="ppaction://hlinksldjump"/>
          </p:cNvPr>
          <p:cNvSpPr/>
          <p:nvPr/>
        </p:nvSpPr>
        <p:spPr>
          <a:xfrm>
            <a:off x="1115617"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333333"/>
                </a:solidFill>
                <a:latin typeface="微软雅黑" panose="020B0503020204020204" pitchFamily="34" charset="-122"/>
                <a:ea typeface="微软雅黑" panose="020B0503020204020204" pitchFamily="34" charset="-122"/>
              </a:rPr>
              <a:t>Ⅱ</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9" name="矩形 8">
            <a:hlinkClick r:id="rId4" action="ppaction://hlinksldjump"/>
          </p:cNvPr>
          <p:cNvSpPr/>
          <p:nvPr/>
        </p:nvSpPr>
        <p:spPr>
          <a:xfrm>
            <a:off x="1763688" y="836712"/>
            <a:ext cx="611882"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chemeClr val="bg1"/>
                </a:solidFill>
                <a:latin typeface="微软雅黑" panose="020B0503020204020204" pitchFamily="34" charset="-122"/>
                <a:ea typeface="微软雅黑" panose="020B0503020204020204" pitchFamily="34" charset="-122"/>
              </a:rPr>
              <a:t>Ⅲ</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3" name="矩形 2"/>
          <p:cNvSpPr>
            <a:spLocks noChangeAspect="1"/>
          </p:cNvSpPr>
          <p:nvPr/>
        </p:nvSpPr>
        <p:spPr>
          <a:xfrm>
            <a:off x="508000" y="2060848"/>
            <a:ext cx="8128000" cy="2084801"/>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4</a:t>
            </a:r>
            <a:r>
              <a:rPr lang="en-US" altLang="zh-CN" sz="2200" dirty="0">
                <a:solidFill>
                  <a:srgbClr val="000000"/>
                </a:solidFill>
                <a:latin typeface="Times New Roman" panose="02020603050405020304" pitchFamily="18" charset="0"/>
                <a:cs typeface="Times New Roman" panose="02020603050405020304" pitchFamily="18" charset="0"/>
              </a:rPr>
              <a:t>.What is Jan </a:t>
            </a:r>
            <a:r>
              <a:rPr lang="en-US" altLang="zh-CN" sz="2200" dirty="0" err="1">
                <a:solidFill>
                  <a:srgbClr val="000000"/>
                </a:solidFill>
                <a:latin typeface="Times New Roman" panose="02020603050405020304" pitchFamily="18" charset="0"/>
                <a:cs typeface="Times New Roman" panose="02020603050405020304" pitchFamily="18" charset="0"/>
              </a:rPr>
              <a:t>Tchamani</a:t>
            </a:r>
            <a:r>
              <a:rPr lang="en-US" altLang="zh-CN" sz="2200" dirty="0" err="1">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dirty="0" err="1">
                <a:solidFill>
                  <a:srgbClr val="000000"/>
                </a:solidFill>
                <a:latin typeface="Times New Roman" panose="02020603050405020304" pitchFamily="18" charset="0"/>
                <a:cs typeface="Times New Roman" panose="02020603050405020304" pitchFamily="18" charset="0"/>
              </a:rPr>
              <a:t>s</a:t>
            </a:r>
            <a:r>
              <a:rPr lang="en-US" altLang="zh-CN" sz="2200" dirty="0">
                <a:solidFill>
                  <a:srgbClr val="000000"/>
                </a:solidFill>
                <a:latin typeface="Times New Roman" panose="02020603050405020304" pitchFamily="18" charset="0"/>
                <a:cs typeface="Times New Roman" panose="02020603050405020304" pitchFamily="18" charset="0"/>
              </a:rPr>
              <a:t> next goal?</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err="1">
                <a:solidFill>
                  <a:srgbClr val="000000"/>
                </a:solidFill>
                <a:latin typeface="Times New Roman" panose="02020603050405020304" pitchFamily="18" charset="0"/>
                <a:cs typeface="Times New Roman" panose="02020603050405020304" pitchFamily="18" charset="0"/>
              </a:rPr>
              <a:t>A.To</a:t>
            </a:r>
            <a:r>
              <a:rPr lang="en-US" altLang="zh-CN" sz="2200" dirty="0">
                <a:solidFill>
                  <a:srgbClr val="000000"/>
                </a:solidFill>
                <a:latin typeface="Times New Roman" panose="02020603050405020304" pitchFamily="18" charset="0"/>
                <a:cs typeface="Times New Roman" panose="02020603050405020304" pitchFamily="18" charset="0"/>
              </a:rPr>
              <a:t> set up a website to help kids in poor countries.</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err="1">
                <a:solidFill>
                  <a:srgbClr val="000000"/>
                </a:solidFill>
                <a:latin typeface="Times New Roman" panose="02020603050405020304" pitchFamily="18" charset="0"/>
                <a:cs typeface="Times New Roman" panose="02020603050405020304" pitchFamily="18" charset="0"/>
              </a:rPr>
              <a:t>B.To</a:t>
            </a:r>
            <a:r>
              <a:rPr lang="en-US" altLang="zh-CN" sz="2200" dirty="0">
                <a:solidFill>
                  <a:srgbClr val="000000"/>
                </a:solidFill>
                <a:latin typeface="Times New Roman" panose="02020603050405020304" pitchFamily="18" charset="0"/>
                <a:cs typeface="Times New Roman" panose="02020603050405020304" pitchFamily="18" charset="0"/>
              </a:rPr>
              <a:t> teach old people how to use computers.</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err="1">
                <a:solidFill>
                  <a:srgbClr val="000000"/>
                </a:solidFill>
                <a:latin typeface="Times New Roman" panose="02020603050405020304" pitchFamily="18" charset="0"/>
                <a:cs typeface="Times New Roman" panose="02020603050405020304" pitchFamily="18" charset="0"/>
              </a:rPr>
              <a:t>C.To</a:t>
            </a:r>
            <a:r>
              <a:rPr lang="en-US" altLang="zh-CN" sz="2200" dirty="0">
                <a:solidFill>
                  <a:srgbClr val="000000"/>
                </a:solidFill>
                <a:latin typeface="Times New Roman" panose="02020603050405020304" pitchFamily="18" charset="0"/>
                <a:cs typeface="Times New Roman" panose="02020603050405020304" pitchFamily="18" charset="0"/>
              </a:rPr>
              <a:t> learn more about computers.</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err="1">
                <a:solidFill>
                  <a:srgbClr val="000000"/>
                </a:solidFill>
                <a:latin typeface="Times New Roman" panose="02020603050405020304" pitchFamily="18" charset="0"/>
                <a:cs typeface="Times New Roman" panose="02020603050405020304" pitchFamily="18" charset="0"/>
              </a:rPr>
              <a:t>D.To</a:t>
            </a:r>
            <a:r>
              <a:rPr lang="en-US" altLang="zh-CN" sz="2200" dirty="0">
                <a:solidFill>
                  <a:srgbClr val="000000"/>
                </a:solidFill>
                <a:latin typeface="Times New Roman" panose="02020603050405020304" pitchFamily="18" charset="0"/>
                <a:cs typeface="Times New Roman" panose="02020603050405020304" pitchFamily="18" charset="0"/>
              </a:rPr>
              <a:t> have access to new technology.</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
        <p:nvSpPr>
          <p:cNvPr id="10" name="矩形 9"/>
          <p:cNvSpPr>
            <a:spLocks noChangeAspect="1"/>
          </p:cNvSpPr>
          <p:nvPr/>
        </p:nvSpPr>
        <p:spPr>
          <a:xfrm>
            <a:off x="508000" y="4145649"/>
            <a:ext cx="1031051" cy="459741"/>
          </a:xfrm>
          <a:prstGeom prst="rect">
            <a:avLst/>
          </a:prstGeom>
        </p:spPr>
        <p:txBody>
          <a:bodyPr wrap="none">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WWW.2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演示文稿1</Template>
  <TotalTime>0</TotalTime>
  <Words>2322</Words>
  <Application>Microsoft Office PowerPoint</Application>
  <PresentationFormat>全屏显示(4:3)</PresentationFormat>
  <Paragraphs>382</Paragraphs>
  <Slides>47</Slides>
  <Notes>1</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1</vt:i4>
      </vt:variant>
      <vt:variant>
        <vt:lpstr>幻灯片标题</vt:lpstr>
      </vt:variant>
      <vt:variant>
        <vt:i4>47</vt:i4>
      </vt:variant>
    </vt:vector>
  </HeadingPairs>
  <TitlesOfParts>
    <vt:vector size="58" baseType="lpstr">
      <vt:lpstr>NEU-BZ-S92</vt:lpstr>
      <vt:lpstr>方正书宋_GBK</vt:lpstr>
      <vt:lpstr>黑体</vt:lpstr>
      <vt:lpstr>楷体</vt:lpstr>
      <vt:lpstr>宋体</vt:lpstr>
      <vt:lpstr>微软雅黑</vt:lpstr>
      <vt:lpstr>Arial</vt:lpstr>
      <vt:lpstr>Calibri</vt:lpstr>
      <vt:lpstr>Times New Roman</vt:lpstr>
      <vt:lpstr>WWW.2PPT.COM</vt:lpstr>
      <vt:lpstr>文档</vt:lpstr>
      <vt:lpstr>Section B　Reading and Thinking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2019-08-22T01:06:00Z</dcterms:created>
  <dcterms:modified xsi:type="dcterms:W3CDTF">2023-01-17T02:55:34Z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769BFE6D28B34CCD82B3A68472AC962E</vt:lpwstr>
  </property>
  <property fmtid="{D5CDD505-2E9C-101B-9397-08002B2CF9AE}" pid="3" name="KSOProductBuildVer">
    <vt:lpwstr>2052-11.1.0.11294</vt:lpwstr>
  </property>
  <property fmtid="{A09F084E-AD41-489F-8076-AA5BE3082BCA}" pid="100">
    <vt:ui4>5</vt:ui4>
  </property>
  <property fmtid="{64440492-4C8B-11D1-8B70-080036B11A03}" pid="11">
    <vt:lpwstr>www.2ppt.com-爱PPT提供资源下载</vt:lpwstr>
  </property>
</Properties>
</file>