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notesSlides/notesSlide3.xml" ContentType="application/vnd.openxmlformats-officedocument.presentationml.notesSlide+xml"/>
  <Override PartName="/ppt/tags/tag70.xml" ContentType="application/vnd.openxmlformats-officedocument.presentationml.tags+xml"/>
  <Override PartName="/ppt/notesSlides/notesSlide4.xml" ContentType="application/vnd.openxmlformats-officedocument.presentationml.notesSlide+xml"/>
  <Override PartName="/ppt/tags/tag71.xml" ContentType="application/vnd.openxmlformats-officedocument.presentationml.tags+xml"/>
  <Override PartName="/ppt/notesSlides/notesSlide5.xml" ContentType="application/vnd.openxmlformats-officedocument.presentationml.notesSlide+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notesSlides/notesSlide8.xml" ContentType="application/vnd.openxmlformats-officedocument.presentationml.notesSlide+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notesSlides/notesSlide12.xml" ContentType="application/vnd.openxmlformats-officedocument.presentationml.notesSlide+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71" r:id="rId7"/>
    <p:sldId id="261" r:id="rId8"/>
    <p:sldId id="262" r:id="rId9"/>
    <p:sldId id="263" r:id="rId10"/>
    <p:sldId id="272" r:id="rId11"/>
    <p:sldId id="264" r:id="rId12"/>
    <p:sldId id="273" r:id="rId13"/>
    <p:sldId id="265" r:id="rId14"/>
    <p:sldId id="266" r:id="rId15"/>
    <p:sldId id="274"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504B"/>
    <a:srgbClr val="DD302F"/>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47"/>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2023-01-11</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2023-01-11</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notesSlide" Target="../notesSlides/notesSlide2.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4.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801915" y="2091055"/>
            <a:ext cx="8588375" cy="1861185"/>
          </a:xfrm>
          <a:prstGeom prst="rect">
            <a:avLst/>
          </a:prstGeom>
          <a:noFill/>
        </p:spPr>
        <p:txBody>
          <a:bodyPr wrap="square" rtlCol="0">
            <a:spAutoFit/>
          </a:bodyPr>
          <a:lstStyle/>
          <a:p>
            <a:pPr algn="dist"/>
            <a:r>
              <a:rPr lang="zh-CN" altLang="en-US" sz="11500" b="1">
                <a:ln>
                  <a:solidFill>
                    <a:srgbClr val="DD302F"/>
                  </a:solidFill>
                </a:ln>
                <a:solidFill>
                  <a:srgbClr val="BB504B"/>
                </a:solidFill>
                <a:effectLst>
                  <a:outerShdw blurRad="38100" dist="38100" dir="2700000" algn="tl">
                    <a:srgbClr val="000000">
                      <a:alpha val="43137"/>
                    </a:srgbClr>
                  </a:outerShdw>
                </a:effectLst>
                <a:latin typeface="德彪钢笔行书字库" panose="02000000000000000000" charset="-122"/>
                <a:ea typeface="德彪钢笔行书字库" panose="02000000000000000000" charset="-122"/>
              </a:rPr>
              <a:t>中秋团圆夜</a:t>
            </a:r>
          </a:p>
        </p:txBody>
      </p:sp>
      <p:sp>
        <p:nvSpPr>
          <p:cNvPr id="7" name="文本框 6"/>
          <p:cNvSpPr txBox="1"/>
          <p:nvPr/>
        </p:nvSpPr>
        <p:spPr>
          <a:xfrm>
            <a:off x="4513682" y="4039235"/>
            <a:ext cx="3164840" cy="460375"/>
          </a:xfrm>
          <a:prstGeom prst="rect">
            <a:avLst/>
          </a:prstGeom>
          <a:noFill/>
        </p:spPr>
        <p:txBody>
          <a:bodyPr wrap="none" rtlCol="0">
            <a:spAutoFit/>
          </a:bodyPr>
          <a:lstStyle/>
          <a:p>
            <a:r>
              <a:rPr lang="zh-CN" altLang="en-US" sz="2400">
                <a:solidFill>
                  <a:srgbClr val="BB504B"/>
                </a:solidFill>
                <a:latin typeface="思源黑体 CN Normal" panose="020B0400000000000000" charset="-122"/>
                <a:ea typeface="思源黑体 CN Normal" panose="020B0400000000000000" charset="-122"/>
                <a:cs typeface="思源黑体 CN Normal" panose="020B0400000000000000" charset="-122"/>
              </a:rPr>
              <a:t>中秋佳节        花好月圆</a:t>
            </a:r>
          </a:p>
        </p:txBody>
      </p:sp>
      <p:sp>
        <p:nvSpPr>
          <p:cNvPr id="22" name="文本框 21"/>
          <p:cNvSpPr txBox="1"/>
          <p:nvPr/>
        </p:nvSpPr>
        <p:spPr>
          <a:xfrm>
            <a:off x="4861662" y="4586291"/>
            <a:ext cx="2133918" cy="400110"/>
          </a:xfrm>
          <a:prstGeom prst="rect">
            <a:avLst/>
          </a:prstGeom>
          <a:noFill/>
        </p:spPr>
        <p:txBody>
          <a:bodyPr wrap="none" rtlCol="0">
            <a:spAutoFit/>
          </a:bodyPr>
          <a:lstStyle/>
          <a:p>
            <a:r>
              <a:rPr lang="zh-CN" altLang="en-US" sz="2000" smtClean="0">
                <a:solidFill>
                  <a:srgbClr val="BB504B"/>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rPr>
              <a:t>汇报人：</a:t>
            </a:r>
            <a:r>
              <a:rPr lang="en-US" altLang="zh-CN" sz="2000" smtClean="0">
                <a:solidFill>
                  <a:srgbClr val="BB504B"/>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rPr>
              <a:t>PPT818</a:t>
            </a:r>
            <a:endParaRPr lang="en-US" altLang="zh-CN" sz="2000" dirty="0">
              <a:solidFill>
                <a:srgbClr val="BB504B"/>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endParaRP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20945" y="1634490"/>
            <a:ext cx="2150110" cy="1877060"/>
          </a:xfrm>
          <a:prstGeom prst="rect">
            <a:avLst/>
          </a:prstGeom>
        </p:spPr>
      </p:pic>
      <p:sp>
        <p:nvSpPr>
          <p:cNvPr id="2" name="文本框 1"/>
          <p:cNvSpPr txBox="1"/>
          <p:nvPr/>
        </p:nvSpPr>
        <p:spPr>
          <a:xfrm>
            <a:off x="5818505" y="2351405"/>
            <a:ext cx="748030" cy="706755"/>
          </a:xfrm>
          <a:prstGeom prst="rect">
            <a:avLst/>
          </a:prstGeom>
          <a:noFill/>
        </p:spPr>
        <p:txBody>
          <a:bodyPr wrap="none" rtlCol="0">
            <a:spAutoFit/>
          </a:bodyPr>
          <a:lstStyle/>
          <a:p>
            <a:r>
              <a:rPr lang="en-US" altLang="zh-CN" sz="4000" dirty="0">
                <a:solidFill>
                  <a:srgbClr val="BB504B"/>
                </a:solidFill>
                <a:effectLst>
                  <a:outerShdw blurRad="38100" dist="38100" dir="2700000" algn="tl">
                    <a:srgbClr val="000000">
                      <a:alpha val="43137"/>
                    </a:srgbClr>
                  </a:outerShdw>
                </a:effectLst>
                <a:ea typeface="宋体" panose="02010600030101010101" pitchFamily="2" charset="-122"/>
              </a:rPr>
              <a:t>03</a:t>
            </a:r>
          </a:p>
        </p:txBody>
      </p:sp>
      <p:sp>
        <p:nvSpPr>
          <p:cNvPr id="3" name="文本框 2"/>
          <p:cNvSpPr txBox="1"/>
          <p:nvPr/>
        </p:nvSpPr>
        <p:spPr>
          <a:xfrm>
            <a:off x="4099560" y="3665855"/>
            <a:ext cx="3992880" cy="1014730"/>
          </a:xfrm>
          <a:prstGeom prst="rect">
            <a:avLst/>
          </a:prstGeom>
          <a:noFill/>
        </p:spPr>
        <p:txBody>
          <a:bodyPr wrap="none" rtlCol="0">
            <a:spAutoFit/>
          </a:bodyPr>
          <a:lstStyle/>
          <a:p>
            <a:r>
              <a:rPr lang="zh-CN" altLang="en-US" sz="6000">
                <a:solidFill>
                  <a:srgbClr val="BB504B"/>
                </a:solidFill>
                <a:effectLst>
                  <a:outerShdw blurRad="38100" dist="38100" dir="2700000" algn="tl">
                    <a:srgbClr val="000000">
                      <a:alpha val="43137"/>
                    </a:srgbClr>
                  </a:outerShdw>
                </a:effectLst>
                <a:latin typeface="德彪钢笔行书字库" panose="02000000000000000000" charset="-122"/>
                <a:ea typeface="德彪钢笔行书字库" panose="02000000000000000000" charset="-122"/>
              </a:rPr>
              <a:t>中秋的神话</a:t>
            </a:r>
          </a:p>
        </p:txBody>
      </p:sp>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055618" y="2285959"/>
            <a:ext cx="5393472" cy="2153219"/>
            <a:chOff x="1046589" y="2513457"/>
            <a:chExt cx="5393472" cy="2153219"/>
          </a:xfrm>
        </p:grpSpPr>
        <p:sp>
          <p:nvSpPr>
            <p:cNvPr id="8" name="文本框 7"/>
            <p:cNvSpPr txBox="1"/>
            <p:nvPr/>
          </p:nvSpPr>
          <p:spPr>
            <a:xfrm>
              <a:off x="1046589" y="2513457"/>
              <a:ext cx="4500444" cy="1015663"/>
            </a:xfrm>
            <a:prstGeom prst="rect">
              <a:avLst/>
            </a:prstGeom>
            <a:noFill/>
          </p:spPr>
          <p:txBody>
            <a:bodyPr vert="horz" wrap="square" rtlCol="0">
              <a:spAutoFit/>
            </a:bodyPr>
            <a:lstStyle/>
            <a:p>
              <a:pPr algn="ctr"/>
              <a:r>
                <a:rPr lang="zh-CN" altLang="en-US" sz="6000" spc="6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嫦娥奔月</a:t>
              </a:r>
            </a:p>
          </p:txBody>
        </p:sp>
        <p:sp>
          <p:nvSpPr>
            <p:cNvPr id="9" name="矩形 8"/>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中秋节赏月赏月和吃月饼是中国各地过中秋节的必备习俗。</a:t>
              </a:r>
            </a:p>
          </p:txBody>
        </p:sp>
      </p:grpSp>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0934" y="1323500"/>
            <a:ext cx="3722463" cy="4211292"/>
          </a:xfrm>
          <a:prstGeom prst="rect">
            <a:avLst/>
          </a:prstGeom>
        </p:spPr>
      </p:pic>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20945" y="1634490"/>
            <a:ext cx="2150110" cy="1877060"/>
          </a:xfrm>
          <a:prstGeom prst="rect">
            <a:avLst/>
          </a:prstGeom>
        </p:spPr>
      </p:pic>
      <p:sp>
        <p:nvSpPr>
          <p:cNvPr id="2" name="文本框 1"/>
          <p:cNvSpPr txBox="1"/>
          <p:nvPr/>
        </p:nvSpPr>
        <p:spPr>
          <a:xfrm>
            <a:off x="5818505" y="2351405"/>
            <a:ext cx="748030" cy="706755"/>
          </a:xfrm>
          <a:prstGeom prst="rect">
            <a:avLst/>
          </a:prstGeom>
          <a:noFill/>
        </p:spPr>
        <p:txBody>
          <a:bodyPr wrap="none" rtlCol="0">
            <a:spAutoFit/>
          </a:bodyPr>
          <a:lstStyle/>
          <a:p>
            <a:r>
              <a:rPr lang="en-US" altLang="zh-CN" sz="4000" dirty="0">
                <a:solidFill>
                  <a:srgbClr val="BB504B"/>
                </a:solidFill>
                <a:effectLst>
                  <a:outerShdw blurRad="38100" dist="38100" dir="2700000" algn="tl">
                    <a:srgbClr val="000000">
                      <a:alpha val="43137"/>
                    </a:srgbClr>
                  </a:outerShdw>
                </a:effectLst>
                <a:ea typeface="宋体" panose="02010600030101010101" pitchFamily="2" charset="-122"/>
              </a:rPr>
              <a:t>04</a:t>
            </a:r>
          </a:p>
        </p:txBody>
      </p:sp>
      <p:sp>
        <p:nvSpPr>
          <p:cNvPr id="3" name="文本框 2"/>
          <p:cNvSpPr txBox="1"/>
          <p:nvPr/>
        </p:nvSpPr>
        <p:spPr>
          <a:xfrm>
            <a:off x="4099560" y="3665855"/>
            <a:ext cx="3992880" cy="1014730"/>
          </a:xfrm>
          <a:prstGeom prst="rect">
            <a:avLst/>
          </a:prstGeom>
          <a:noFill/>
        </p:spPr>
        <p:txBody>
          <a:bodyPr wrap="none" rtlCol="0">
            <a:spAutoFit/>
          </a:bodyPr>
          <a:lstStyle/>
          <a:p>
            <a:r>
              <a:rPr lang="zh-CN" altLang="en-US" sz="6000">
                <a:solidFill>
                  <a:srgbClr val="BB504B"/>
                </a:solidFill>
                <a:effectLst>
                  <a:outerShdw blurRad="38100" dist="38100" dir="2700000" algn="tl">
                    <a:srgbClr val="000000">
                      <a:alpha val="43137"/>
                    </a:srgbClr>
                  </a:outerShdw>
                </a:effectLst>
                <a:latin typeface="德彪钢笔行书字库" panose="02000000000000000000" charset="-122"/>
                <a:ea typeface="德彪钢笔行书字库" panose="02000000000000000000" charset="-122"/>
              </a:rPr>
              <a:t>中秋的诗句</a:t>
            </a:r>
          </a:p>
        </p:txBody>
      </p:sp>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5521046" y="1857346"/>
            <a:ext cx="5355312" cy="3144113"/>
            <a:chOff x="5984860" y="1856944"/>
            <a:chExt cx="5355312" cy="3144113"/>
          </a:xfrm>
        </p:grpSpPr>
        <p:sp>
          <p:nvSpPr>
            <p:cNvPr id="8" name="矩形 7"/>
            <p:cNvSpPr/>
            <p:nvPr/>
          </p:nvSpPr>
          <p:spPr>
            <a:xfrm>
              <a:off x="5984860" y="1856944"/>
              <a:ext cx="5355312" cy="3144113"/>
            </a:xfrm>
            <a:prstGeom prst="rect">
              <a:avLst/>
            </a:prstGeom>
          </p:spPr>
          <p:txBody>
            <a:bodyPr vert="eaVert" wrap="square">
              <a:spAutoFit/>
            </a:bodyPr>
            <a:lstStyle/>
            <a:p>
              <a:pPr>
                <a:lnSpc>
                  <a:spcPct val="200000"/>
                </a:lnSpc>
              </a:pPr>
              <a:r>
                <a:rPr lang="zh-CN" altLang="en-US" sz="2400" spc="6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明月几时有？把酒问青天。不知天上宫阙，今夕是何年。我欲乘风归去，又恐琼楼玉宇，高处不胜寒。起舞弄清影，何似在人间？</a:t>
              </a:r>
            </a:p>
          </p:txBody>
        </p:sp>
        <p:cxnSp>
          <p:nvCxnSpPr>
            <p:cNvPr id="9" name="直接连接符 8"/>
            <p:cNvCxnSpPr/>
            <p:nvPr/>
          </p:nvCxnSpPr>
          <p:spPr>
            <a:xfrm>
              <a:off x="10439400" y="1856944"/>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707880" y="1856944"/>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76360" y="1856944"/>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244840" y="1856944"/>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513320" y="1856944"/>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781800" y="1856944"/>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grpSp>
      <p:pic>
        <p:nvPicPr>
          <p:cNvPr id="2" name="图片 1" descr="图片包含 室内, 餐桌&#10;&#10;描述已自动生成"/>
          <p:cNvPicPr>
            <a:picLocks noChangeAspect="1"/>
          </p:cNvPicPr>
          <p:nvPr/>
        </p:nvPicPr>
        <p:blipFill rotWithShape="1">
          <a:blip r:embed="rId5" cstate="email"/>
          <a:srcRect/>
          <a:stretch>
            <a:fillRect/>
          </a:stretch>
        </p:blipFill>
        <p:spPr>
          <a:xfrm flipH="1">
            <a:off x="-327660" y="886460"/>
            <a:ext cx="6825615" cy="5768975"/>
          </a:xfrm>
          <a:prstGeom prst="rect">
            <a:avLst/>
          </a:prstGeom>
        </p:spPr>
      </p:pic>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512036" y="1754256"/>
            <a:ext cx="6093976" cy="3328988"/>
            <a:chOff x="1487924" y="2028825"/>
            <a:chExt cx="6093976" cy="3328988"/>
          </a:xfrm>
        </p:grpSpPr>
        <p:sp>
          <p:nvSpPr>
            <p:cNvPr id="6" name="矩形 5"/>
            <p:cNvSpPr/>
            <p:nvPr/>
          </p:nvSpPr>
          <p:spPr>
            <a:xfrm>
              <a:off x="1487924" y="2028825"/>
              <a:ext cx="6093976" cy="3328988"/>
            </a:xfrm>
            <a:prstGeom prst="rect">
              <a:avLst/>
            </a:prstGeom>
          </p:spPr>
          <p:txBody>
            <a:bodyPr vert="eaVert" wrap="square">
              <a:spAutoFit/>
            </a:bodyPr>
            <a:lstStyle/>
            <a:p>
              <a:pPr>
                <a:lnSpc>
                  <a:spcPct val="200000"/>
                </a:lnSpc>
              </a:pPr>
              <a:r>
                <a:rPr lang="zh-CN" altLang="en-US" sz="2400" spc="6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昔年八月十五夜，曲江池畔杏园边。</a:t>
              </a:r>
            </a:p>
            <a:p>
              <a:pPr>
                <a:lnSpc>
                  <a:spcPct val="200000"/>
                </a:lnSpc>
              </a:pPr>
              <a:r>
                <a:rPr lang="zh-CN" altLang="en-US" sz="2400" spc="6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今年八月十五夜，湓浦沙头水馆前。</a:t>
              </a:r>
            </a:p>
            <a:p>
              <a:pPr>
                <a:lnSpc>
                  <a:spcPct val="200000"/>
                </a:lnSpc>
              </a:pPr>
              <a:r>
                <a:rPr lang="zh-CN" altLang="en-US" sz="2400" spc="6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西北望乡何处是，东南见月几回圆。</a:t>
              </a:r>
            </a:p>
            <a:p>
              <a:pPr>
                <a:lnSpc>
                  <a:spcPct val="200000"/>
                </a:lnSpc>
              </a:pPr>
              <a:r>
                <a:rPr lang="zh-CN" altLang="en-US" sz="2400" spc="6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昨风一吹无人会，今夜清光似往年。</a:t>
              </a:r>
            </a:p>
          </p:txBody>
        </p:sp>
        <p:cxnSp>
          <p:nvCxnSpPr>
            <p:cNvPr id="7" name="直接连接符 6"/>
            <p:cNvCxnSpPr/>
            <p:nvPr/>
          </p:nvCxnSpPr>
          <p:spPr>
            <a:xfrm>
              <a:off x="6667500" y="2028825"/>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935980" y="2028825"/>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204460" y="2028825"/>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472940" y="2028825"/>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741420" y="2028825"/>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009900" y="2028825"/>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286000" y="2028825"/>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487924" y="2028825"/>
              <a:ext cx="0" cy="3144113"/>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1665" y="1584952"/>
            <a:ext cx="5094077" cy="3482424"/>
          </a:xfrm>
          <a:prstGeom prst="rect">
            <a:avLst/>
          </a:prstGeo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801915" y="2091055"/>
            <a:ext cx="8588375" cy="1861185"/>
          </a:xfrm>
          <a:prstGeom prst="rect">
            <a:avLst/>
          </a:prstGeom>
          <a:noFill/>
        </p:spPr>
        <p:txBody>
          <a:bodyPr wrap="square" rtlCol="0">
            <a:spAutoFit/>
          </a:bodyPr>
          <a:lstStyle/>
          <a:p>
            <a:pPr algn="dist"/>
            <a:r>
              <a:rPr lang="zh-CN" altLang="en-US" sz="11500" b="1">
                <a:ln>
                  <a:solidFill>
                    <a:srgbClr val="DD302F"/>
                  </a:solidFill>
                </a:ln>
                <a:solidFill>
                  <a:srgbClr val="BB504B"/>
                </a:solidFill>
                <a:effectLst>
                  <a:outerShdw blurRad="38100" dist="38100" dir="2700000" algn="tl">
                    <a:srgbClr val="000000">
                      <a:alpha val="43137"/>
                    </a:srgbClr>
                  </a:outerShdw>
                </a:effectLst>
                <a:latin typeface="德彪钢笔行书字库" panose="02000000000000000000" charset="-122"/>
                <a:ea typeface="德彪钢笔行书字库" panose="02000000000000000000" charset="-122"/>
              </a:rPr>
              <a:t>谢谢观看</a:t>
            </a:r>
          </a:p>
        </p:txBody>
      </p:sp>
      <p:sp>
        <p:nvSpPr>
          <p:cNvPr id="7" name="文本框 6"/>
          <p:cNvSpPr txBox="1"/>
          <p:nvPr/>
        </p:nvSpPr>
        <p:spPr>
          <a:xfrm>
            <a:off x="4513682" y="4039235"/>
            <a:ext cx="3164840" cy="460375"/>
          </a:xfrm>
          <a:prstGeom prst="rect">
            <a:avLst/>
          </a:prstGeom>
          <a:noFill/>
        </p:spPr>
        <p:txBody>
          <a:bodyPr wrap="none" rtlCol="0">
            <a:spAutoFit/>
          </a:bodyPr>
          <a:lstStyle/>
          <a:p>
            <a:r>
              <a:rPr lang="zh-CN" altLang="en-US" sz="2400">
                <a:solidFill>
                  <a:srgbClr val="BB504B"/>
                </a:solidFill>
                <a:latin typeface="思源黑体 CN Normal" panose="020B0400000000000000" charset="-122"/>
                <a:ea typeface="思源黑体 CN Normal" panose="020B0400000000000000" charset="-122"/>
                <a:cs typeface="思源黑体 CN Normal" panose="020B0400000000000000" charset="-122"/>
              </a:rPr>
              <a:t>中秋佳节        花好月圆</a:t>
            </a:r>
          </a:p>
        </p:txBody>
      </p:sp>
      <p:sp>
        <p:nvSpPr>
          <p:cNvPr id="22" name="文本框 21"/>
          <p:cNvSpPr txBox="1"/>
          <p:nvPr/>
        </p:nvSpPr>
        <p:spPr>
          <a:xfrm>
            <a:off x="4861662" y="4586291"/>
            <a:ext cx="2133918" cy="400110"/>
          </a:xfrm>
          <a:prstGeom prst="rect">
            <a:avLst/>
          </a:prstGeom>
          <a:noFill/>
        </p:spPr>
        <p:txBody>
          <a:bodyPr wrap="none" rtlCol="0">
            <a:spAutoFit/>
          </a:bodyPr>
          <a:lstStyle/>
          <a:p>
            <a:r>
              <a:rPr lang="zh-CN" altLang="en-US" sz="2000" smtClean="0">
                <a:solidFill>
                  <a:srgbClr val="BB504B"/>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rPr>
              <a:t>汇报人：</a:t>
            </a:r>
            <a:r>
              <a:rPr lang="en-US" altLang="zh-CN" sz="2000" smtClean="0">
                <a:solidFill>
                  <a:srgbClr val="BB504B"/>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rPr>
              <a:t>PPT818</a:t>
            </a:r>
            <a:endParaRPr lang="en-US" altLang="zh-CN" sz="2000" dirty="0">
              <a:solidFill>
                <a:srgbClr val="BB504B"/>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cxnSp>
        <p:nvCxnSpPr>
          <p:cNvPr id="30" name="PA_ACE_直接连接符 29"/>
          <p:cNvCxnSpPr/>
          <p:nvPr>
            <p:custDataLst>
              <p:tags r:id="rId2"/>
            </p:custDataLst>
          </p:nvPr>
        </p:nvCxnSpPr>
        <p:spPr>
          <a:xfrm>
            <a:off x="4248821" y="1649663"/>
            <a:ext cx="0" cy="4057650"/>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sp>
        <p:nvSpPr>
          <p:cNvPr id="31" name="PA_ACE_文本框 30"/>
          <p:cNvSpPr txBox="1"/>
          <p:nvPr>
            <p:custDataLst>
              <p:tags r:id="rId3"/>
            </p:custDataLst>
          </p:nvPr>
        </p:nvSpPr>
        <p:spPr>
          <a:xfrm>
            <a:off x="4512451" y="1693329"/>
            <a:ext cx="781159" cy="2861310"/>
          </a:xfrm>
          <a:prstGeom prst="rect">
            <a:avLst/>
          </a:prstGeom>
          <a:noFill/>
        </p:spPr>
        <p:txBody>
          <a:bodyPr wrap="square" rtlCol="0">
            <a:spAutoFit/>
          </a:bodyPr>
          <a:lstStyle/>
          <a:p>
            <a:pPr algn="ctr"/>
            <a:r>
              <a:rPr lang="zh-CN" altLang="en-US" sz="3600" b="1" dirty="0">
                <a:solidFill>
                  <a:srgbClr val="BB504B"/>
                </a:solidFill>
                <a:latin typeface="思源黑体 CN Normal" panose="020B0400000000000000" charset="-122"/>
                <a:ea typeface="思源黑体 CN Normal" panose="020B0400000000000000" charset="-122"/>
              </a:rPr>
              <a:t>中秋的历史</a:t>
            </a:r>
          </a:p>
        </p:txBody>
      </p:sp>
      <p:sp>
        <p:nvSpPr>
          <p:cNvPr id="32" name="PA_ACE_文本框 31"/>
          <p:cNvSpPr txBox="1"/>
          <p:nvPr>
            <p:custDataLst>
              <p:tags r:id="rId4"/>
            </p:custDataLst>
          </p:nvPr>
        </p:nvSpPr>
        <p:spPr>
          <a:xfrm>
            <a:off x="5820870" y="1693329"/>
            <a:ext cx="781159" cy="2861310"/>
          </a:xfrm>
          <a:prstGeom prst="rect">
            <a:avLst/>
          </a:prstGeom>
          <a:noFill/>
        </p:spPr>
        <p:txBody>
          <a:bodyPr wrap="square" rtlCol="0">
            <a:spAutoFit/>
          </a:bodyPr>
          <a:lstStyle/>
          <a:p>
            <a:pPr algn="ctr"/>
            <a:r>
              <a:rPr lang="zh-CN" altLang="en-US" sz="3600" b="1" dirty="0">
                <a:solidFill>
                  <a:srgbClr val="BB504B"/>
                </a:solidFill>
                <a:latin typeface="思源黑体 CN Normal" panose="020B0400000000000000" charset="-122"/>
                <a:ea typeface="思源黑体 CN Normal" panose="020B0400000000000000" charset="-122"/>
              </a:rPr>
              <a:t>风俗和习惯</a:t>
            </a:r>
          </a:p>
        </p:txBody>
      </p:sp>
      <p:sp>
        <p:nvSpPr>
          <p:cNvPr id="33" name="PA_ACE_文本框 32"/>
          <p:cNvSpPr txBox="1"/>
          <p:nvPr>
            <p:custDataLst>
              <p:tags r:id="rId5"/>
            </p:custDataLst>
          </p:nvPr>
        </p:nvSpPr>
        <p:spPr>
          <a:xfrm>
            <a:off x="7129289" y="1693329"/>
            <a:ext cx="781159" cy="2861310"/>
          </a:xfrm>
          <a:prstGeom prst="rect">
            <a:avLst/>
          </a:prstGeom>
          <a:noFill/>
        </p:spPr>
        <p:txBody>
          <a:bodyPr wrap="square" rtlCol="0">
            <a:spAutoFit/>
          </a:bodyPr>
          <a:lstStyle/>
          <a:p>
            <a:pPr algn="ctr"/>
            <a:r>
              <a:rPr lang="zh-CN" altLang="en-US" sz="3600" b="1" dirty="0">
                <a:solidFill>
                  <a:srgbClr val="BB504B"/>
                </a:solidFill>
                <a:latin typeface="思源黑体 CN Normal" panose="020B0400000000000000" charset="-122"/>
                <a:ea typeface="思源黑体 CN Normal" panose="020B0400000000000000" charset="-122"/>
              </a:rPr>
              <a:t>中秋的神话</a:t>
            </a:r>
          </a:p>
        </p:txBody>
      </p:sp>
      <p:sp>
        <p:nvSpPr>
          <p:cNvPr id="34" name="PA_ACE_文本框 33"/>
          <p:cNvSpPr txBox="1"/>
          <p:nvPr>
            <p:custDataLst>
              <p:tags r:id="rId6"/>
            </p:custDataLst>
          </p:nvPr>
        </p:nvSpPr>
        <p:spPr>
          <a:xfrm>
            <a:off x="8437708" y="1693329"/>
            <a:ext cx="781159" cy="2861310"/>
          </a:xfrm>
          <a:prstGeom prst="rect">
            <a:avLst/>
          </a:prstGeom>
          <a:noFill/>
        </p:spPr>
        <p:txBody>
          <a:bodyPr wrap="square" rtlCol="0">
            <a:spAutoFit/>
          </a:bodyPr>
          <a:lstStyle/>
          <a:p>
            <a:pPr algn="ctr"/>
            <a:r>
              <a:rPr lang="zh-CN" altLang="en-US" sz="3600" b="1" dirty="0">
                <a:solidFill>
                  <a:srgbClr val="BB504B"/>
                </a:solidFill>
                <a:latin typeface="思源黑体 CN Normal" panose="020B0400000000000000" charset="-122"/>
                <a:ea typeface="思源黑体 CN Normal" panose="020B0400000000000000" charset="-122"/>
                <a:sym typeface="+mn-ea"/>
              </a:rPr>
              <a:t>中秋的诗句</a:t>
            </a:r>
            <a:endParaRPr lang="zh-CN" altLang="en-US" sz="3600" b="1" dirty="0">
              <a:solidFill>
                <a:srgbClr val="BB504B"/>
              </a:solidFill>
              <a:latin typeface="思源黑体 CN Normal" panose="020B0400000000000000" charset="-122"/>
              <a:ea typeface="思源黑体 CN Normal" panose="020B0400000000000000" charset="-122"/>
            </a:endParaRPr>
          </a:p>
        </p:txBody>
      </p:sp>
      <p:cxnSp>
        <p:nvCxnSpPr>
          <p:cNvPr id="35" name="PA_ACE_直接连接符 34"/>
          <p:cNvCxnSpPr/>
          <p:nvPr>
            <p:custDataLst>
              <p:tags r:id="rId7"/>
            </p:custDataLst>
          </p:nvPr>
        </p:nvCxnSpPr>
        <p:spPr>
          <a:xfrm>
            <a:off x="5557240" y="1649663"/>
            <a:ext cx="0" cy="4057650"/>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36" name="PA_ACE_直接连接符 35"/>
          <p:cNvCxnSpPr/>
          <p:nvPr>
            <p:custDataLst>
              <p:tags r:id="rId8"/>
            </p:custDataLst>
          </p:nvPr>
        </p:nvCxnSpPr>
        <p:spPr>
          <a:xfrm>
            <a:off x="6865659" y="1649663"/>
            <a:ext cx="0" cy="4057650"/>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37" name="PA_ACE_直接连接符 36"/>
          <p:cNvCxnSpPr/>
          <p:nvPr>
            <p:custDataLst>
              <p:tags r:id="rId9"/>
            </p:custDataLst>
          </p:nvPr>
        </p:nvCxnSpPr>
        <p:spPr>
          <a:xfrm>
            <a:off x="8174078" y="1649663"/>
            <a:ext cx="0" cy="4057650"/>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cxnSp>
        <p:nvCxnSpPr>
          <p:cNvPr id="38" name="PA_ACE_直接连接符 37"/>
          <p:cNvCxnSpPr/>
          <p:nvPr>
            <p:custDataLst>
              <p:tags r:id="rId10"/>
            </p:custDataLst>
          </p:nvPr>
        </p:nvCxnSpPr>
        <p:spPr>
          <a:xfrm>
            <a:off x="9482494" y="1649663"/>
            <a:ext cx="0" cy="4057650"/>
          </a:xfrm>
          <a:prstGeom prst="line">
            <a:avLst/>
          </a:prstGeom>
          <a:ln>
            <a:solidFill>
              <a:srgbClr val="BB504B"/>
            </a:solidFill>
          </a:ln>
        </p:spPr>
        <p:style>
          <a:lnRef idx="1">
            <a:schemeClr val="accent1"/>
          </a:lnRef>
          <a:fillRef idx="0">
            <a:schemeClr val="accent1"/>
          </a:fillRef>
          <a:effectRef idx="0">
            <a:schemeClr val="accent1"/>
          </a:effectRef>
          <a:fontRef idx="minor">
            <a:schemeClr val="tx1"/>
          </a:fontRef>
        </p:style>
      </p:cxnSp>
      <p:sp>
        <p:nvSpPr>
          <p:cNvPr id="39" name="PA_ACE_文本框 38"/>
          <p:cNvSpPr txBox="1"/>
          <p:nvPr>
            <p:custDataLst>
              <p:tags r:id="rId11"/>
            </p:custDataLst>
          </p:nvPr>
        </p:nvSpPr>
        <p:spPr>
          <a:xfrm>
            <a:off x="2480081" y="1898970"/>
            <a:ext cx="1290320" cy="2930041"/>
          </a:xfrm>
          <a:prstGeom prst="rect">
            <a:avLst/>
          </a:prstGeom>
          <a:noFill/>
        </p:spPr>
        <p:txBody>
          <a:bodyPr vert="eaVert" wrap="square" rtlCol="0">
            <a:spAutoFit/>
          </a:bodyPr>
          <a:lstStyle/>
          <a:p>
            <a:pPr algn="ctr"/>
            <a:r>
              <a:rPr lang="zh-CN" altLang="en-US" sz="7200" dirty="0">
                <a:solidFill>
                  <a:srgbClr val="BB504B"/>
                </a:solidFill>
                <a:effectLst>
                  <a:outerShdw blurRad="38100" dist="38100" dir="2700000" algn="tl">
                    <a:srgbClr val="000000">
                      <a:alpha val="43137"/>
                    </a:srgbClr>
                  </a:outerShdw>
                </a:effectLst>
                <a:latin typeface="德彪钢笔行书字库" panose="02000000000000000000" charset="-122"/>
                <a:ea typeface="德彪钢笔行书字库" panose="02000000000000000000" charset="-122"/>
                <a:cs typeface="德彪钢笔行书字库" panose="02000000000000000000" charset="-122"/>
              </a:rPr>
              <a:t>目 录</a:t>
            </a: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20945" y="1634490"/>
            <a:ext cx="2150110" cy="1877060"/>
          </a:xfrm>
          <a:prstGeom prst="rect">
            <a:avLst/>
          </a:prstGeom>
        </p:spPr>
      </p:pic>
      <p:sp>
        <p:nvSpPr>
          <p:cNvPr id="2" name="文本框 1"/>
          <p:cNvSpPr txBox="1"/>
          <p:nvPr/>
        </p:nvSpPr>
        <p:spPr>
          <a:xfrm>
            <a:off x="5818505" y="2351405"/>
            <a:ext cx="748030" cy="706755"/>
          </a:xfrm>
          <a:prstGeom prst="rect">
            <a:avLst/>
          </a:prstGeom>
          <a:noFill/>
        </p:spPr>
        <p:txBody>
          <a:bodyPr wrap="none" rtlCol="0">
            <a:spAutoFit/>
          </a:bodyPr>
          <a:lstStyle/>
          <a:p>
            <a:r>
              <a:rPr lang="en-US" altLang="zh-CN" sz="4000" dirty="0">
                <a:solidFill>
                  <a:srgbClr val="BB504B"/>
                </a:solidFill>
                <a:effectLst>
                  <a:outerShdw blurRad="38100" dist="38100" dir="2700000" algn="tl">
                    <a:srgbClr val="000000">
                      <a:alpha val="43137"/>
                    </a:srgbClr>
                  </a:outerShdw>
                </a:effectLst>
                <a:ea typeface="宋体" panose="02010600030101010101" pitchFamily="2" charset="-122"/>
              </a:rPr>
              <a:t>01</a:t>
            </a:r>
          </a:p>
        </p:txBody>
      </p:sp>
      <p:sp>
        <p:nvSpPr>
          <p:cNvPr id="3" name="文本框 2"/>
          <p:cNvSpPr txBox="1"/>
          <p:nvPr/>
        </p:nvSpPr>
        <p:spPr>
          <a:xfrm>
            <a:off x="4099560" y="3665855"/>
            <a:ext cx="3992880" cy="1014730"/>
          </a:xfrm>
          <a:prstGeom prst="rect">
            <a:avLst/>
          </a:prstGeom>
          <a:noFill/>
        </p:spPr>
        <p:txBody>
          <a:bodyPr wrap="none" rtlCol="0">
            <a:spAutoFit/>
          </a:bodyPr>
          <a:lstStyle/>
          <a:p>
            <a:r>
              <a:rPr lang="zh-CN" altLang="en-US" sz="6000">
                <a:solidFill>
                  <a:srgbClr val="BB504B"/>
                </a:solidFill>
                <a:effectLst>
                  <a:outerShdw blurRad="38100" dist="38100" dir="2700000" algn="tl">
                    <a:srgbClr val="000000">
                      <a:alpha val="43137"/>
                    </a:srgbClr>
                  </a:outerShdw>
                </a:effectLst>
                <a:latin typeface="德彪钢笔行书字库" panose="02000000000000000000" charset="-122"/>
                <a:ea typeface="德彪钢笔行书字库" panose="02000000000000000000" charset="-122"/>
              </a:rPr>
              <a:t>中秋的历史</a:t>
            </a:r>
          </a:p>
        </p:txBody>
      </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857570" y="2007952"/>
            <a:ext cx="7053155" cy="2862322"/>
          </a:xfrm>
          <a:prstGeom prst="rect">
            <a:avLst/>
          </a:prstGeom>
          <a:noFill/>
        </p:spPr>
        <p:txBody>
          <a:bodyPr wrap="square" rtlCol="0">
            <a:spAutoFit/>
          </a:bodyPr>
          <a:lstStyle/>
          <a:p>
            <a:pPr>
              <a:lnSpc>
                <a:spcPct val="150000"/>
              </a:lnSpc>
            </a:pPr>
            <a:r>
              <a:rPr lang="zh-CN" altLang="en-US" sz="24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pic>
        <p:nvPicPr>
          <p:cNvPr id="5" name="Picture 5" descr="中秋中秋"/>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1506" y="1180147"/>
            <a:ext cx="306546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813433" y="2009540"/>
            <a:ext cx="7053155" cy="2799549"/>
          </a:xfrm>
          <a:prstGeom prst="rect">
            <a:avLst/>
          </a:prstGeom>
          <a:noFill/>
        </p:spPr>
        <p:txBody>
          <a:bodyPr wrap="square" rtlCol="0">
            <a:spAutoFit/>
          </a:bodyPr>
          <a:lstStyle/>
          <a:p>
            <a:pPr>
              <a:lnSpc>
                <a:spcPct val="150000"/>
              </a:lnSpc>
            </a:pPr>
            <a:r>
              <a:rPr lang="zh-CN" altLang="en-US" sz="24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中秋节始于唐朝初年，盛行于宋朝，至明清时，已成为与春节齐名的中国传统节日之一。受中华文化的影响，中秋节也是东亚和东南亚一些国家尤其是当地的华人华侨的传统节日。自</a:t>
            </a:r>
            <a:r>
              <a:rPr lang="en-US" altLang="zh-CN" sz="24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2008</a:t>
            </a:r>
            <a:r>
              <a:rPr lang="zh-CN" altLang="en-US" sz="24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年起中秋节被列为国家法定节假日。</a:t>
            </a:r>
          </a:p>
        </p:txBody>
      </p:sp>
      <p:sp>
        <p:nvSpPr>
          <p:cNvPr id="4" name="椭圆 3"/>
          <p:cNvSpPr>
            <a:spLocks noChangeAspect="1"/>
          </p:cNvSpPr>
          <p:nvPr/>
        </p:nvSpPr>
        <p:spPr>
          <a:xfrm>
            <a:off x="331470" y="1315085"/>
            <a:ext cx="4228465" cy="422846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BB5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20945" y="1634490"/>
            <a:ext cx="2150110" cy="1877060"/>
          </a:xfrm>
          <a:prstGeom prst="rect">
            <a:avLst/>
          </a:prstGeom>
        </p:spPr>
      </p:pic>
      <p:sp>
        <p:nvSpPr>
          <p:cNvPr id="2" name="文本框 1"/>
          <p:cNvSpPr txBox="1"/>
          <p:nvPr/>
        </p:nvSpPr>
        <p:spPr>
          <a:xfrm>
            <a:off x="5818505" y="2351405"/>
            <a:ext cx="748030" cy="706755"/>
          </a:xfrm>
          <a:prstGeom prst="rect">
            <a:avLst/>
          </a:prstGeom>
          <a:noFill/>
        </p:spPr>
        <p:txBody>
          <a:bodyPr wrap="none" rtlCol="0">
            <a:spAutoFit/>
          </a:bodyPr>
          <a:lstStyle/>
          <a:p>
            <a:r>
              <a:rPr lang="en-US" altLang="zh-CN" sz="4000" dirty="0">
                <a:solidFill>
                  <a:srgbClr val="BB504B"/>
                </a:solidFill>
                <a:effectLst>
                  <a:outerShdw blurRad="38100" dist="38100" dir="2700000" algn="tl">
                    <a:srgbClr val="000000">
                      <a:alpha val="43137"/>
                    </a:srgbClr>
                  </a:outerShdw>
                </a:effectLst>
                <a:ea typeface="宋体" panose="02010600030101010101" pitchFamily="2" charset="-122"/>
              </a:rPr>
              <a:t>02</a:t>
            </a:r>
          </a:p>
        </p:txBody>
      </p:sp>
      <p:sp>
        <p:nvSpPr>
          <p:cNvPr id="3" name="文本框 2"/>
          <p:cNvSpPr txBox="1"/>
          <p:nvPr/>
        </p:nvSpPr>
        <p:spPr>
          <a:xfrm>
            <a:off x="4099560" y="3665855"/>
            <a:ext cx="3992880" cy="1014730"/>
          </a:xfrm>
          <a:prstGeom prst="rect">
            <a:avLst/>
          </a:prstGeom>
          <a:noFill/>
        </p:spPr>
        <p:txBody>
          <a:bodyPr wrap="none" rtlCol="0">
            <a:spAutoFit/>
          </a:bodyPr>
          <a:lstStyle/>
          <a:p>
            <a:r>
              <a:rPr lang="zh-CN" altLang="en-US" sz="6000">
                <a:solidFill>
                  <a:srgbClr val="BB504B"/>
                </a:solidFill>
                <a:effectLst>
                  <a:outerShdw blurRad="38100" dist="38100" dir="2700000" algn="tl">
                    <a:srgbClr val="000000">
                      <a:alpha val="43137"/>
                    </a:srgbClr>
                  </a:outerShdw>
                </a:effectLst>
                <a:latin typeface="德彪钢笔行书字库" panose="02000000000000000000" charset="-122"/>
                <a:ea typeface="德彪钢笔行书字库" panose="02000000000000000000" charset="-122"/>
              </a:rPr>
              <a:t>风俗和习惯</a:t>
            </a:r>
          </a:p>
        </p:txBody>
      </p:sp>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861811" y="1484231"/>
            <a:ext cx="4399156" cy="3890672"/>
          </a:xfrm>
          <a:prstGeom prst="rect">
            <a:avLst/>
          </a:prstGeom>
        </p:spPr>
      </p:pic>
      <p:grpSp>
        <p:nvGrpSpPr>
          <p:cNvPr id="6" name="组合 5"/>
          <p:cNvGrpSpPr/>
          <p:nvPr/>
        </p:nvGrpSpPr>
        <p:grpSpPr>
          <a:xfrm>
            <a:off x="735453" y="2352256"/>
            <a:ext cx="5793522" cy="2153219"/>
            <a:chOff x="821102" y="2330095"/>
            <a:chExt cx="5793522" cy="2153219"/>
          </a:xfrm>
        </p:grpSpPr>
        <p:sp>
          <p:nvSpPr>
            <p:cNvPr id="7" name="文本框 6"/>
            <p:cNvSpPr txBox="1"/>
            <p:nvPr/>
          </p:nvSpPr>
          <p:spPr>
            <a:xfrm>
              <a:off x="821102" y="2330095"/>
              <a:ext cx="4500444" cy="1015663"/>
            </a:xfrm>
            <a:prstGeom prst="rect">
              <a:avLst/>
            </a:prstGeom>
            <a:noFill/>
          </p:spPr>
          <p:txBody>
            <a:bodyPr vert="horz" wrap="square" rtlCol="0">
              <a:spAutoFit/>
            </a:bodyPr>
            <a:lstStyle/>
            <a:p>
              <a:pPr algn="ctr"/>
              <a:r>
                <a:rPr lang="zh-CN" altLang="en-US" sz="6000" spc="6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吃月餅</a:t>
              </a:r>
            </a:p>
          </p:txBody>
        </p:sp>
        <p:sp>
          <p:nvSpPr>
            <p:cNvPr id="8" name="矩形 7"/>
            <p:cNvSpPr/>
            <p:nvPr/>
          </p:nvSpPr>
          <p:spPr>
            <a:xfrm>
              <a:off x="1729609" y="3345758"/>
              <a:ext cx="4885015" cy="1137556"/>
            </a:xfrm>
            <a:prstGeom prst="rect">
              <a:avLst/>
            </a:prstGeom>
          </p:spPr>
          <p:txBody>
            <a:bodyPr wrap="square">
              <a:spAutoFit/>
            </a:bodyPr>
            <a:lstStyle/>
            <a:p>
              <a:pPr>
                <a:lnSpc>
                  <a:spcPct val="150000"/>
                </a:lnSpc>
              </a:pPr>
              <a:r>
                <a:rPr lang="zh-CN" altLang="en-US" sz="24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中秋节赏月赏月和吃月饼是中国各地过中秋节的必备习俗。</a:t>
              </a:r>
            </a:p>
          </p:txBody>
        </p:sp>
      </p:gr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9955" r="89593">
                        <a14:backgroundMark x1="21946" y1="30924" x2="16516" y2="73494"/>
                        <a14:backgroundMark x1="30543" y1="8434" x2="45475" y2="402"/>
                        <a14:backgroundMark x1="66290" y1="6024" x2="84842" y2="34137"/>
                        <a14:backgroundMark x1="64480" y1="6827" x2="53620" y2="402"/>
                        <a14:backgroundMark x1="45475" y1="3614" x2="62217" y2="3614"/>
                      </a14:backgroundRemoval>
                    </a14:imgEffect>
                  </a14:imgLayer>
                </a14:imgProps>
              </a:ext>
              <a:ext uri="{28A0092B-C50C-407E-A947-70E740481C1C}">
                <a14:useLocalDpi xmlns:a14="http://schemas.microsoft.com/office/drawing/2010/main" val="0"/>
              </a:ext>
            </a:extLst>
          </a:blip>
          <a:srcRect l="20214" r="20727"/>
          <a:stretch>
            <a:fillRect/>
          </a:stretch>
        </p:blipFill>
        <p:spPr>
          <a:xfrm>
            <a:off x="1140232" y="1579791"/>
            <a:ext cx="3694006" cy="3523597"/>
          </a:xfrm>
          <a:prstGeom prst="rect">
            <a:avLst/>
          </a:prstGeom>
        </p:spPr>
      </p:pic>
      <p:grpSp>
        <p:nvGrpSpPr>
          <p:cNvPr id="6" name="组合 5"/>
          <p:cNvGrpSpPr/>
          <p:nvPr/>
        </p:nvGrpSpPr>
        <p:grpSpPr>
          <a:xfrm>
            <a:off x="5224913" y="2264980"/>
            <a:ext cx="5431572" cy="2153219"/>
            <a:chOff x="1019641" y="2315204"/>
            <a:chExt cx="5431572" cy="2153219"/>
          </a:xfrm>
        </p:grpSpPr>
        <p:sp>
          <p:nvSpPr>
            <p:cNvPr id="7" name="文本框 6"/>
            <p:cNvSpPr txBox="1"/>
            <p:nvPr/>
          </p:nvSpPr>
          <p:spPr>
            <a:xfrm>
              <a:off x="1019641" y="2315204"/>
              <a:ext cx="4500444" cy="1015663"/>
            </a:xfrm>
            <a:prstGeom prst="rect">
              <a:avLst/>
            </a:prstGeom>
            <a:noFill/>
          </p:spPr>
          <p:txBody>
            <a:bodyPr vert="horz" wrap="square" rtlCol="0">
              <a:spAutoFit/>
            </a:bodyPr>
            <a:lstStyle/>
            <a:p>
              <a:pPr algn="ctr"/>
              <a:r>
                <a:rPr lang="zh-CN" altLang="en-US" sz="6000" spc="6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賞月拜月</a:t>
              </a:r>
            </a:p>
          </p:txBody>
        </p:sp>
        <p:sp>
          <p:nvSpPr>
            <p:cNvPr id="8" name="矩形 7"/>
            <p:cNvSpPr/>
            <p:nvPr/>
          </p:nvSpPr>
          <p:spPr>
            <a:xfrm>
              <a:off x="1566198" y="3330867"/>
              <a:ext cx="4885015" cy="1137556"/>
            </a:xfrm>
            <a:prstGeom prst="rect">
              <a:avLst/>
            </a:prstGeom>
          </p:spPr>
          <p:txBody>
            <a:bodyPr wrap="square">
              <a:spAutoFit/>
            </a:bodyPr>
            <a:lstStyle/>
            <a:p>
              <a:pPr>
                <a:lnSpc>
                  <a:spcPct val="150000"/>
                </a:lnSpc>
              </a:pPr>
              <a:r>
                <a:rPr lang="zh-CN" altLang="en-US" sz="24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中秋赏月的风俗在唐代十分流行，许多诗人的名篇中都有咏月的诗句。</a:t>
              </a:r>
            </a:p>
          </p:txBody>
        </p:sp>
      </p:gr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7415" y="962830"/>
            <a:ext cx="1273180" cy="153137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00000">
            <a:off x="1249491" y="3125225"/>
            <a:ext cx="724486" cy="87141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54407">
            <a:off x="2914109" y="3047846"/>
            <a:ext cx="634023" cy="76260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51002">
            <a:off x="2067794" y="4218708"/>
            <a:ext cx="925114" cy="1112725"/>
          </a:xfrm>
          <a:prstGeom prst="rect">
            <a:avLst/>
          </a:prstGeom>
        </p:spPr>
      </p:pic>
      <p:grpSp>
        <p:nvGrpSpPr>
          <p:cNvPr id="10" name="组合 9"/>
          <p:cNvGrpSpPr/>
          <p:nvPr/>
        </p:nvGrpSpPr>
        <p:grpSpPr>
          <a:xfrm>
            <a:off x="5038162" y="2075918"/>
            <a:ext cx="5431572" cy="2707216"/>
            <a:chOff x="1008489" y="2513457"/>
            <a:chExt cx="5431572" cy="2707216"/>
          </a:xfrm>
        </p:grpSpPr>
        <p:sp>
          <p:nvSpPr>
            <p:cNvPr id="11" name="文本框 10"/>
            <p:cNvSpPr txBox="1"/>
            <p:nvPr/>
          </p:nvSpPr>
          <p:spPr>
            <a:xfrm>
              <a:off x="1008489" y="2513457"/>
              <a:ext cx="4500444" cy="1015663"/>
            </a:xfrm>
            <a:prstGeom prst="rect">
              <a:avLst/>
            </a:prstGeom>
            <a:noFill/>
          </p:spPr>
          <p:txBody>
            <a:bodyPr vert="horz" wrap="square" rtlCol="0">
              <a:spAutoFit/>
            </a:bodyPr>
            <a:lstStyle/>
            <a:p>
              <a:pPr algn="ctr"/>
              <a:r>
                <a:rPr lang="zh-CN" altLang="en-US" sz="6000" spc="6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放孔明燈</a:t>
              </a:r>
            </a:p>
          </p:txBody>
        </p:sp>
        <p:sp>
          <p:nvSpPr>
            <p:cNvPr id="12" name="矩形 11"/>
            <p:cNvSpPr/>
            <p:nvPr/>
          </p:nvSpPr>
          <p:spPr>
            <a:xfrm>
              <a:off x="1555046" y="3529120"/>
              <a:ext cx="4885015" cy="1691553"/>
            </a:xfrm>
            <a:prstGeom prst="rect">
              <a:avLst/>
            </a:prstGeom>
          </p:spPr>
          <p:txBody>
            <a:bodyPr wrap="square">
              <a:spAutoFit/>
            </a:bodyPr>
            <a:lstStyle/>
            <a:p>
              <a:pPr>
                <a:lnSpc>
                  <a:spcPct val="150000"/>
                </a:lnSpc>
              </a:pPr>
              <a:r>
                <a:rPr lang="zh-CN" altLang="en-US" sz="2400" dirty="0">
                  <a:solidFill>
                    <a:srgbClr val="BB504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中秋之夜，有燃灯以助月色的风俗。如今湖广一带仍有用瓦片叠塔于塔上燃灯的节俗。</a:t>
              </a:r>
            </a:p>
          </p:txBody>
        </p:sp>
      </p:grpSp>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宽屏</PresentationFormat>
  <Paragraphs>49</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阿里巴巴普惠体 R</vt:lpstr>
      <vt:lpstr>德彪钢笔行书字库</vt:lpstr>
      <vt:lpstr>思源黑体 CN Normal</vt:lpstr>
      <vt:lpstr>宋体</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2021-06-25T01:18:08Z</dcterms:created>
  <dcterms:modified xsi:type="dcterms:W3CDTF">2023-01-11T02:19:30Z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ED050CD427574CAE9AE568CE939D8F1B</vt:lpwstr>
  </property>
  <property fmtid="{A09F084E-AD41-489F-8076-AA5BE3082BCA}" pid="100">
    <vt:ui4>5</vt:ui4>
  </property>
  <property fmtid="{64440492-4C8B-11D1-8B70-080036B11A03}" pid="11">
    <vt:lpwstr>www.2ppt.com-爱PPT提供资源下载</vt:lpwstr>
  </property>
</Properties>
</file>