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69" r:id="rId3"/>
    <p:sldId id="370" r:id="rId4"/>
    <p:sldId id="275" r:id="rId5"/>
    <p:sldId id="442" r:id="rId6"/>
    <p:sldId id="424" r:id="rId7"/>
    <p:sldId id="342" r:id="rId8"/>
    <p:sldId id="443" r:id="rId9"/>
    <p:sldId id="421" r:id="rId10"/>
    <p:sldId id="425" r:id="rId11"/>
    <p:sldId id="446" r:id="rId12"/>
    <p:sldId id="382" r:id="rId13"/>
    <p:sldId id="377" r:id="rId14"/>
    <p:sldId id="426" r:id="rId15"/>
    <p:sldId id="410" r:id="rId16"/>
    <p:sldId id="415" r:id="rId17"/>
    <p:sldId id="441" r:id="rId18"/>
    <p:sldId id="420" r:id="rId19"/>
    <p:sldId id="445" r:id="rId20"/>
    <p:sldId id="411" r:id="rId21"/>
    <p:sldId id="438" r:id="rId22"/>
    <p:sldId id="439" r:id="rId23"/>
    <p:sldId id="440" r:id="rId24"/>
    <p:sldId id="416" r:id="rId2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6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C3D2E"/>
    <a:srgbClr val="FCFBFA"/>
    <a:srgbClr val="149494"/>
    <a:srgbClr val="CC0066"/>
    <a:srgbClr val="0000FF"/>
    <a:srgbClr val="0066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55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746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页眉占位符 1884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8419" name="日期占位符 188418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8420" name="页脚占位符 188419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8421" name="灯片编号占位符 188420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0D32D3E-987F-4552-806C-F2B1C757CA9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9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30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31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57AFFD7F-69C1-4A67-89F0-38EB57A243A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BBAA33-1300-482E-8CEB-0F122F78E0EA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FFD7F-69C1-4A67-89F0-38EB57A243A6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645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45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9627D0-5BE5-423A-9FD1-DC2E434B1C52}" type="slidenum">
              <a:rPr lang="zh-CN" altLang="en-US">
                <a:latin typeface="Calibri" panose="020F0502020204030204" pitchFamily="34" charset="0"/>
              </a:rPr>
              <a:t>19</a:t>
            </a:fld>
            <a:endParaRPr lang="en-US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665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65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3E85A2-3E1D-426F-940B-74354E25A9BE}" type="slidenum">
              <a:rPr lang="zh-CN" altLang="en-US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80"/>
          <p:cNvSpPr>
            <a:spLocks noChangeArrowheads="1"/>
          </p:cNvSpPr>
          <p:nvPr/>
        </p:nvSpPr>
        <p:spPr bwMode="auto">
          <a:xfrm>
            <a:off x="71439" y="33338"/>
            <a:ext cx="1404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2305189" y="1370261"/>
            <a:ext cx="46987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dirty="0" smtClean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</a:t>
            </a:r>
            <a:r>
              <a:rPr lang="zh-CN" altLang="en-US" sz="44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形的性质与判定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-8730" y="555526"/>
            <a:ext cx="9152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sz="2400" dirty="0" smtClean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特</a:t>
            </a:r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殊平行四边形</a:t>
            </a:r>
          </a:p>
        </p:txBody>
      </p:sp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5303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4040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4041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5306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4043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4044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045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5310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4047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4048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049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5314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4051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4052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4053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44054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5320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4057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44058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5324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4061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2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5327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065" name="Rectangle 5"/>
          <p:cNvSpPr>
            <a:spLocks noChangeArrowheads="1"/>
          </p:cNvSpPr>
          <p:nvPr/>
        </p:nvSpPr>
        <p:spPr bwMode="auto">
          <a:xfrm>
            <a:off x="4052560" y="2571750"/>
            <a:ext cx="1019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371949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321469"/>
            <a:ext cx="2571750" cy="535781"/>
          </a:xfr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l">
              <a:defRPr/>
            </a:pPr>
            <a:r>
              <a:rPr lang="zh-CN" altLang="en-US" sz="4000" dirty="0" smtClean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27687" y="4313634"/>
            <a:ext cx="352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√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214314" y="910829"/>
            <a:ext cx="8643937" cy="385762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判断对错：</a:t>
            </a:r>
            <a:endParaRPr lang="en-US" altLang="zh-CN" sz="2000" kern="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（</a:t>
            </a:r>
            <a:r>
              <a:rPr lang="en-US" altLang="zh-CN" sz="2000" kern="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）对角线互相垂直的四边形是菱形。        （     ） </a:t>
            </a:r>
            <a:endParaRPr lang="en-US" altLang="zh-CN" sz="2000" kern="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（</a:t>
            </a:r>
            <a:r>
              <a:rPr lang="en-US" altLang="zh-CN" sz="2000" kern="0" dirty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）对角线垂直且平分的四边形是菱形 。    （    ）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（</a:t>
            </a:r>
            <a:r>
              <a:rPr lang="en-US" altLang="zh-CN" sz="2000" kern="0" dirty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）对角线互相平分的平行四边形是菱形。 （    ）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（</a:t>
            </a:r>
            <a:r>
              <a:rPr lang="en-US" altLang="zh-CN" sz="2000" kern="0" dirty="0">
                <a:latin typeface="+mn-lt"/>
                <a:ea typeface="黑体" panose="02010609060101010101" pitchFamily="49" charset="-122"/>
              </a:rPr>
              <a:t>4</a:t>
            </a: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）对角线垂直且相等的四边形是菱形。     （    ）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（</a:t>
            </a:r>
            <a:r>
              <a:rPr lang="en-US" altLang="zh-CN" sz="2000" kern="0" dirty="0">
                <a:latin typeface="+mn-lt"/>
                <a:ea typeface="黑体" panose="02010609060101010101" pitchFamily="49" charset="-122"/>
              </a:rPr>
              <a:t>5</a:t>
            </a: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）有一条对角线平分一组对角的四边形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000" kern="0" dirty="0">
                <a:latin typeface="+mn-lt"/>
                <a:ea typeface="黑体" panose="02010609060101010101" pitchFamily="49" charset="-122"/>
              </a:rPr>
              <a:t>      是菱形。                                              </a:t>
            </a:r>
            <a:r>
              <a:rPr lang="zh-CN" altLang="en-US" sz="2400" kern="0" dirty="0">
                <a:latin typeface="+mn-lt"/>
                <a:ea typeface="黑体" panose="02010609060101010101" pitchFamily="49" charset="-122"/>
              </a:rPr>
              <a:t>（    ）</a:t>
            </a:r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5580112" y="161805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" name="文本框 3"/>
          <p:cNvSpPr txBox="1">
            <a:spLocks noChangeArrowheads="1"/>
          </p:cNvSpPr>
          <p:nvPr/>
        </p:nvSpPr>
        <p:spPr bwMode="auto">
          <a:xfrm>
            <a:off x="5567411" y="2719387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 ×</a:t>
            </a:r>
          </a:p>
        </p:txBody>
      </p: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5580112" y="324088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649962" y="2168127"/>
            <a:ext cx="352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√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" grpId="0" build="allAtOnce"/>
      <p:bldP spid="3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3429001" y="1572149"/>
            <a:ext cx="4968875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小刚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：分别以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为圆心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以大于</a:t>
            </a:r>
          </a:p>
          <a:p>
            <a:pPr>
              <a:lnSpc>
                <a:spcPct val="180000"/>
              </a:lnSpc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的长为半径作弧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两条	弧分别相较于点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依次</a:t>
            </a: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连接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2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四点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225" name="Text Box 3"/>
          <p:cNvSpPr txBox="1">
            <a:spLocks noChangeArrowheads="1"/>
          </p:cNvSpPr>
          <p:nvPr/>
        </p:nvSpPr>
        <p:spPr bwMode="auto">
          <a:xfrm>
            <a:off x="285750" y="803673"/>
            <a:ext cx="8064500" cy="102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已知线段</a:t>
            </a: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你能用尺规作图的方法作一个菱形</a:t>
            </a: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为菱形的一条对角线？</a:t>
            </a:r>
          </a:p>
        </p:txBody>
      </p:sp>
      <p:graphicFrame>
        <p:nvGraphicFramePr>
          <p:cNvPr id="8231" name="Object 39"/>
          <p:cNvGraphicFramePr/>
          <p:nvPr/>
        </p:nvGraphicFramePr>
        <p:xfrm>
          <a:off x="4427539" y="2177654"/>
          <a:ext cx="250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Objec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9" y="2177654"/>
                        <a:ext cx="2508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571501" y="2659856"/>
            <a:ext cx="2519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2876550" y="26598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28625" y="260627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8250" name="Picture 58" descr="未标题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92225" y="1741885"/>
            <a:ext cx="1060450" cy="18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571500" y="1958579"/>
            <a:ext cx="1296988" cy="7012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1571625" y="163472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652588" y="340161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1811338" y="1969294"/>
            <a:ext cx="1295400" cy="7012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590550" y="2656285"/>
            <a:ext cx="1225550" cy="7024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flipH="1">
            <a:off x="1811338" y="2663429"/>
            <a:ext cx="1295400" cy="7024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342682" y="3943423"/>
            <a:ext cx="5570756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你是怎么做的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你认为小刚的作法对吗？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2.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怎么验证四边形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是菱形？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5286376" y="4500563"/>
            <a:ext cx="320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提示：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</a:p>
        </p:txBody>
      </p:sp>
      <p:sp>
        <p:nvSpPr>
          <p:cNvPr id="55312" name="圆角矩形 31"/>
          <p:cNvSpPr>
            <a:spLocks noChangeArrowheads="1"/>
          </p:cNvSpPr>
          <p:nvPr/>
        </p:nvSpPr>
        <p:spPr bwMode="auto">
          <a:xfrm>
            <a:off x="285750" y="375048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验证活动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/>
      <p:bldP spid="8225" grpId="0"/>
      <p:bldP spid="8226" grpId="0" animBg="1"/>
      <p:bldP spid="8228" grpId="0"/>
      <p:bldP spid="8227" grpId="0"/>
      <p:bldP spid="8253" grpId="0" animBg="1"/>
      <p:bldP spid="8254" grpId="0"/>
      <p:bldP spid="8255" grpId="0"/>
      <p:bldP spid="8256" grpId="0" animBg="1"/>
      <p:bldP spid="8257" grpId="0" animBg="1"/>
      <p:bldP spid="8258" grpId="0" animBg="1"/>
      <p:bldP spid="8259" grpId="0"/>
      <p:bldP spid="82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85750" y="1641872"/>
            <a:ext cx="856932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证明：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BC=AD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是平行四边形（平行四边形的判定）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又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菱形的定义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56322" name="Group 53"/>
          <p:cNvGrpSpPr/>
          <p:nvPr/>
        </p:nvGrpSpPr>
        <p:grpSpPr bwMode="auto">
          <a:xfrm>
            <a:off x="6011864" y="735807"/>
            <a:ext cx="2733675" cy="1607343"/>
            <a:chOff x="3696" y="1344"/>
            <a:chExt cx="1722" cy="1350"/>
          </a:xfrm>
        </p:grpSpPr>
        <p:sp>
          <p:nvSpPr>
            <p:cNvPr id="56323" name="AutoShape 29"/>
            <p:cNvSpPr>
              <a:spLocks noChangeArrowheads="1"/>
            </p:cNvSpPr>
            <p:nvPr/>
          </p:nvSpPr>
          <p:spPr bwMode="auto">
            <a:xfrm>
              <a:off x="3847" y="1601"/>
              <a:ext cx="1408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6324" name="Text Box 30"/>
            <p:cNvSpPr txBox="1">
              <a:spLocks noChangeArrowheads="1"/>
            </p:cNvSpPr>
            <p:nvPr/>
          </p:nvSpPr>
          <p:spPr bwMode="auto">
            <a:xfrm>
              <a:off x="3696" y="1911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56325" name="Text Box 31"/>
            <p:cNvSpPr txBox="1">
              <a:spLocks noChangeArrowheads="1"/>
            </p:cNvSpPr>
            <p:nvPr/>
          </p:nvSpPr>
          <p:spPr bwMode="auto">
            <a:xfrm>
              <a:off x="4423" y="1344"/>
              <a:ext cx="28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56326" name="Text Box 32"/>
            <p:cNvSpPr txBox="1">
              <a:spLocks noChangeArrowheads="1"/>
            </p:cNvSpPr>
            <p:nvPr/>
          </p:nvSpPr>
          <p:spPr bwMode="auto">
            <a:xfrm>
              <a:off x="5148" y="1933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56327" name="Text Box 34"/>
            <p:cNvSpPr txBox="1">
              <a:spLocks noChangeArrowheads="1"/>
            </p:cNvSpPr>
            <p:nvPr/>
          </p:nvSpPr>
          <p:spPr bwMode="auto">
            <a:xfrm>
              <a:off x="4440" y="2306"/>
              <a:ext cx="27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</p:grpSp>
      <p:sp>
        <p:nvSpPr>
          <p:cNvPr id="56328" name="Text Box 37"/>
          <p:cNvSpPr txBox="1">
            <a:spLocks noChangeArrowheads="1"/>
          </p:cNvSpPr>
          <p:nvPr/>
        </p:nvSpPr>
        <p:spPr bwMode="auto">
          <a:xfrm>
            <a:off x="214313" y="696516"/>
            <a:ext cx="698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已知：右图中四边形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70" name="矩形 58"/>
          <p:cNvSpPr>
            <a:spLocks noChangeArrowheads="1"/>
          </p:cNvSpPr>
          <p:nvPr/>
        </p:nvSpPr>
        <p:spPr bwMode="auto">
          <a:xfrm>
            <a:off x="323851" y="4030266"/>
            <a:ext cx="4824413" cy="594122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    四边相等的四边形是菱形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38"/>
          <p:cNvGrpSpPr/>
          <p:nvPr/>
        </p:nvGrpSpPr>
        <p:grpSpPr bwMode="auto">
          <a:xfrm>
            <a:off x="466725" y="4073129"/>
            <a:ext cx="697627" cy="485775"/>
            <a:chOff x="0" y="0"/>
            <a:chExt cx="698236" cy="648072"/>
          </a:xfrm>
        </p:grpSpPr>
        <p:grpSp>
          <p:nvGrpSpPr>
            <p:cNvPr id="56331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56332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333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6334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sp>
        <p:nvSpPr>
          <p:cNvPr id="56335" name="圆角矩形 31"/>
          <p:cNvSpPr>
            <a:spLocks noChangeArrowheads="1"/>
          </p:cNvSpPr>
          <p:nvPr/>
        </p:nvSpPr>
        <p:spPr bwMode="auto">
          <a:xfrm>
            <a:off x="285750" y="375048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证明猜想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charRg st="44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54">
                                            <p:txEl>
                                              <p:charRg st="44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54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charRg st="9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54">
                                            <p:txEl>
                                              <p:charRg st="92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84201" y="889397"/>
            <a:ext cx="5572125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24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定理的运用格式</a:t>
            </a:r>
          </a:p>
        </p:txBody>
      </p:sp>
      <p:sp>
        <p:nvSpPr>
          <p:cNvPr id="31748" name="内容占位符 2"/>
          <p:cNvSpPr txBox="1">
            <a:spLocks noChangeArrowheads="1"/>
          </p:cNvSpPr>
          <p:nvPr/>
        </p:nvSpPr>
        <p:spPr bwMode="auto">
          <a:xfrm>
            <a:off x="3635376" y="1600200"/>
            <a:ext cx="5248275" cy="150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是菱形</a:t>
            </a:r>
            <a:endParaRPr 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四边相等的四边形为菱形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7347" name="Group 53"/>
          <p:cNvGrpSpPr/>
          <p:nvPr/>
        </p:nvGrpSpPr>
        <p:grpSpPr bwMode="auto">
          <a:xfrm>
            <a:off x="582614" y="1590676"/>
            <a:ext cx="2733675" cy="1607343"/>
            <a:chOff x="3696" y="1344"/>
            <a:chExt cx="1722" cy="1350"/>
          </a:xfrm>
        </p:grpSpPr>
        <p:sp>
          <p:nvSpPr>
            <p:cNvPr id="57348" name="AutoShape 29"/>
            <p:cNvSpPr>
              <a:spLocks noChangeArrowheads="1"/>
            </p:cNvSpPr>
            <p:nvPr/>
          </p:nvSpPr>
          <p:spPr bwMode="auto">
            <a:xfrm>
              <a:off x="3847" y="1601"/>
              <a:ext cx="1408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7349" name="Text Box 30"/>
            <p:cNvSpPr txBox="1">
              <a:spLocks noChangeArrowheads="1"/>
            </p:cNvSpPr>
            <p:nvPr/>
          </p:nvSpPr>
          <p:spPr bwMode="auto">
            <a:xfrm>
              <a:off x="3696" y="1911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57350" name="Text Box 31"/>
            <p:cNvSpPr txBox="1">
              <a:spLocks noChangeArrowheads="1"/>
            </p:cNvSpPr>
            <p:nvPr/>
          </p:nvSpPr>
          <p:spPr bwMode="auto">
            <a:xfrm>
              <a:off x="4423" y="1344"/>
              <a:ext cx="28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57351" name="Text Box 32"/>
            <p:cNvSpPr txBox="1">
              <a:spLocks noChangeArrowheads="1"/>
            </p:cNvSpPr>
            <p:nvPr/>
          </p:nvSpPr>
          <p:spPr bwMode="auto">
            <a:xfrm>
              <a:off x="5148" y="1933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57352" name="Text Box 34"/>
            <p:cNvSpPr txBox="1">
              <a:spLocks noChangeArrowheads="1"/>
            </p:cNvSpPr>
            <p:nvPr/>
          </p:nvSpPr>
          <p:spPr bwMode="auto">
            <a:xfrm>
              <a:off x="4440" y="2306"/>
              <a:ext cx="27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57189" y="1821656"/>
            <a:ext cx="85693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证明：在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1600" b="1" dirty="0"/>
              <a:t>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是直角三角形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是直角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000" dirty="0">
                <a:latin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 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对角线垂直的平行四边形是菱形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85751" y="910829"/>
            <a:ext cx="85328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已知：如右图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fontAlgn="b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=2,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=1.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 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58371" name="Object 22"/>
          <p:cNvGraphicFramePr>
            <a:graphicFrameLocks noGrp="1"/>
          </p:cNvGraphicFramePr>
          <p:nvPr>
            <p:ph/>
          </p:nvPr>
        </p:nvGraphicFramePr>
        <p:xfrm>
          <a:off x="928689" y="1393031"/>
          <a:ext cx="5032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4" r:id="rId3" imgW="241300" imgH="228600" progId="Equation.3">
                  <p:embed/>
                </p:oleObj>
              </mc:Choice>
              <mc:Fallback>
                <p:oleObj r:id="rId3" imgW="241300" imgH="228600" progId="Equation.3">
                  <p:embed/>
                  <p:pic>
                    <p:nvPicPr>
                      <p:cNvPr id="0" name="Object 2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9" y="1393031"/>
                        <a:ext cx="50323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2" name="Group 24"/>
          <p:cNvGrpSpPr/>
          <p:nvPr/>
        </p:nvGrpSpPr>
        <p:grpSpPr bwMode="auto">
          <a:xfrm>
            <a:off x="5867401" y="2031207"/>
            <a:ext cx="2733675" cy="1607343"/>
            <a:chOff x="3651" y="1071"/>
            <a:chExt cx="1722" cy="1350"/>
          </a:xfrm>
        </p:grpSpPr>
        <p:sp>
          <p:nvSpPr>
            <p:cNvPr id="58373" name="AutoShape 25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8374" name="Text Box 26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58375" name="Text Box 27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58376" name="Text Box 28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58377" name="Text Box 29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58378" name="Text Box 30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58379" name="Line 31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380" name="Line 32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2338" name="Object 50"/>
          <p:cNvGraphicFramePr/>
          <p:nvPr/>
        </p:nvGraphicFramePr>
        <p:xfrm>
          <a:off x="2051720" y="2420541"/>
          <a:ext cx="5032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5" r:id="rId5" imgW="317500" imgH="304800" progId="Equation.3">
                  <p:embed/>
                </p:oleObj>
              </mc:Choice>
              <mc:Fallback>
                <p:oleObj r:id="rId5" imgW="317500" imgH="304800" progId="Equation.3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541"/>
                        <a:ext cx="50323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圆角矩形 31"/>
          <p:cNvSpPr>
            <a:spLocks noChangeArrowheads="1"/>
          </p:cNvSpPr>
          <p:nvPr/>
        </p:nvSpPr>
        <p:spPr bwMode="auto">
          <a:xfrm>
            <a:off x="285751" y="535782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Text Box 80"/>
          <p:cNvSpPr txBox="1">
            <a:spLocks noChangeArrowheads="1"/>
          </p:cNvSpPr>
          <p:nvPr/>
        </p:nvSpPr>
        <p:spPr bwMode="auto">
          <a:xfrm>
            <a:off x="6084888" y="2356247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9394" name="Rectangle 30"/>
          <p:cNvSpPr>
            <a:spLocks noChangeArrowheads="1"/>
          </p:cNvSpPr>
          <p:nvPr/>
        </p:nvSpPr>
        <p:spPr bwMode="auto">
          <a:xfrm>
            <a:off x="250826" y="195486"/>
            <a:ext cx="8893175" cy="12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sz="2400" b="1" dirty="0" err="1">
                <a:latin typeface="Times New Roman" panose="02020603050405020304" pitchFamily="18" charset="0"/>
              </a:rPr>
              <a:t>△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是角平分线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分别在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=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    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9395" name="Line 61"/>
          <p:cNvSpPr>
            <a:spLocks noChangeShapeType="1"/>
          </p:cNvSpPr>
          <p:nvPr/>
        </p:nvSpPr>
        <p:spPr bwMode="auto">
          <a:xfrm>
            <a:off x="6156325" y="2237185"/>
            <a:ext cx="1588" cy="917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6" name="Line 62"/>
          <p:cNvSpPr>
            <a:spLocks noChangeShapeType="1"/>
          </p:cNvSpPr>
          <p:nvPr/>
        </p:nvSpPr>
        <p:spPr bwMode="auto">
          <a:xfrm>
            <a:off x="6156325" y="3155156"/>
            <a:ext cx="230505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7" name="Line 63"/>
          <p:cNvSpPr>
            <a:spLocks noChangeShapeType="1"/>
          </p:cNvSpPr>
          <p:nvPr/>
        </p:nvSpPr>
        <p:spPr bwMode="auto">
          <a:xfrm>
            <a:off x="6156325" y="2237185"/>
            <a:ext cx="2305050" cy="917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8" name="Line 64"/>
          <p:cNvSpPr>
            <a:spLocks noChangeShapeType="1"/>
          </p:cNvSpPr>
          <p:nvPr/>
        </p:nvSpPr>
        <p:spPr bwMode="auto">
          <a:xfrm>
            <a:off x="6156326" y="2237185"/>
            <a:ext cx="792163" cy="917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9" name="Line 65"/>
          <p:cNvSpPr>
            <a:spLocks noChangeShapeType="1"/>
          </p:cNvSpPr>
          <p:nvPr/>
        </p:nvSpPr>
        <p:spPr bwMode="auto">
          <a:xfrm>
            <a:off x="6589713" y="2722960"/>
            <a:ext cx="792162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0" name="Line 66"/>
          <p:cNvSpPr>
            <a:spLocks noChangeShapeType="1"/>
          </p:cNvSpPr>
          <p:nvPr/>
        </p:nvSpPr>
        <p:spPr bwMode="auto">
          <a:xfrm flipH="1">
            <a:off x="6948489" y="2722960"/>
            <a:ext cx="433387" cy="4321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1" name="Line 67"/>
          <p:cNvSpPr>
            <a:spLocks noChangeShapeType="1"/>
          </p:cNvSpPr>
          <p:nvPr/>
        </p:nvSpPr>
        <p:spPr bwMode="auto">
          <a:xfrm flipH="1">
            <a:off x="6156325" y="2722960"/>
            <a:ext cx="433388" cy="4321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2" name="Text Box 68"/>
          <p:cNvSpPr txBox="1">
            <a:spLocks noChangeArrowheads="1"/>
          </p:cNvSpPr>
          <p:nvPr/>
        </p:nvSpPr>
        <p:spPr bwMode="auto">
          <a:xfrm>
            <a:off x="5832476" y="2031207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03" name="Text Box 69"/>
          <p:cNvSpPr txBox="1">
            <a:spLocks noChangeArrowheads="1"/>
          </p:cNvSpPr>
          <p:nvPr/>
        </p:nvSpPr>
        <p:spPr bwMode="auto">
          <a:xfrm>
            <a:off x="5868988" y="3021807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9404" name="Text Box 70"/>
          <p:cNvSpPr txBox="1">
            <a:spLocks noChangeArrowheads="1"/>
          </p:cNvSpPr>
          <p:nvPr/>
        </p:nvSpPr>
        <p:spPr bwMode="auto">
          <a:xfrm>
            <a:off x="8389938" y="2993232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05" name="Text Box 71"/>
          <p:cNvSpPr txBox="1">
            <a:spLocks noChangeArrowheads="1"/>
          </p:cNvSpPr>
          <p:nvPr/>
        </p:nvSpPr>
        <p:spPr bwMode="auto">
          <a:xfrm>
            <a:off x="7308851" y="2452688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9406" name="Text Box 72"/>
          <p:cNvSpPr txBox="1">
            <a:spLocks noChangeArrowheads="1"/>
          </p:cNvSpPr>
          <p:nvPr/>
        </p:nvSpPr>
        <p:spPr bwMode="auto">
          <a:xfrm>
            <a:off x="6805613" y="3101579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9407" name="Text Box 73"/>
          <p:cNvSpPr txBox="1">
            <a:spLocks noChangeArrowheads="1"/>
          </p:cNvSpPr>
          <p:nvPr/>
        </p:nvSpPr>
        <p:spPr bwMode="auto">
          <a:xfrm>
            <a:off x="6227763" y="2571751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249822" y="1685255"/>
            <a:ext cx="8496300" cy="347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 ∵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1=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又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en-US" altLang="zh-CN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ACD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AED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(SAS)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	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同理△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ACF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AEF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(SAS)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是菱形（四边相等的四边形是菱形）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89" name="Arc 77"/>
          <p:cNvSpPr>
            <a:spLocks noChangeArrowheads="1"/>
          </p:cNvSpPr>
          <p:nvPr/>
        </p:nvSpPr>
        <p:spPr bwMode="auto">
          <a:xfrm flipV="1">
            <a:off x="6229350" y="2287191"/>
            <a:ext cx="73025" cy="5357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0" name="Arc 78"/>
          <p:cNvSpPr>
            <a:spLocks noChangeArrowheads="1"/>
          </p:cNvSpPr>
          <p:nvPr/>
        </p:nvSpPr>
        <p:spPr bwMode="auto">
          <a:xfrm flipV="1">
            <a:off x="6151564" y="2319337"/>
            <a:ext cx="73025" cy="53579"/>
          </a:xfrm>
          <a:custGeom>
            <a:avLst/>
            <a:gdLst>
              <a:gd name="T0" fmla="*/ -1 w 21600"/>
              <a:gd name="T1" fmla="*/ 0 h 24644"/>
              <a:gd name="T2" fmla="*/ 21600 w 21600"/>
              <a:gd name="T3" fmla="*/ 21600 h 24644"/>
              <a:gd name="T4" fmla="*/ 21384 w 21600"/>
              <a:gd name="T5" fmla="*/ 24644 h 24644"/>
              <a:gd name="T6" fmla="*/ -1 w 21600"/>
              <a:gd name="T7" fmla="*/ 0 h 24644"/>
              <a:gd name="T8" fmla="*/ 21600 w 21600"/>
              <a:gd name="T9" fmla="*/ 21600 h 24644"/>
              <a:gd name="T10" fmla="*/ 21384 w 21600"/>
              <a:gd name="T11" fmla="*/ 24644 h 24644"/>
              <a:gd name="T12" fmla="*/ 0 w 21600"/>
              <a:gd name="T13" fmla="*/ 21600 h 2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4644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8"/>
                  <a:pt x="21527" y="23635"/>
                  <a:pt x="21384" y="24644"/>
                </a:cubicBezTo>
              </a:path>
              <a:path w="21600" h="24644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8"/>
                  <a:pt x="21527" y="23635"/>
                  <a:pt x="21384" y="24644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1" name="Text Box 79"/>
          <p:cNvSpPr txBox="1">
            <a:spLocks noChangeArrowheads="1"/>
          </p:cNvSpPr>
          <p:nvPr/>
        </p:nvSpPr>
        <p:spPr bwMode="auto">
          <a:xfrm>
            <a:off x="6273800" y="2301478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6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  <p:bldP spid="71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 noChangeArrowheads="1"/>
          </p:cNvSpPr>
          <p:nvPr/>
        </p:nvSpPr>
        <p:spPr bwMode="auto">
          <a:xfrm>
            <a:off x="684213" y="1006079"/>
            <a:ext cx="2087562" cy="1188244"/>
          </a:xfrm>
          <a:custGeom>
            <a:avLst/>
            <a:gdLst>
              <a:gd name="T0" fmla="*/ 317 w 1315"/>
              <a:gd name="T1" fmla="*/ 998 h 998"/>
              <a:gd name="T2" fmla="*/ 0 w 1315"/>
              <a:gd name="T3" fmla="*/ 545 h 998"/>
              <a:gd name="T4" fmla="*/ 499 w 1315"/>
              <a:gd name="T5" fmla="*/ 0 h 998"/>
              <a:gd name="T6" fmla="*/ 1315 w 1315"/>
              <a:gd name="T7" fmla="*/ 681 h 998"/>
              <a:gd name="T8" fmla="*/ 317 w 1315"/>
              <a:gd name="T9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5" h="998">
                <a:moveTo>
                  <a:pt x="317" y="998"/>
                </a:moveTo>
                <a:lnTo>
                  <a:pt x="0" y="545"/>
                </a:lnTo>
                <a:lnTo>
                  <a:pt x="499" y="0"/>
                </a:lnTo>
                <a:lnTo>
                  <a:pt x="1315" y="681"/>
                </a:lnTo>
                <a:lnTo>
                  <a:pt x="317" y="99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1477938">
            <a:off x="3132139" y="3759994"/>
            <a:ext cx="2663825" cy="972741"/>
          </a:xfrm>
          <a:prstGeom prst="parallelogram">
            <a:avLst>
              <a:gd name="adj" fmla="val 768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795963" y="951310"/>
            <a:ext cx="2952750" cy="1133475"/>
          </a:xfrm>
          <a:prstGeom prst="parallelogram">
            <a:avLst>
              <a:gd name="adj" fmla="val 488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339976" y="1383506"/>
            <a:ext cx="37449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 rot="2960907">
            <a:off x="1714104" y="2669412"/>
            <a:ext cx="19978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四条边都相等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995738" y="4030266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 rot="18853275">
            <a:off x="5357218" y="2586664"/>
            <a:ext cx="1620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一组邻边相等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 rot="18783131">
            <a:off x="6143031" y="2758114"/>
            <a:ext cx="2068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对角线互相垂直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771776" y="1869281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对角线互相平分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2771776" y="1006079"/>
            <a:ext cx="3217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一组对边平行且相等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2771776" y="627460"/>
            <a:ext cx="362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两组对边分别平行或相等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1042989" y="1491854"/>
            <a:ext cx="115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6372225" y="1329928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771776" y="1491854"/>
            <a:ext cx="3217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两组对角分别相等</a:t>
            </a:r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 flipH="1">
            <a:off x="5724525" y="2356248"/>
            <a:ext cx="1873250" cy="151209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Line 24"/>
          <p:cNvSpPr>
            <a:spLocks noChangeShapeType="1"/>
          </p:cNvSpPr>
          <p:nvPr/>
        </p:nvSpPr>
        <p:spPr bwMode="auto">
          <a:xfrm>
            <a:off x="1331913" y="2409826"/>
            <a:ext cx="1727200" cy="156567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33" name="圆角矩形 31"/>
          <p:cNvSpPr>
            <a:spLocks noChangeArrowheads="1"/>
          </p:cNvSpPr>
          <p:nvPr/>
        </p:nvSpPr>
        <p:spPr bwMode="auto">
          <a:xfrm>
            <a:off x="280988" y="396479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nimBg="1"/>
      <p:bldP spid="9220" grpId="0" bldLvl="0" animBg="1"/>
      <p:bldP spid="9221" grpId="0" animBg="1"/>
      <p:bldP spid="9222" grpId="0"/>
      <p:bldP spid="9223" grpId="0"/>
      <p:bldP spid="9225" grpId="0"/>
      <p:bldP spid="9226" grpId="0"/>
      <p:bldP spid="9227" grpId="0"/>
      <p:bldP spid="9230" grpId="0"/>
      <p:bldP spid="9231" grpId="0"/>
      <p:bldP spid="9232" grpId="0"/>
      <p:bldP spid="9233" grpId="0" animBg="1"/>
      <p:bldP spid="92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14314" y="642938"/>
            <a:ext cx="8747125" cy="22133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t" anchorCtr="0" compatLnSpc="1"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下列条件中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不能判定四边形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为菱形的是 （　）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A.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⊥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互相平分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B.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DA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C.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⊥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D.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⊥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</a:p>
        </p:txBody>
      </p:sp>
      <p:grpSp>
        <p:nvGrpSpPr>
          <p:cNvPr id="61442" name="Group 13"/>
          <p:cNvGrpSpPr/>
          <p:nvPr/>
        </p:nvGrpSpPr>
        <p:grpSpPr bwMode="auto">
          <a:xfrm>
            <a:off x="2843214" y="3057526"/>
            <a:ext cx="2733675" cy="1607343"/>
            <a:chOff x="3651" y="1071"/>
            <a:chExt cx="1722" cy="1350"/>
          </a:xfrm>
        </p:grpSpPr>
        <p:sp>
          <p:nvSpPr>
            <p:cNvPr id="61443" name="AutoShape 14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61444" name="Text Box 15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61445" name="Text Box 16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61446" name="Text Box 17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61447" name="Text Box 18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61448" name="Text Box 19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61449" name="Line 20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50" name="Line 21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7858125" y="750094"/>
            <a:ext cx="647700" cy="46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3460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3460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3460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3460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3460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452" name="矩形 80"/>
          <p:cNvSpPr>
            <a:spLocks noChangeArrowheads="1"/>
          </p:cNvSpPr>
          <p:nvPr/>
        </p:nvSpPr>
        <p:spPr bwMode="auto">
          <a:xfrm>
            <a:off x="241300" y="2262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/>
        </p:nvSpPr>
        <p:spPr bwMode="auto">
          <a:xfrm>
            <a:off x="369889" y="526256"/>
            <a:ext cx="84359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altLang="zh-CN" sz="2400" dirty="0"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ea typeface="黑体" panose="02010609060101010101" pitchFamily="49" charset="-122"/>
              </a:rPr>
              <a:t>如图所示：在</a:t>
            </a:r>
            <a:r>
              <a:rPr lang="zh-CN" altLang="en-US" sz="2400" i="1" dirty="0">
                <a:ea typeface="黑体" panose="02010609060101010101" pitchFamily="49" charset="-122"/>
              </a:rPr>
              <a:t>□</a:t>
            </a:r>
            <a:r>
              <a:rPr lang="en-US" altLang="zh-CN" sz="2400" dirty="0"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ea typeface="黑体" panose="02010609060101010101" pitchFamily="49" charset="-122"/>
              </a:rPr>
              <a:t>中添加一个条件使其成为菱形：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dirty="0">
                <a:ea typeface="黑体" panose="02010609060101010101" pitchFamily="49" charset="-122"/>
              </a:rPr>
              <a:t>添加方式</a:t>
            </a:r>
            <a:r>
              <a:rPr lang="en-US" altLang="zh-CN" sz="2400" dirty="0"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ea typeface="黑体" panose="02010609060101010101" pitchFamily="49" charset="-122"/>
              </a:rPr>
              <a:t>：</a:t>
            </a:r>
            <a:r>
              <a:rPr lang="zh-CN" altLang="en-US" sz="2400" u="sng" dirty="0">
                <a:ea typeface="黑体" panose="02010609060101010101" pitchFamily="49" charset="-122"/>
              </a:rPr>
              <a:t>                                  </a:t>
            </a:r>
            <a:r>
              <a:rPr lang="en-US" altLang="zh-CN" sz="2400" dirty="0">
                <a:ea typeface="黑体" panose="02010609060101010101" pitchFamily="49" charset="-122"/>
              </a:rPr>
              <a:t>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dirty="0">
                <a:ea typeface="黑体" panose="02010609060101010101" pitchFamily="49" charset="-122"/>
              </a:rPr>
              <a:t>添加方式</a:t>
            </a:r>
            <a:r>
              <a:rPr lang="en-US" altLang="zh-CN" sz="2400" dirty="0"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ea typeface="黑体" panose="02010609060101010101" pitchFamily="49" charset="-122"/>
              </a:rPr>
              <a:t>：</a:t>
            </a:r>
            <a:r>
              <a:rPr lang="zh-CN" altLang="en-US" sz="2400" u="sng" dirty="0">
                <a:ea typeface="黑体" panose="02010609060101010101" pitchFamily="49" charset="-122"/>
              </a:rPr>
              <a:t>   </a:t>
            </a:r>
            <a:r>
              <a:rPr lang="zh-CN" altLang="en-US" sz="2800" u="sng" dirty="0">
                <a:ea typeface="黑体" panose="02010609060101010101" pitchFamily="49" charset="-122"/>
              </a:rPr>
              <a:t>                               </a:t>
            </a:r>
            <a:r>
              <a:rPr lang="en-US" altLang="zh-CN" sz="2800" dirty="0"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2466" name="Group 13"/>
          <p:cNvGrpSpPr/>
          <p:nvPr/>
        </p:nvGrpSpPr>
        <p:grpSpPr bwMode="auto">
          <a:xfrm>
            <a:off x="3373439" y="2595563"/>
            <a:ext cx="2733675" cy="1607343"/>
            <a:chOff x="3651" y="1071"/>
            <a:chExt cx="1722" cy="1350"/>
          </a:xfrm>
        </p:grpSpPr>
        <p:sp>
          <p:nvSpPr>
            <p:cNvPr id="62467" name="AutoShape 14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62468" name="Text Box 15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62469" name="Text Box 16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62470" name="Text Box 17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62471" name="Text Box 18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62472" name="Text Box 19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62473" name="Line 20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74" name="Line 21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894013" y="1369219"/>
            <a:ext cx="2952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AB=BC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52764" y="1875235"/>
            <a:ext cx="16658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2"/>
          <p:cNvSpPr>
            <a:spLocks noChangeArrowheads="1"/>
          </p:cNvSpPr>
          <p:nvPr/>
        </p:nvSpPr>
        <p:spPr bwMode="auto">
          <a:xfrm>
            <a:off x="357188" y="278527"/>
            <a:ext cx="8393112" cy="120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已知平行四边形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的对角线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的垂直平分线与边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分别交于点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AFCE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是菱形． </a:t>
            </a:r>
          </a:p>
        </p:txBody>
      </p:sp>
      <p:sp>
        <p:nvSpPr>
          <p:cNvPr id="63490" name="Rectangle 38"/>
          <p:cNvSpPr>
            <a:spLocks noChangeArrowheads="1"/>
          </p:cNvSpPr>
          <p:nvPr/>
        </p:nvSpPr>
        <p:spPr bwMode="auto">
          <a:xfrm>
            <a:off x="5670551" y="2516982"/>
            <a:ext cx="2665413" cy="86439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b="1" i="1"/>
          </a:p>
        </p:txBody>
      </p:sp>
      <p:sp>
        <p:nvSpPr>
          <p:cNvPr id="63491" name="Line 39"/>
          <p:cNvSpPr>
            <a:spLocks noChangeShapeType="1"/>
          </p:cNvSpPr>
          <p:nvPr/>
        </p:nvSpPr>
        <p:spPr bwMode="auto">
          <a:xfrm>
            <a:off x="5670551" y="2516982"/>
            <a:ext cx="2665413" cy="864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2" name="Line 40"/>
          <p:cNvSpPr>
            <a:spLocks noChangeShapeType="1"/>
          </p:cNvSpPr>
          <p:nvPr/>
        </p:nvSpPr>
        <p:spPr bwMode="auto">
          <a:xfrm flipH="1">
            <a:off x="6691313" y="2506266"/>
            <a:ext cx="665162" cy="864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3" name="Line 41"/>
          <p:cNvSpPr>
            <a:spLocks noChangeShapeType="1"/>
          </p:cNvSpPr>
          <p:nvPr/>
        </p:nvSpPr>
        <p:spPr bwMode="auto">
          <a:xfrm>
            <a:off x="5670550" y="2516982"/>
            <a:ext cx="1009650" cy="864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4" name="Line 42"/>
          <p:cNvSpPr>
            <a:spLocks noChangeShapeType="1"/>
          </p:cNvSpPr>
          <p:nvPr/>
        </p:nvSpPr>
        <p:spPr bwMode="auto">
          <a:xfrm>
            <a:off x="7342188" y="2516982"/>
            <a:ext cx="1008062" cy="864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5" name="Text Box 43"/>
          <p:cNvSpPr txBox="1">
            <a:spLocks noChangeArrowheads="1"/>
          </p:cNvSpPr>
          <p:nvPr/>
        </p:nvSpPr>
        <p:spPr bwMode="auto">
          <a:xfrm>
            <a:off x="5219700" y="226218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3496" name="Text Box 44"/>
          <p:cNvSpPr txBox="1">
            <a:spLocks noChangeArrowheads="1"/>
          </p:cNvSpPr>
          <p:nvPr/>
        </p:nvSpPr>
        <p:spPr bwMode="auto">
          <a:xfrm>
            <a:off x="5281613" y="32408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3497" name="Text Box 45"/>
          <p:cNvSpPr txBox="1">
            <a:spLocks noChangeArrowheads="1"/>
          </p:cNvSpPr>
          <p:nvPr/>
        </p:nvSpPr>
        <p:spPr bwMode="auto">
          <a:xfrm>
            <a:off x="8262938" y="327302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3498" name="Text Box 46"/>
          <p:cNvSpPr txBox="1">
            <a:spLocks noChangeArrowheads="1"/>
          </p:cNvSpPr>
          <p:nvPr/>
        </p:nvSpPr>
        <p:spPr bwMode="auto">
          <a:xfrm>
            <a:off x="8291513" y="223718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3499" name="Text Box 47"/>
          <p:cNvSpPr txBox="1">
            <a:spLocks noChangeArrowheads="1"/>
          </p:cNvSpPr>
          <p:nvPr/>
        </p:nvSpPr>
        <p:spPr bwMode="auto">
          <a:xfrm>
            <a:off x="7126288" y="219313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3500" name="Text Box 48"/>
          <p:cNvSpPr txBox="1">
            <a:spLocks noChangeArrowheads="1"/>
          </p:cNvSpPr>
          <p:nvPr/>
        </p:nvSpPr>
        <p:spPr bwMode="auto">
          <a:xfrm>
            <a:off x="6507163" y="33623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3501" name="Text Box 49"/>
          <p:cNvSpPr txBox="1">
            <a:spLocks noChangeArrowheads="1"/>
          </p:cNvSpPr>
          <p:nvPr/>
        </p:nvSpPr>
        <p:spPr bwMode="auto">
          <a:xfrm>
            <a:off x="6764338" y="262532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3502" name="Arc 51"/>
          <p:cNvSpPr>
            <a:spLocks noChangeArrowheads="1"/>
          </p:cNvSpPr>
          <p:nvPr/>
        </p:nvSpPr>
        <p:spPr bwMode="auto">
          <a:xfrm>
            <a:off x="5888038" y="2516981"/>
            <a:ext cx="69850" cy="86916"/>
          </a:xfrm>
          <a:custGeom>
            <a:avLst/>
            <a:gdLst>
              <a:gd name="T0" fmla="*/ 15980 w 21600"/>
              <a:gd name="T1" fmla="*/ -1 h 34424"/>
              <a:gd name="T2" fmla="*/ 21600 w 21600"/>
              <a:gd name="T3" fmla="*/ 14532 h 34424"/>
              <a:gd name="T4" fmla="*/ 8418 w 21600"/>
              <a:gd name="T5" fmla="*/ 34423 h 34424"/>
              <a:gd name="T6" fmla="*/ 15980 w 21600"/>
              <a:gd name="T7" fmla="*/ -1 h 34424"/>
              <a:gd name="T8" fmla="*/ 21600 w 21600"/>
              <a:gd name="T9" fmla="*/ 14532 h 34424"/>
              <a:gd name="T10" fmla="*/ 8418 w 21600"/>
              <a:gd name="T11" fmla="*/ 34423 h 34424"/>
              <a:gd name="T12" fmla="*/ 0 w 21600"/>
              <a:gd name="T13" fmla="*/ 14532 h 34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4424" fill="none">
                <a:moveTo>
                  <a:pt x="15980" y="-1"/>
                </a:moveTo>
                <a:cubicBezTo>
                  <a:pt x="19596" y="3975"/>
                  <a:pt x="21600" y="9157"/>
                  <a:pt x="21600" y="14532"/>
                </a:cubicBezTo>
                <a:cubicBezTo>
                  <a:pt x="21600" y="23208"/>
                  <a:pt x="16408" y="31042"/>
                  <a:pt x="8418" y="34423"/>
                </a:cubicBezTo>
              </a:path>
              <a:path w="21600" h="34424" stroke="0">
                <a:moveTo>
                  <a:pt x="15980" y="-1"/>
                </a:moveTo>
                <a:cubicBezTo>
                  <a:pt x="19596" y="3975"/>
                  <a:pt x="21600" y="9157"/>
                  <a:pt x="21600" y="14532"/>
                </a:cubicBezTo>
                <a:cubicBezTo>
                  <a:pt x="21600" y="23208"/>
                  <a:pt x="16408" y="31042"/>
                  <a:pt x="8418" y="34423"/>
                </a:cubicBezTo>
                <a:lnTo>
                  <a:pt x="0" y="14532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3" name="Text Box 52"/>
          <p:cNvSpPr txBox="1">
            <a:spLocks noChangeArrowheads="1"/>
          </p:cNvSpPr>
          <p:nvPr/>
        </p:nvSpPr>
        <p:spPr bwMode="auto">
          <a:xfrm>
            <a:off x="6030913" y="2463403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3504" name="Arc 53"/>
          <p:cNvSpPr>
            <a:spLocks noChangeArrowheads="1"/>
          </p:cNvSpPr>
          <p:nvPr/>
        </p:nvSpPr>
        <p:spPr bwMode="auto">
          <a:xfrm flipH="1">
            <a:off x="8018464" y="3302793"/>
            <a:ext cx="71437" cy="82154"/>
          </a:xfrm>
          <a:custGeom>
            <a:avLst/>
            <a:gdLst>
              <a:gd name="T0" fmla="*/ -1 w 21600"/>
              <a:gd name="T1" fmla="*/ 0 h 33087"/>
              <a:gd name="T2" fmla="*/ 21600 w 21600"/>
              <a:gd name="T3" fmla="*/ 21600 h 33087"/>
              <a:gd name="T4" fmla="*/ 18292 w 21600"/>
              <a:gd name="T5" fmla="*/ 33087 h 33087"/>
              <a:gd name="T6" fmla="*/ -1 w 21600"/>
              <a:gd name="T7" fmla="*/ 0 h 33087"/>
              <a:gd name="T8" fmla="*/ 21600 w 21600"/>
              <a:gd name="T9" fmla="*/ 21600 h 33087"/>
              <a:gd name="T10" fmla="*/ 18292 w 21600"/>
              <a:gd name="T11" fmla="*/ 33087 h 33087"/>
              <a:gd name="T12" fmla="*/ 0 w 21600"/>
              <a:gd name="T13" fmla="*/ 21600 h 3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3087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63"/>
                  <a:pt x="20453" y="29645"/>
                  <a:pt x="18292" y="33087"/>
                </a:cubicBezTo>
              </a:path>
              <a:path w="21600" h="33087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663"/>
                  <a:pt x="20453" y="29645"/>
                  <a:pt x="18292" y="33087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5" name="Text Box 54"/>
          <p:cNvSpPr txBox="1">
            <a:spLocks noChangeArrowheads="1"/>
          </p:cNvSpPr>
          <p:nvPr/>
        </p:nvSpPr>
        <p:spPr bwMode="auto">
          <a:xfrm>
            <a:off x="7688263" y="3165872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117475" y="1186853"/>
            <a:ext cx="4422969" cy="385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AE∥FC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lvl="2"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1=∠2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lvl="2">
              <a:lnSpc>
                <a:spcPct val="140000"/>
              </a:lnSpc>
              <a:spcBef>
                <a:spcPct val="3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>
              <a:lnSpc>
                <a:spcPct val="140000"/>
              </a:lnSpc>
              <a:spcBef>
                <a:spcPct val="3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AFCE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>
              <a:lnSpc>
                <a:spcPct val="140000"/>
              </a:lnSpc>
              <a:spcBef>
                <a:spcPct val="3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EF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</a:p>
          <a:p>
            <a:pPr marL="742950" lvl="1" indent="-285750">
              <a:lnSpc>
                <a:spcPct val="140000"/>
              </a:lnSpc>
              <a:spcBef>
                <a:spcPct val="3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∴ 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AFCE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14314" y="1065521"/>
            <a:ext cx="864393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lnSpc>
                <a:spcPct val="20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理解并掌握菱形的两个判定方法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indent="200025">
              <a:lnSpc>
                <a:spcPct val="20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会用这些菱形的判定方法进行有关的证明和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>
              <a:lnSpc>
                <a:spcPct val="20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058" name="矩形 11274"/>
          <p:cNvSpPr>
            <a:spLocks noChangeArrowheads="1"/>
          </p:cNvSpPr>
          <p:nvPr/>
        </p:nvSpPr>
        <p:spPr bwMode="auto">
          <a:xfrm>
            <a:off x="3143250" y="696516"/>
            <a:ext cx="203132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00"/>
                </a:solidFill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组合 15361"/>
          <p:cNvGrpSpPr/>
          <p:nvPr/>
        </p:nvGrpSpPr>
        <p:grpSpPr bwMode="auto">
          <a:xfrm>
            <a:off x="5570539" y="1408510"/>
            <a:ext cx="3003550" cy="1941910"/>
            <a:chOff x="32" y="-90"/>
            <a:chExt cx="1892" cy="1631"/>
          </a:xfrm>
        </p:grpSpPr>
        <p:sp>
          <p:nvSpPr>
            <p:cNvPr id="65538" name="直接连接符 15362"/>
            <p:cNvSpPr>
              <a:spLocks noChangeShapeType="1"/>
            </p:cNvSpPr>
            <p:nvPr/>
          </p:nvSpPr>
          <p:spPr bwMode="auto">
            <a:xfrm>
              <a:off x="220" y="272"/>
              <a:ext cx="0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39" name="直接连接符 15363"/>
            <p:cNvSpPr>
              <a:spLocks noChangeShapeType="1"/>
            </p:cNvSpPr>
            <p:nvPr/>
          </p:nvSpPr>
          <p:spPr bwMode="auto">
            <a:xfrm>
              <a:off x="220" y="272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0" name="直接连接符 15364"/>
            <p:cNvSpPr>
              <a:spLocks noChangeShapeType="1"/>
            </p:cNvSpPr>
            <p:nvPr/>
          </p:nvSpPr>
          <p:spPr bwMode="auto">
            <a:xfrm>
              <a:off x="1218" y="272"/>
              <a:ext cx="0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1" name="直接连接符 15365"/>
            <p:cNvSpPr>
              <a:spLocks noChangeShapeType="1"/>
            </p:cNvSpPr>
            <p:nvPr/>
          </p:nvSpPr>
          <p:spPr bwMode="auto">
            <a:xfrm flipH="1">
              <a:off x="220" y="1089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2" name="直接连接符 15366"/>
            <p:cNvSpPr>
              <a:spLocks noChangeShapeType="1"/>
            </p:cNvSpPr>
            <p:nvPr/>
          </p:nvSpPr>
          <p:spPr bwMode="auto">
            <a:xfrm>
              <a:off x="220" y="272"/>
              <a:ext cx="998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3" name="直接连接符 15367"/>
            <p:cNvSpPr>
              <a:spLocks noChangeShapeType="1"/>
            </p:cNvSpPr>
            <p:nvPr/>
          </p:nvSpPr>
          <p:spPr bwMode="auto">
            <a:xfrm flipV="1">
              <a:off x="220" y="272"/>
              <a:ext cx="998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4" name="未知"/>
            <p:cNvSpPr>
              <a:spLocks noChangeArrowheads="1"/>
            </p:cNvSpPr>
            <p:nvPr/>
          </p:nvSpPr>
          <p:spPr bwMode="auto">
            <a:xfrm>
              <a:off x="1220" y="270"/>
              <a:ext cx="496" cy="411"/>
            </a:xfrm>
            <a:custGeom>
              <a:avLst/>
              <a:gdLst>
                <a:gd name="T0" fmla="*/ 0 w 496"/>
                <a:gd name="T1" fmla="*/ 0 h 411"/>
                <a:gd name="T2" fmla="*/ 496 w 496"/>
                <a:gd name="T3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6" h="411">
                  <a:moveTo>
                    <a:pt x="0" y="0"/>
                  </a:moveTo>
                  <a:lnTo>
                    <a:pt x="496" y="41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5" name="直接连接符 15369"/>
            <p:cNvSpPr>
              <a:spLocks noChangeShapeType="1"/>
            </p:cNvSpPr>
            <p:nvPr/>
          </p:nvSpPr>
          <p:spPr bwMode="auto">
            <a:xfrm flipV="1">
              <a:off x="1218" y="680"/>
              <a:ext cx="499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6" name="文本框 15370"/>
            <p:cNvSpPr txBox="1">
              <a:spLocks noChangeArrowheads="1"/>
            </p:cNvSpPr>
            <p:nvPr/>
          </p:nvSpPr>
          <p:spPr bwMode="auto">
            <a:xfrm>
              <a:off x="32" y="-73"/>
              <a:ext cx="257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65547" name="文本框 15371"/>
            <p:cNvSpPr txBox="1">
              <a:spLocks noChangeArrowheads="1"/>
            </p:cNvSpPr>
            <p:nvPr/>
          </p:nvSpPr>
          <p:spPr bwMode="auto">
            <a:xfrm>
              <a:off x="45" y="998"/>
              <a:ext cx="24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65548" name="文本框 15372"/>
            <p:cNvSpPr txBox="1">
              <a:spLocks noChangeArrowheads="1"/>
            </p:cNvSpPr>
            <p:nvPr/>
          </p:nvSpPr>
          <p:spPr bwMode="auto">
            <a:xfrm>
              <a:off x="1121" y="998"/>
              <a:ext cx="257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65549" name="文本框 15373"/>
            <p:cNvSpPr txBox="1">
              <a:spLocks noChangeArrowheads="1"/>
            </p:cNvSpPr>
            <p:nvPr/>
          </p:nvSpPr>
          <p:spPr bwMode="auto">
            <a:xfrm>
              <a:off x="1121" y="-90"/>
              <a:ext cx="257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65550" name="文本框 15374"/>
            <p:cNvSpPr txBox="1">
              <a:spLocks noChangeArrowheads="1"/>
            </p:cNvSpPr>
            <p:nvPr/>
          </p:nvSpPr>
          <p:spPr bwMode="auto">
            <a:xfrm>
              <a:off x="583" y="590"/>
              <a:ext cx="267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65551" name="文本框 15375"/>
            <p:cNvSpPr txBox="1">
              <a:spLocks noChangeArrowheads="1"/>
            </p:cNvSpPr>
            <p:nvPr/>
          </p:nvSpPr>
          <p:spPr bwMode="auto">
            <a:xfrm>
              <a:off x="1678" y="516"/>
              <a:ext cx="24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</p:grpSp>
      <p:sp>
        <p:nvSpPr>
          <p:cNvPr id="65552" name="文本框 15376"/>
          <p:cNvSpPr txBox="1">
            <a:spLocks noChangeArrowheads="1"/>
          </p:cNvSpPr>
          <p:nvPr/>
        </p:nvSpPr>
        <p:spPr bwMode="auto">
          <a:xfrm>
            <a:off x="357189" y="301836"/>
            <a:ext cx="8580437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如图，已知平行四边形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的对角线相交于点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OCED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78" name="矩形 15377"/>
          <p:cNvSpPr>
            <a:spLocks noChangeArrowheads="1"/>
          </p:cNvSpPr>
          <p:nvPr/>
        </p:nvSpPr>
        <p:spPr bwMode="auto">
          <a:xfrm>
            <a:off x="706439" y="1928902"/>
            <a:ext cx="4270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382714" y="2502784"/>
            <a:ext cx="44855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OCED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是平行四边形，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54126" y="2992131"/>
            <a:ext cx="55627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87475" y="3510052"/>
            <a:ext cx="20008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74763" y="3967848"/>
            <a:ext cx="3562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OCED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文本框 16385"/>
          <p:cNvSpPr txBox="1">
            <a:spLocks noChangeArrowheads="1"/>
          </p:cNvSpPr>
          <p:nvPr/>
        </p:nvSpPr>
        <p:spPr bwMode="auto">
          <a:xfrm>
            <a:off x="352427" y="267494"/>
            <a:ext cx="7921625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的垂直平分线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CE∥AB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，连接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7586" name="文本框 16386"/>
          <p:cNvSpPr txBox="1">
            <a:spLocks noChangeArrowheads="1"/>
          </p:cNvSpPr>
          <p:nvPr/>
        </p:nvSpPr>
        <p:spPr bwMode="auto">
          <a:xfrm>
            <a:off x="5080000" y="3988594"/>
            <a:ext cx="1143000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67587" name="文本框 16387"/>
          <p:cNvSpPr txBox="1">
            <a:spLocks noChangeArrowheads="1"/>
          </p:cNvSpPr>
          <p:nvPr/>
        </p:nvSpPr>
        <p:spPr bwMode="auto">
          <a:xfrm>
            <a:off x="7096125" y="4074319"/>
            <a:ext cx="514350" cy="33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67588" name="组合 16388"/>
          <p:cNvGrpSpPr/>
          <p:nvPr/>
        </p:nvGrpSpPr>
        <p:grpSpPr bwMode="auto">
          <a:xfrm>
            <a:off x="5416551" y="1117997"/>
            <a:ext cx="3325813" cy="3070622"/>
            <a:chOff x="82" y="-225"/>
            <a:chExt cx="2095" cy="2579"/>
          </a:xfrm>
        </p:grpSpPr>
        <p:sp>
          <p:nvSpPr>
            <p:cNvPr id="67589" name="文本框 16389"/>
            <p:cNvSpPr txBox="1">
              <a:spLocks noChangeArrowheads="1"/>
            </p:cNvSpPr>
            <p:nvPr/>
          </p:nvSpPr>
          <p:spPr bwMode="auto">
            <a:xfrm>
              <a:off x="1548" y="-225"/>
              <a:ext cx="449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67590" name="直接连接符 16390"/>
            <p:cNvSpPr>
              <a:spLocks noChangeShapeType="1"/>
            </p:cNvSpPr>
            <p:nvPr/>
          </p:nvSpPr>
          <p:spPr bwMode="auto">
            <a:xfrm flipH="1">
              <a:off x="82" y="93"/>
              <a:ext cx="1621" cy="2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1" name="直接连接符 16391"/>
            <p:cNvSpPr>
              <a:spLocks noChangeShapeType="1"/>
            </p:cNvSpPr>
            <p:nvPr/>
          </p:nvSpPr>
          <p:spPr bwMode="auto">
            <a:xfrm flipH="1">
              <a:off x="1174" y="82"/>
              <a:ext cx="541" cy="2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2" name="直接连接符 16392"/>
            <p:cNvSpPr>
              <a:spLocks noChangeShapeType="1"/>
            </p:cNvSpPr>
            <p:nvPr/>
          </p:nvSpPr>
          <p:spPr bwMode="auto">
            <a:xfrm>
              <a:off x="82" y="2354"/>
              <a:ext cx="1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3" name="未知"/>
            <p:cNvSpPr>
              <a:spLocks noChangeArrowheads="1"/>
            </p:cNvSpPr>
            <p:nvPr/>
          </p:nvSpPr>
          <p:spPr bwMode="auto">
            <a:xfrm>
              <a:off x="966" y="1114"/>
              <a:ext cx="196" cy="1240"/>
            </a:xfrm>
            <a:custGeom>
              <a:avLst/>
              <a:gdLst>
                <a:gd name="T0" fmla="*/ 195 w 195"/>
                <a:gd name="T1" fmla="*/ 1199 h 1199"/>
                <a:gd name="T2" fmla="*/ 0 w 195"/>
                <a:gd name="T3" fmla="*/ 0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5" h="1199">
                  <a:moveTo>
                    <a:pt x="195" y="1199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4" name="直接连接符 16394"/>
            <p:cNvSpPr>
              <a:spLocks noChangeShapeType="1"/>
            </p:cNvSpPr>
            <p:nvPr/>
          </p:nvSpPr>
          <p:spPr bwMode="auto">
            <a:xfrm flipV="1">
              <a:off x="1162" y="1385"/>
              <a:ext cx="720" cy="9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5" name="直接连接符 16395"/>
            <p:cNvSpPr>
              <a:spLocks noChangeShapeType="1"/>
            </p:cNvSpPr>
            <p:nvPr/>
          </p:nvSpPr>
          <p:spPr bwMode="auto">
            <a:xfrm>
              <a:off x="667" y="1046"/>
              <a:ext cx="1466" cy="4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6" name="直接连接符 16396"/>
            <p:cNvSpPr>
              <a:spLocks noChangeShapeType="1"/>
            </p:cNvSpPr>
            <p:nvPr/>
          </p:nvSpPr>
          <p:spPr bwMode="auto">
            <a:xfrm>
              <a:off x="1703" y="93"/>
              <a:ext cx="179" cy="12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597" name="文本框 16397"/>
            <p:cNvSpPr txBox="1">
              <a:spLocks noChangeArrowheads="1"/>
            </p:cNvSpPr>
            <p:nvPr/>
          </p:nvSpPr>
          <p:spPr bwMode="auto">
            <a:xfrm>
              <a:off x="805" y="791"/>
              <a:ext cx="338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67598" name="文本框 16398"/>
            <p:cNvSpPr txBox="1">
              <a:spLocks noChangeArrowheads="1"/>
            </p:cNvSpPr>
            <p:nvPr/>
          </p:nvSpPr>
          <p:spPr bwMode="auto">
            <a:xfrm>
              <a:off x="1433" y="992"/>
              <a:ext cx="389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67599" name="文本框 16399"/>
            <p:cNvSpPr txBox="1">
              <a:spLocks noChangeArrowheads="1"/>
            </p:cNvSpPr>
            <p:nvPr/>
          </p:nvSpPr>
          <p:spPr bwMode="auto">
            <a:xfrm>
              <a:off x="1860" y="1093"/>
              <a:ext cx="317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67600" name="文本框 16400"/>
            <p:cNvSpPr txBox="1">
              <a:spLocks noChangeArrowheads="1"/>
            </p:cNvSpPr>
            <p:nvPr/>
          </p:nvSpPr>
          <p:spPr bwMode="auto">
            <a:xfrm>
              <a:off x="450" y="744"/>
              <a:ext cx="26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  <p:sp>
        <p:nvSpPr>
          <p:cNvPr id="67601" name="文本框 16401"/>
          <p:cNvSpPr txBox="1">
            <a:spLocks noChangeArrowheads="1"/>
          </p:cNvSpPr>
          <p:nvPr/>
        </p:nvSpPr>
        <p:spPr bwMode="auto">
          <a:xfrm>
            <a:off x="8466138" y="3018235"/>
            <a:ext cx="565150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</p:txBody>
      </p:sp>
      <p:sp>
        <p:nvSpPr>
          <p:cNvPr id="22546" name="矩形 29699"/>
          <p:cNvSpPr>
            <a:spLocks noChangeArrowheads="1"/>
          </p:cNvSpPr>
          <p:nvPr/>
        </p:nvSpPr>
        <p:spPr bwMode="auto">
          <a:xfrm>
            <a:off x="352427" y="2014678"/>
            <a:ext cx="4833938" cy="28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【分析】根据垂直平分线的性质可得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EOC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 .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再结合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CE∥AB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，可证得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CEO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，从而根据由一组对边平行且相等知，四边形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再结合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可证得四边形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为菱形．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矩形 28675"/>
          <p:cNvSpPr>
            <a:spLocks noChangeArrowheads="1"/>
          </p:cNvSpPr>
          <p:nvPr/>
        </p:nvSpPr>
        <p:spPr bwMode="auto">
          <a:xfrm>
            <a:off x="330200" y="294174"/>
            <a:ext cx="727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的垂直平分线，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36625" y="773997"/>
            <a:ext cx="727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36625" y="1253818"/>
            <a:ext cx="199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CE∥AB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36625" y="1734831"/>
            <a:ext cx="727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ECO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36625" y="2214653"/>
            <a:ext cx="727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CEO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）． 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35039" y="2694474"/>
            <a:ext cx="3233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36625" y="3174297"/>
            <a:ext cx="7272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35039" y="3654713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是菱形． </a:t>
            </a:r>
          </a:p>
        </p:txBody>
      </p:sp>
      <p:grpSp>
        <p:nvGrpSpPr>
          <p:cNvPr id="68617" name="组合 16388"/>
          <p:cNvGrpSpPr/>
          <p:nvPr/>
        </p:nvGrpSpPr>
        <p:grpSpPr bwMode="auto">
          <a:xfrm>
            <a:off x="6042025" y="1075135"/>
            <a:ext cx="2757488" cy="2259806"/>
            <a:chOff x="82" y="-225"/>
            <a:chExt cx="2095" cy="2579"/>
          </a:xfrm>
        </p:grpSpPr>
        <p:sp>
          <p:nvSpPr>
            <p:cNvPr id="68618" name="文本框 16389"/>
            <p:cNvSpPr txBox="1">
              <a:spLocks noChangeArrowheads="1"/>
            </p:cNvSpPr>
            <p:nvPr/>
          </p:nvSpPr>
          <p:spPr bwMode="auto">
            <a:xfrm>
              <a:off x="1548" y="-225"/>
              <a:ext cx="449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68619" name="直接连接符 16390"/>
            <p:cNvSpPr>
              <a:spLocks noChangeShapeType="1"/>
            </p:cNvSpPr>
            <p:nvPr/>
          </p:nvSpPr>
          <p:spPr bwMode="auto">
            <a:xfrm flipH="1">
              <a:off x="82" y="93"/>
              <a:ext cx="1621" cy="2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0" name="直接连接符 16391"/>
            <p:cNvSpPr>
              <a:spLocks noChangeShapeType="1"/>
            </p:cNvSpPr>
            <p:nvPr/>
          </p:nvSpPr>
          <p:spPr bwMode="auto">
            <a:xfrm flipH="1">
              <a:off x="1174" y="82"/>
              <a:ext cx="541" cy="2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1" name="直接连接符 16392"/>
            <p:cNvSpPr>
              <a:spLocks noChangeShapeType="1"/>
            </p:cNvSpPr>
            <p:nvPr/>
          </p:nvSpPr>
          <p:spPr bwMode="auto">
            <a:xfrm>
              <a:off x="82" y="2354"/>
              <a:ext cx="1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2" name="未知"/>
            <p:cNvSpPr>
              <a:spLocks noChangeArrowheads="1"/>
            </p:cNvSpPr>
            <p:nvPr/>
          </p:nvSpPr>
          <p:spPr bwMode="auto">
            <a:xfrm>
              <a:off x="966" y="1114"/>
              <a:ext cx="196" cy="1240"/>
            </a:xfrm>
            <a:custGeom>
              <a:avLst/>
              <a:gdLst>
                <a:gd name="T0" fmla="*/ 195 w 195"/>
                <a:gd name="T1" fmla="*/ 1199 h 1199"/>
                <a:gd name="T2" fmla="*/ 0 w 195"/>
                <a:gd name="T3" fmla="*/ 0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5" h="1199">
                  <a:moveTo>
                    <a:pt x="195" y="1199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3" name="直接连接符 16394"/>
            <p:cNvSpPr>
              <a:spLocks noChangeShapeType="1"/>
            </p:cNvSpPr>
            <p:nvPr/>
          </p:nvSpPr>
          <p:spPr bwMode="auto">
            <a:xfrm flipV="1">
              <a:off x="1162" y="1385"/>
              <a:ext cx="720" cy="9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4" name="直接连接符 16395"/>
            <p:cNvSpPr>
              <a:spLocks noChangeShapeType="1"/>
            </p:cNvSpPr>
            <p:nvPr/>
          </p:nvSpPr>
          <p:spPr bwMode="auto">
            <a:xfrm>
              <a:off x="667" y="1046"/>
              <a:ext cx="1466" cy="4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5" name="直接连接符 16396"/>
            <p:cNvSpPr>
              <a:spLocks noChangeShapeType="1"/>
            </p:cNvSpPr>
            <p:nvPr/>
          </p:nvSpPr>
          <p:spPr bwMode="auto">
            <a:xfrm>
              <a:off x="1703" y="93"/>
              <a:ext cx="179" cy="12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6" name="文本框 16397"/>
            <p:cNvSpPr txBox="1">
              <a:spLocks noChangeArrowheads="1"/>
            </p:cNvSpPr>
            <p:nvPr/>
          </p:nvSpPr>
          <p:spPr bwMode="auto">
            <a:xfrm>
              <a:off x="805" y="791"/>
              <a:ext cx="338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68627" name="文本框 16398"/>
            <p:cNvSpPr txBox="1">
              <a:spLocks noChangeArrowheads="1"/>
            </p:cNvSpPr>
            <p:nvPr/>
          </p:nvSpPr>
          <p:spPr bwMode="auto">
            <a:xfrm>
              <a:off x="1433" y="992"/>
              <a:ext cx="389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68628" name="文本框 16399"/>
            <p:cNvSpPr txBox="1">
              <a:spLocks noChangeArrowheads="1"/>
            </p:cNvSpPr>
            <p:nvPr/>
          </p:nvSpPr>
          <p:spPr bwMode="auto">
            <a:xfrm>
              <a:off x="1860" y="1093"/>
              <a:ext cx="317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68629" name="文本框 16400"/>
            <p:cNvSpPr txBox="1">
              <a:spLocks noChangeArrowheads="1"/>
            </p:cNvSpPr>
            <p:nvPr/>
          </p:nvSpPr>
          <p:spPr bwMode="auto">
            <a:xfrm>
              <a:off x="450" y="744"/>
              <a:ext cx="26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3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5" name="AutoShape 156"/>
          <p:cNvSpPr/>
          <p:nvPr/>
        </p:nvSpPr>
        <p:spPr bwMode="auto">
          <a:xfrm>
            <a:off x="2297114" y="1168004"/>
            <a:ext cx="160337" cy="2525315"/>
          </a:xfrm>
          <a:prstGeom prst="leftBrace">
            <a:avLst>
              <a:gd name="adj1" fmla="val 259876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9" name="Text Box 151"/>
          <p:cNvSpPr txBox="1">
            <a:spLocks noChangeArrowheads="1"/>
          </p:cNvSpPr>
          <p:nvPr/>
        </p:nvSpPr>
        <p:spPr bwMode="auto">
          <a:xfrm>
            <a:off x="3492501" y="964406"/>
            <a:ext cx="5400675" cy="377429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有一组邻边相等的平行四边形叫做菱形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2" name="Text Box 151"/>
          <p:cNvSpPr txBox="1">
            <a:spLocks noChangeArrowheads="1"/>
          </p:cNvSpPr>
          <p:nvPr/>
        </p:nvSpPr>
        <p:spPr bwMode="auto">
          <a:xfrm>
            <a:off x="3500438" y="2464594"/>
            <a:ext cx="5327650" cy="853679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：对角线互相垂直的平行四边形</a:t>
            </a:r>
          </a:p>
          <a:p>
            <a:pPr algn="just">
              <a:lnSpc>
                <a:spcPct val="14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是菱形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3" name="Text Box 151"/>
          <p:cNvSpPr txBox="1">
            <a:spLocks noChangeArrowheads="1"/>
          </p:cNvSpPr>
          <p:nvPr/>
        </p:nvSpPr>
        <p:spPr bwMode="auto">
          <a:xfrm>
            <a:off x="3571876" y="3804048"/>
            <a:ext cx="4786313" cy="378619"/>
          </a:xfrm>
          <a:prstGeom prst="rect">
            <a:avLst/>
          </a:prstGeom>
          <a:solidFill>
            <a:srgbClr val="85E0E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：四边相等的四边形是菱形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5" name="Text Box 151"/>
          <p:cNvSpPr txBox="1">
            <a:spLocks noChangeArrowheads="1"/>
          </p:cNvSpPr>
          <p:nvPr/>
        </p:nvSpPr>
        <p:spPr bwMode="auto">
          <a:xfrm>
            <a:off x="468313" y="2182416"/>
            <a:ext cx="1725612" cy="377428"/>
          </a:xfrm>
          <a:prstGeom prst="rect">
            <a:avLst/>
          </a:prstGeom>
          <a:solidFill>
            <a:srgbClr val="FFFFC5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菱形的判定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46" name="Text Box 151"/>
          <p:cNvSpPr txBox="1">
            <a:spLocks noChangeArrowheads="1"/>
          </p:cNvSpPr>
          <p:nvPr/>
        </p:nvSpPr>
        <p:spPr bwMode="auto">
          <a:xfrm>
            <a:off x="2151063" y="976312"/>
            <a:ext cx="1222375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7447" name="Text Box 151"/>
          <p:cNvSpPr txBox="1">
            <a:spLocks noChangeArrowheads="1"/>
          </p:cNvSpPr>
          <p:nvPr/>
        </p:nvSpPr>
        <p:spPr bwMode="auto">
          <a:xfrm>
            <a:off x="2357439" y="3482579"/>
            <a:ext cx="1222375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</a:p>
        </p:txBody>
      </p:sp>
      <p:sp>
        <p:nvSpPr>
          <p:cNvPr id="17448" name="AutoShape 152"/>
          <p:cNvSpPr>
            <a:spLocks noChangeArrowheads="1"/>
          </p:cNvSpPr>
          <p:nvPr/>
        </p:nvSpPr>
        <p:spPr bwMode="auto">
          <a:xfrm>
            <a:off x="3101976" y="1063229"/>
            <a:ext cx="358775" cy="215503"/>
          </a:xfrm>
          <a:prstGeom prst="rightArrow">
            <a:avLst>
              <a:gd name="adj1" fmla="val 50000"/>
              <a:gd name="adj2" fmla="val 31187"/>
            </a:avLst>
          </a:prstGeom>
          <a:noFill/>
          <a:ln w="158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49" name="AutoShape 156"/>
          <p:cNvSpPr/>
          <p:nvPr/>
        </p:nvSpPr>
        <p:spPr bwMode="auto">
          <a:xfrm>
            <a:off x="3286126" y="2893219"/>
            <a:ext cx="144463" cy="1241822"/>
          </a:xfrm>
          <a:prstGeom prst="leftBrace">
            <a:avLst>
              <a:gd name="adj1" fmla="val 95247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6" name="矩形 80"/>
          <p:cNvSpPr>
            <a:spLocks noChangeArrowheads="1"/>
          </p:cNvSpPr>
          <p:nvPr/>
        </p:nvSpPr>
        <p:spPr bwMode="auto">
          <a:xfrm>
            <a:off x="115888" y="21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 animBg="1"/>
      <p:bldP spid="17439" grpId="0" bldLvl="0" animBg="1"/>
      <p:bldP spid="17442" grpId="0" bldLvl="0" animBg="1"/>
      <p:bldP spid="17443" grpId="0" bldLvl="0" animBg="1"/>
      <p:bldP spid="17445" grpId="0" bldLvl="0" animBg="1"/>
      <p:bldP spid="17446" grpId="0"/>
      <p:bldP spid="17447" grpId="0"/>
      <p:bldP spid="17448" grpId="0" animBg="1"/>
      <p:bldP spid="174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3"/>
          <p:cNvSpPr txBox="1">
            <a:spLocks noChangeArrowheads="1"/>
          </p:cNvSpPr>
          <p:nvPr/>
        </p:nvSpPr>
        <p:spPr bwMode="auto">
          <a:xfrm>
            <a:off x="500064" y="535782"/>
            <a:ext cx="5889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什么是菱形？菱形有哪些性质？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258888" y="2733675"/>
            <a:ext cx="6117380" cy="231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菱形的定义：有一组邻边相等的平行四边形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菱形的性质：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轴对称图形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2.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	3.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互相垂直平分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6083" name="Group 45"/>
          <p:cNvGrpSpPr/>
          <p:nvPr/>
        </p:nvGrpSpPr>
        <p:grpSpPr bwMode="auto">
          <a:xfrm>
            <a:off x="2484438" y="1168003"/>
            <a:ext cx="3021012" cy="1609726"/>
            <a:chOff x="1558" y="935"/>
            <a:chExt cx="1903" cy="1352"/>
          </a:xfrm>
        </p:grpSpPr>
        <p:sp>
          <p:nvSpPr>
            <p:cNvPr id="46084" name="AutoShape 37"/>
            <p:cNvSpPr>
              <a:spLocks noChangeArrowheads="1"/>
            </p:cNvSpPr>
            <p:nvPr/>
          </p:nvSpPr>
          <p:spPr bwMode="auto">
            <a:xfrm>
              <a:off x="1791" y="1201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46085" name="Text Box 38"/>
            <p:cNvSpPr txBox="1">
              <a:spLocks noChangeArrowheads="1"/>
            </p:cNvSpPr>
            <p:nvPr/>
          </p:nvSpPr>
          <p:spPr bwMode="auto">
            <a:xfrm>
              <a:off x="1558" y="1412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46086" name="Text Box 39"/>
            <p:cNvSpPr txBox="1">
              <a:spLocks noChangeArrowheads="1"/>
            </p:cNvSpPr>
            <p:nvPr/>
          </p:nvSpPr>
          <p:spPr bwMode="auto">
            <a:xfrm>
              <a:off x="2381" y="935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46087" name="Text Box 40"/>
            <p:cNvSpPr txBox="1">
              <a:spLocks noChangeArrowheads="1"/>
            </p:cNvSpPr>
            <p:nvPr/>
          </p:nvSpPr>
          <p:spPr bwMode="auto">
            <a:xfrm>
              <a:off x="3191" y="1410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46088" name="Text Box 42"/>
            <p:cNvSpPr txBox="1">
              <a:spLocks noChangeArrowheads="1"/>
            </p:cNvSpPr>
            <p:nvPr/>
          </p:nvSpPr>
          <p:spPr bwMode="auto">
            <a:xfrm>
              <a:off x="2383" y="1899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</p:grpSp>
      <p:sp>
        <p:nvSpPr>
          <p:cNvPr id="46089" name="矩形 80"/>
          <p:cNvSpPr>
            <a:spLocks noChangeArrowheads="1"/>
          </p:cNvSpPr>
          <p:nvPr/>
        </p:nvSpPr>
        <p:spPr bwMode="auto">
          <a:xfrm>
            <a:off x="109538" y="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88" y="375047"/>
            <a:ext cx="8229600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4800" dirty="0" smtClean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动手做一做</a:t>
            </a:r>
            <a:endParaRPr lang="zh-CN" alt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内容占位符 3" descr="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288" y="1600200"/>
            <a:ext cx="8208962" cy="173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4" y="3964782"/>
            <a:ext cx="8143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思考：剪下来的是什么图形？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组合 6147"/>
          <p:cNvGrpSpPr/>
          <p:nvPr/>
        </p:nvGrpSpPr>
        <p:grpSpPr bwMode="auto">
          <a:xfrm>
            <a:off x="395288" y="267892"/>
            <a:ext cx="3255962" cy="733398"/>
            <a:chOff x="0" y="0"/>
            <a:chExt cx="5128" cy="1582"/>
          </a:xfrm>
        </p:grpSpPr>
        <p:sp>
          <p:nvSpPr>
            <p:cNvPr id="4915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5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5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915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250" cy="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菱形的判定定理</a:t>
              </a:r>
            </a:p>
          </p:txBody>
        </p:sp>
        <p:sp>
          <p:nvSpPr>
            <p:cNvPr id="4915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6" name="内容占位符 2"/>
          <p:cNvSpPr txBox="1"/>
          <p:nvPr/>
        </p:nvSpPr>
        <p:spPr>
          <a:xfrm>
            <a:off x="214314" y="857250"/>
            <a:ext cx="8715375" cy="15287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8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问题：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根据菱形的定义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邻边相等的平行四边形是菱形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除此之外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你认为还有什么条件可以判断一个平行四边形是菱形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en-US" sz="2400" kern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160" name="标题 1"/>
          <p:cNvSpPr txBox="1">
            <a:spLocks noChangeArrowheads="1"/>
          </p:cNvSpPr>
          <p:nvPr/>
        </p:nvSpPr>
        <p:spPr bwMode="auto">
          <a:xfrm>
            <a:off x="571501" y="2678906"/>
            <a:ext cx="25003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小明的想法</a:t>
            </a:r>
          </a:p>
        </p:txBody>
      </p:sp>
      <p:sp>
        <p:nvSpPr>
          <p:cNvPr id="49161" name="内容占位符 2"/>
          <p:cNvSpPr txBox="1">
            <a:spLocks noChangeArrowheads="1"/>
          </p:cNvSpPr>
          <p:nvPr/>
        </p:nvSpPr>
        <p:spPr bwMode="auto">
          <a:xfrm>
            <a:off x="357189" y="3267017"/>
            <a:ext cx="8358187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	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平行四边形的不少性质定理与判定定理都是</a:t>
            </a:r>
            <a:r>
              <a:rPr lang="zh-CN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互逆命题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受此启发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我猜想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四边相等的四边形是菱形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对角线垂直的平行四边形是菱形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162" name="矩形 80"/>
          <p:cNvSpPr>
            <a:spLocks noChangeArrowheads="1"/>
          </p:cNvSpPr>
          <p:nvPr/>
        </p:nvSpPr>
        <p:spPr bwMode="auto">
          <a:xfrm>
            <a:off x="107950" y="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9160" grpId="0"/>
      <p:bldP spid="49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 txBox="1">
            <a:spLocks noChangeArrowheads="1"/>
          </p:cNvSpPr>
          <p:nvPr/>
        </p:nvSpPr>
        <p:spPr bwMode="auto">
          <a:xfrm>
            <a:off x="285751" y="428625"/>
            <a:ext cx="3249613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小颖的想法</a:t>
            </a:r>
          </a:p>
        </p:txBody>
      </p:sp>
      <p:sp>
        <p:nvSpPr>
          <p:cNvPr id="27" name="内容占位符 2"/>
          <p:cNvSpPr txBox="1"/>
          <p:nvPr/>
        </p:nvSpPr>
        <p:spPr>
          <a:xfrm>
            <a:off x="1" y="857251"/>
            <a:ext cx="8429625" cy="156567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000" kern="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我觉得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对角线互相垂直的平行四边形有可能是菱形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但“四边相等的平行四边形是菱形”实际上与“邻边相等的平行四边形是菱形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一样</a:t>
            </a:r>
            <a:r>
              <a:rPr 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kern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214313" y="2518173"/>
            <a:ext cx="7632700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你是怎么想的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你认为小明的想法如何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500064" y="3321844"/>
            <a:ext cx="7056437" cy="486966"/>
          </a:xfrm>
          <a:prstGeom prst="rect">
            <a:avLst/>
          </a:prstGeom>
          <a:solidFill>
            <a:srgbClr val="FFFFFF"/>
          </a:solidFill>
          <a:ln cap="flat">
            <a:solidFill>
              <a:srgbClr val="000000"/>
            </a:solidFill>
            <a:rou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猜想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1:</a:t>
            </a:r>
            <a:r>
              <a:rPr lang="zh-CN" altLang="en-US" sz="240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对角线互相垂直的平行四边形是菱形</a:t>
            </a:r>
            <a:r>
              <a:rPr lang="en-US" altLang="zh-CN" sz="240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内容占位符 2"/>
          <p:cNvSpPr txBox="1">
            <a:spLocks noChangeArrowheads="1"/>
          </p:cNvSpPr>
          <p:nvPr/>
        </p:nvSpPr>
        <p:spPr bwMode="auto">
          <a:xfrm>
            <a:off x="500064" y="4018360"/>
            <a:ext cx="7056437" cy="486965"/>
          </a:xfrm>
          <a:prstGeom prst="rect">
            <a:avLst/>
          </a:prstGeom>
          <a:solidFill>
            <a:srgbClr val="FFFFFF"/>
          </a:solidFill>
          <a:ln cap="flat">
            <a:solidFill>
              <a:srgbClr val="000000"/>
            </a:solidFill>
            <a:rou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猜想</a:t>
            </a:r>
            <a:r>
              <a:rPr lang="en-US" altLang="zh-CN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  <a:r>
              <a:rPr lang="zh-CN" altLang="en-US" sz="240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四边相等的四边形是菱形</a:t>
            </a:r>
            <a:r>
              <a:rPr lang="en-US" altLang="zh-CN" sz="240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357188" y="4018360"/>
            <a:ext cx="6761162" cy="11958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indent="261620">
              <a:defRPr/>
            </a:pPr>
            <a:endParaRPr lang="en-US" altLang="zh-CN" sz="1000" noProof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61620">
              <a:lnSpc>
                <a:spcPts val="4000"/>
              </a:lnSpc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通过探究，容易得到：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1620">
              <a:lnSpc>
                <a:spcPts val="4000"/>
              </a:lnSpc>
              <a:defRPr/>
            </a:pP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对角线</a:t>
            </a:r>
            <a:r>
              <a:rPr lang="zh-CN" altLang="en-US" sz="2400" u="sng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zh-CN" altLang="en-US" sz="2400" u="sng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互相垂直 </a:t>
            </a:r>
            <a:r>
              <a:rPr lang="zh-CN" altLang="en-US" sz="2400" u="sng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的平行四边形是菱形</a:t>
            </a:r>
          </a:p>
        </p:txBody>
      </p:sp>
      <p:sp>
        <p:nvSpPr>
          <p:cNvPr id="51202" name="矩形 5"/>
          <p:cNvSpPr>
            <a:spLocks noChangeArrowheads="1"/>
          </p:cNvSpPr>
          <p:nvPr/>
        </p:nvSpPr>
        <p:spPr bwMode="auto">
          <a:xfrm>
            <a:off x="142875" y="803672"/>
            <a:ext cx="8572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活动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1:</a:t>
            </a:r>
            <a:r>
              <a:rPr lang="en-US" altLang="zh-CN" sz="2400" dirty="0">
                <a:solidFill>
                  <a:srgbClr val="33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用一长一短两根木条，在它们的中点处固定一个小钉，做成一个可转动的十字，四周围上橡皮筋，做成一个四边形．转动木条，木条端点围成的四边形是平行四边形吗？什么时候变成菱形？</a:t>
            </a:r>
          </a:p>
        </p:txBody>
      </p:sp>
      <p:sp>
        <p:nvSpPr>
          <p:cNvPr id="51203" name="圆角矩形 31"/>
          <p:cNvSpPr>
            <a:spLocks noChangeArrowheads="1"/>
          </p:cNvSpPr>
          <p:nvPr/>
        </p:nvSpPr>
        <p:spPr bwMode="auto">
          <a:xfrm>
            <a:off x="214313" y="428625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验证活动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4" name="矩形 6"/>
          <p:cNvSpPr>
            <a:spLocks noChangeArrowheads="1"/>
          </p:cNvSpPr>
          <p:nvPr/>
        </p:nvSpPr>
        <p:spPr bwMode="auto">
          <a:xfrm>
            <a:off x="657226" y="2724150"/>
            <a:ext cx="3000375" cy="160735"/>
          </a:xfrm>
          <a:prstGeom prst="rect">
            <a:avLst/>
          </a:prstGeom>
          <a:solidFill>
            <a:srgbClr val="4C3D2E"/>
          </a:solidFill>
          <a:ln w="9525">
            <a:solidFill>
              <a:schemeClr val="bg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 rot="3260115">
            <a:off x="1370807" y="2730104"/>
            <a:ext cx="1576388" cy="180975"/>
          </a:xfrm>
          <a:prstGeom prst="rect">
            <a:avLst/>
          </a:prstGeom>
          <a:solidFill>
            <a:srgbClr val="4C3D2E"/>
          </a:solidFill>
          <a:ln w="9525">
            <a:solidFill>
              <a:schemeClr val="bg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06" name="流程图: 联系 8"/>
          <p:cNvSpPr>
            <a:spLocks noChangeArrowheads="1"/>
          </p:cNvSpPr>
          <p:nvPr/>
        </p:nvSpPr>
        <p:spPr bwMode="auto">
          <a:xfrm>
            <a:off x="2097089" y="2768204"/>
            <a:ext cx="71437" cy="5357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" name="组合 26"/>
          <p:cNvGrpSpPr/>
          <p:nvPr/>
        </p:nvGrpSpPr>
        <p:grpSpPr bwMode="auto">
          <a:xfrm>
            <a:off x="4976814" y="2182416"/>
            <a:ext cx="3000375" cy="1576388"/>
            <a:chOff x="4977473" y="2910066"/>
            <a:chExt cx="3000396" cy="2101015"/>
          </a:xfrm>
        </p:grpSpPr>
        <p:sp>
          <p:nvSpPr>
            <p:cNvPr id="51208" name="矩形 9"/>
            <p:cNvSpPr>
              <a:spLocks noChangeArrowheads="1"/>
            </p:cNvSpPr>
            <p:nvPr/>
          </p:nvSpPr>
          <p:spPr bwMode="auto">
            <a:xfrm>
              <a:off x="4977473" y="3831868"/>
              <a:ext cx="3000396" cy="214314"/>
            </a:xfrm>
            <a:prstGeom prst="rect">
              <a:avLst/>
            </a:prstGeom>
            <a:solidFill>
              <a:srgbClr val="4C3D2E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09" name="矩形 10"/>
            <p:cNvSpPr>
              <a:spLocks noChangeArrowheads="1"/>
            </p:cNvSpPr>
            <p:nvPr/>
          </p:nvSpPr>
          <p:spPr bwMode="auto">
            <a:xfrm rot="5400000">
              <a:off x="5406233" y="3868834"/>
              <a:ext cx="2101015" cy="183479"/>
            </a:xfrm>
            <a:prstGeom prst="rect">
              <a:avLst/>
            </a:prstGeom>
            <a:solidFill>
              <a:srgbClr val="4C3D2E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210" name="流程图: 联系 11"/>
            <p:cNvSpPr>
              <a:spLocks noChangeArrowheads="1"/>
            </p:cNvSpPr>
            <p:nvPr/>
          </p:nvSpPr>
          <p:spPr bwMode="auto">
            <a:xfrm>
              <a:off x="6394658" y="3891731"/>
              <a:ext cx="71438" cy="7143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" name="组合 21"/>
          <p:cNvGrpSpPr/>
          <p:nvPr/>
        </p:nvGrpSpPr>
        <p:grpSpPr bwMode="auto">
          <a:xfrm>
            <a:off x="4976814" y="2191941"/>
            <a:ext cx="3000375" cy="1576388"/>
            <a:chOff x="4309397" y="3315161"/>
            <a:chExt cx="3000396" cy="2101015"/>
          </a:xfrm>
        </p:grpSpPr>
        <p:cxnSp>
          <p:nvCxnSpPr>
            <p:cNvPr id="51212" name="直接连接符 13"/>
            <p:cNvCxnSpPr>
              <a:cxnSpLocks noChangeShapeType="1"/>
              <a:stCxn id="51208" idx="1"/>
              <a:endCxn id="51209" idx="1"/>
            </p:cNvCxnSpPr>
            <p:nvPr/>
          </p:nvCxnSpPr>
          <p:spPr bwMode="auto">
            <a:xfrm rot="10800000" flipH="1">
              <a:off x="4309397" y="3315162"/>
              <a:ext cx="1479267" cy="102895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3" name="直接连接符 15"/>
            <p:cNvCxnSpPr>
              <a:cxnSpLocks noChangeShapeType="1"/>
              <a:stCxn id="51209" idx="1"/>
              <a:endCxn id="51208" idx="3"/>
            </p:cNvCxnSpPr>
            <p:nvPr/>
          </p:nvCxnSpPr>
          <p:spPr bwMode="auto">
            <a:xfrm rot="16200000" flipH="1">
              <a:off x="6034749" y="3069076"/>
              <a:ext cx="1028959" cy="152112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4" name="直接连接符 17"/>
            <p:cNvCxnSpPr>
              <a:cxnSpLocks noChangeShapeType="1"/>
              <a:stCxn id="51208" idx="1"/>
              <a:endCxn id="51209" idx="3"/>
            </p:cNvCxnSpPr>
            <p:nvPr/>
          </p:nvCxnSpPr>
          <p:spPr bwMode="auto">
            <a:xfrm rot="10800000" flipH="1" flipV="1">
              <a:off x="4309397" y="4344120"/>
              <a:ext cx="1479267" cy="10720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5" name="直接连接符 19"/>
            <p:cNvCxnSpPr>
              <a:cxnSpLocks noChangeShapeType="1"/>
              <a:stCxn id="51209" idx="3"/>
              <a:endCxn id="51208" idx="3"/>
            </p:cNvCxnSpPr>
            <p:nvPr/>
          </p:nvCxnSpPr>
          <p:spPr bwMode="auto">
            <a:xfrm rot="5400000" flipH="1" flipV="1">
              <a:off x="6013198" y="4119580"/>
              <a:ext cx="1072056" cy="152112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任意多边形 20"/>
          <p:cNvSpPr>
            <a:spLocks noChangeArrowheads="1"/>
          </p:cNvSpPr>
          <p:nvPr/>
        </p:nvSpPr>
        <p:spPr bwMode="auto">
          <a:xfrm>
            <a:off x="642938" y="2178844"/>
            <a:ext cx="2997200" cy="1266825"/>
          </a:xfrm>
          <a:custGeom>
            <a:avLst/>
            <a:gdLst>
              <a:gd name="T0" fmla="*/ 914400 w 2997843"/>
              <a:gd name="T1" fmla="*/ 0 h 1689903"/>
              <a:gd name="T2" fmla="*/ 0 w 2997843"/>
              <a:gd name="T3" fmla="*/ 856526 h 1689903"/>
              <a:gd name="T4" fmla="*/ 2118167 w 2997843"/>
              <a:gd name="T5" fmla="*/ 1689903 h 1689903"/>
              <a:gd name="T6" fmla="*/ 2997843 w 2997843"/>
              <a:gd name="T7" fmla="*/ 856526 h 1689903"/>
              <a:gd name="T8" fmla="*/ 914400 w 2997843"/>
              <a:gd name="T9" fmla="*/ 0 h 1689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97843" h="1689903">
                <a:moveTo>
                  <a:pt x="914400" y="0"/>
                </a:moveTo>
                <a:lnTo>
                  <a:pt x="0" y="856526"/>
                </a:lnTo>
                <a:lnTo>
                  <a:pt x="2118167" y="1689903"/>
                </a:lnTo>
                <a:lnTo>
                  <a:pt x="2997843" y="856526"/>
                </a:lnTo>
                <a:lnTo>
                  <a:pt x="914400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标题 1"/>
          <p:cNvSpPr txBox="1">
            <a:spLocks noChangeArrowheads="1"/>
          </p:cNvSpPr>
          <p:nvPr/>
        </p:nvSpPr>
        <p:spPr bwMode="auto">
          <a:xfrm>
            <a:off x="1357314" y="3536157"/>
            <a:ext cx="2071687" cy="392906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zh-CN" altLang="en-US" sz="28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平行四边形</a:t>
            </a:r>
          </a:p>
        </p:txBody>
      </p:sp>
      <p:sp>
        <p:nvSpPr>
          <p:cNvPr id="24" name="标题 1"/>
          <p:cNvSpPr txBox="1">
            <a:spLocks noChangeArrowheads="1"/>
          </p:cNvSpPr>
          <p:nvPr/>
        </p:nvSpPr>
        <p:spPr bwMode="auto">
          <a:xfrm>
            <a:off x="6143626" y="3750469"/>
            <a:ext cx="1071563" cy="392906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zh-CN" altLang="en-US" sz="28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菱形</a:t>
            </a:r>
          </a:p>
        </p:txBody>
      </p:sp>
      <p:sp>
        <p:nvSpPr>
          <p:cNvPr id="25" name="任意多边形 24"/>
          <p:cNvSpPr>
            <a:spLocks noChangeArrowheads="1"/>
          </p:cNvSpPr>
          <p:nvPr/>
        </p:nvSpPr>
        <p:spPr bwMode="auto">
          <a:xfrm>
            <a:off x="6543676" y="2737247"/>
            <a:ext cx="220663" cy="161925"/>
          </a:xfrm>
          <a:custGeom>
            <a:avLst/>
            <a:gdLst>
              <a:gd name="T0" fmla="*/ 0 w 219919"/>
              <a:gd name="T1" fmla="*/ 27007 h 216059"/>
              <a:gd name="T2" fmla="*/ 185195 w 219919"/>
              <a:gd name="T3" fmla="*/ 27007 h 216059"/>
              <a:gd name="T4" fmla="*/ 208344 w 219919"/>
              <a:gd name="T5" fmla="*/ 189052 h 216059"/>
              <a:gd name="T6" fmla="*/ 196769 w 219919"/>
              <a:gd name="T7" fmla="*/ 189052 h 216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919" h="216059">
                <a:moveTo>
                  <a:pt x="0" y="27007"/>
                </a:moveTo>
                <a:cubicBezTo>
                  <a:pt x="75235" y="13503"/>
                  <a:pt x="150471" y="0"/>
                  <a:pt x="185195" y="27007"/>
                </a:cubicBezTo>
                <a:cubicBezTo>
                  <a:pt x="219919" y="54014"/>
                  <a:pt x="206415" y="162045"/>
                  <a:pt x="208344" y="189052"/>
                </a:cubicBezTo>
                <a:cubicBezTo>
                  <a:pt x="210273" y="216059"/>
                  <a:pt x="203521" y="202555"/>
                  <a:pt x="196769" y="189052"/>
                </a:cubicBezTo>
              </a:path>
            </a:pathLst>
          </a:custGeom>
          <a:solidFill>
            <a:schemeClr val="accent1"/>
          </a:solidFill>
          <a:ln w="2857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右箭头 25"/>
          <p:cNvSpPr>
            <a:spLocks noChangeArrowheads="1"/>
          </p:cNvSpPr>
          <p:nvPr/>
        </p:nvSpPr>
        <p:spPr bwMode="auto">
          <a:xfrm>
            <a:off x="4071939" y="2676525"/>
            <a:ext cx="642937" cy="321469"/>
          </a:xfrm>
          <a:prstGeom prst="rightArrow">
            <a:avLst>
              <a:gd name="adj1" fmla="val 50000"/>
              <a:gd name="adj2" fmla="val 49979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4"/>
          <p:cNvGrpSpPr/>
          <p:nvPr/>
        </p:nvGrpSpPr>
        <p:grpSpPr bwMode="auto">
          <a:xfrm>
            <a:off x="6084889" y="1858567"/>
            <a:ext cx="2733675" cy="1607343"/>
            <a:chOff x="3651" y="1071"/>
            <a:chExt cx="1722" cy="1350"/>
          </a:xfrm>
        </p:grpSpPr>
        <p:sp>
          <p:nvSpPr>
            <p:cNvPr id="52226" name="AutoShape 5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2227" name="Text Box 6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52228" name="Text Box 7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52229" name="Text Box 8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52230" name="Text Box 9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52231" name="Text Box 10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52232" name="Line 11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3" name="Line 12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234" name="Group 13"/>
          <p:cNvGrpSpPr/>
          <p:nvPr/>
        </p:nvGrpSpPr>
        <p:grpSpPr bwMode="auto">
          <a:xfrm>
            <a:off x="7451725" y="2507457"/>
            <a:ext cx="101600" cy="88106"/>
            <a:chOff x="0" y="0"/>
            <a:chExt cx="359" cy="378"/>
          </a:xfrm>
        </p:grpSpPr>
        <p:sp>
          <p:nvSpPr>
            <p:cNvPr id="52235" name="Rectangle 14"/>
            <p:cNvSpPr>
              <a:spLocks noChangeArrowheads="1"/>
            </p:cNvSpPr>
            <p:nvPr/>
          </p:nvSpPr>
          <p:spPr bwMode="auto">
            <a:xfrm>
              <a:off x="19" y="0"/>
              <a:ext cx="341" cy="341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bevel/>
            </a:ln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2236" name="Rectangle 15"/>
            <p:cNvSpPr>
              <a:spLocks noChangeArrowheads="1"/>
            </p:cNvSpPr>
            <p:nvPr/>
          </p:nvSpPr>
          <p:spPr bwMode="auto">
            <a:xfrm>
              <a:off x="0" y="38"/>
              <a:ext cx="341" cy="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</p:grpSp>
      <p:sp>
        <p:nvSpPr>
          <p:cNvPr id="16388" name="Text Box 16"/>
          <p:cNvSpPr txBox="1">
            <a:spLocks noChangeArrowheads="1"/>
          </p:cNvSpPr>
          <p:nvPr/>
        </p:nvSpPr>
        <p:spPr bwMode="auto">
          <a:xfrm>
            <a:off x="214314" y="803673"/>
            <a:ext cx="8391525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已知：右图中四边形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	于点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zh-CN" altLang="en-US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5750" y="2196704"/>
            <a:ext cx="5527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证明： 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又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	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是线段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的垂直平分线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	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是菱形（菱形的定义）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" name="矩形 58"/>
          <p:cNvSpPr>
            <a:spLocks noChangeArrowheads="1"/>
          </p:cNvSpPr>
          <p:nvPr/>
        </p:nvSpPr>
        <p:spPr bwMode="auto">
          <a:xfrm>
            <a:off x="395288" y="4245769"/>
            <a:ext cx="7200900" cy="594122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对角线互相垂直的平行四边形是菱形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组合 38"/>
          <p:cNvGrpSpPr/>
          <p:nvPr/>
        </p:nvGrpSpPr>
        <p:grpSpPr bwMode="auto">
          <a:xfrm>
            <a:off x="611188" y="4299347"/>
            <a:ext cx="697627" cy="485775"/>
            <a:chOff x="0" y="0"/>
            <a:chExt cx="698236" cy="648072"/>
          </a:xfrm>
        </p:grpSpPr>
        <p:grpSp>
          <p:nvGrpSpPr>
            <p:cNvPr id="52241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52242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3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2244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sp>
        <p:nvSpPr>
          <p:cNvPr id="52245" name="圆角矩形 31"/>
          <p:cNvSpPr>
            <a:spLocks noChangeArrowheads="1"/>
          </p:cNvSpPr>
          <p:nvPr/>
        </p:nvSpPr>
        <p:spPr bwMode="auto">
          <a:xfrm>
            <a:off x="285750" y="375048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证明猜想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00063" y="696517"/>
            <a:ext cx="4286250" cy="39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定理运用格式：</a:t>
            </a:r>
          </a:p>
        </p:txBody>
      </p:sp>
      <p:sp>
        <p:nvSpPr>
          <p:cNvPr id="27653" name="内容占位符 2"/>
          <p:cNvSpPr txBox="1">
            <a:spLocks noChangeArrowheads="1"/>
          </p:cNvSpPr>
          <p:nvPr/>
        </p:nvSpPr>
        <p:spPr bwMode="auto">
          <a:xfrm>
            <a:off x="3319464" y="1157288"/>
            <a:ext cx="5462587" cy="231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∵四边形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对角线互相垂直的平行四边形为菱形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400" dirty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3251" name="Group 4"/>
          <p:cNvGrpSpPr/>
          <p:nvPr/>
        </p:nvGrpSpPr>
        <p:grpSpPr bwMode="auto">
          <a:xfrm>
            <a:off x="309564" y="1699023"/>
            <a:ext cx="2733675" cy="1607343"/>
            <a:chOff x="3651" y="1071"/>
            <a:chExt cx="1722" cy="1350"/>
          </a:xfrm>
        </p:grpSpPr>
        <p:sp>
          <p:nvSpPr>
            <p:cNvPr id="53252" name="AutoShape 5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3253" name="Text Box 6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53254" name="Text Box 7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53255" name="Text Box 8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53256" name="Text Box 9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53257" name="Text Box 10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53258" name="Line 11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59" name="Line 12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3260" name="Group 13"/>
          <p:cNvGrpSpPr/>
          <p:nvPr/>
        </p:nvGrpSpPr>
        <p:grpSpPr bwMode="auto">
          <a:xfrm>
            <a:off x="1677989" y="2346723"/>
            <a:ext cx="73025" cy="88106"/>
            <a:chOff x="0" y="0"/>
            <a:chExt cx="359" cy="378"/>
          </a:xfrm>
        </p:grpSpPr>
        <p:sp>
          <p:nvSpPr>
            <p:cNvPr id="53261" name="Rectangle 14"/>
            <p:cNvSpPr>
              <a:spLocks noChangeArrowheads="1"/>
            </p:cNvSpPr>
            <p:nvPr/>
          </p:nvSpPr>
          <p:spPr bwMode="auto">
            <a:xfrm>
              <a:off x="19" y="0"/>
              <a:ext cx="341" cy="341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bevel/>
            </a:ln>
          </p:spPr>
          <p:txBody>
            <a:bodyPr anchor="ctr"/>
            <a:lstStyle/>
            <a:p>
              <a:endParaRPr lang="zh-CN" altLang="en-US" b="1" i="1"/>
            </a:p>
          </p:txBody>
        </p:sp>
        <p:sp>
          <p:nvSpPr>
            <p:cNvPr id="53262" name="Rectangle 15"/>
            <p:cNvSpPr>
              <a:spLocks noChangeArrowheads="1"/>
            </p:cNvSpPr>
            <p:nvPr/>
          </p:nvSpPr>
          <p:spPr bwMode="auto">
            <a:xfrm>
              <a:off x="0" y="38"/>
              <a:ext cx="341" cy="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b="1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">
  <a:themeElements>
    <a:clrScheme name="1_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</Words>
  <Application>Microsoft Office PowerPoint</Application>
  <PresentationFormat>全屏显示(16:9)</PresentationFormat>
  <Paragraphs>248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方正姚体</vt:lpstr>
      <vt:lpstr>黑体</vt:lpstr>
      <vt:lpstr>华文中宋</vt:lpstr>
      <vt:lpstr>宋体</vt:lpstr>
      <vt:lpstr>微软雅黑</vt:lpstr>
      <vt:lpstr>Arial</vt:lpstr>
      <vt:lpstr>Calibri</vt:lpstr>
      <vt:lpstr>Times New Roman</vt:lpstr>
      <vt:lpstr>第一PPT模板网-WWW.1PPT.COM</vt:lpstr>
      <vt:lpstr>WWW.2PPT.COM
</vt:lpstr>
      <vt:lpstr>Equation.3</vt:lpstr>
      <vt:lpstr>PowerPoint 演示文稿</vt:lpstr>
      <vt:lpstr>PowerPoint 演示文稿</vt:lpstr>
      <vt:lpstr>PowerPoint 演示文稿</vt:lpstr>
      <vt:lpstr>动手做一做</vt:lpstr>
      <vt:lpstr>PowerPoint 演示文稿</vt:lpstr>
      <vt:lpstr>PowerPoint 演示文稿</vt:lpstr>
      <vt:lpstr>PowerPoint 演示文稿</vt:lpstr>
      <vt:lpstr>PowerPoint 演示文稿</vt:lpstr>
      <vt:lpstr>定理运用格式：</vt:lpstr>
      <vt:lpstr>练一练</vt:lpstr>
      <vt:lpstr>PowerPoint 演示文稿</vt:lpstr>
      <vt:lpstr>PowerPoint 演示文稿</vt:lpstr>
      <vt:lpstr>定理的运用格式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2023-01-17T02:55:46Z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53510971C1264A9BA27294D482496447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