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1" r:id="rId2"/>
    <p:sldId id="263" r:id="rId3"/>
    <p:sldId id="264" r:id="rId4"/>
    <p:sldId id="324" r:id="rId5"/>
    <p:sldId id="326" r:id="rId6"/>
    <p:sldId id="315" r:id="rId7"/>
    <p:sldId id="327" r:id="rId8"/>
    <p:sldId id="328" r:id="rId9"/>
    <p:sldId id="316" r:id="rId10"/>
    <p:sldId id="329" r:id="rId11"/>
    <p:sldId id="317" r:id="rId12"/>
    <p:sldId id="330" r:id="rId13"/>
    <p:sldId id="331" r:id="rId14"/>
    <p:sldId id="318" r:id="rId15"/>
    <p:sldId id="332" r:id="rId16"/>
    <p:sldId id="323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0E99ED9-4A9B-498B-A4FB-99D028B623F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0164AFD-912C-447C-A287-448CA19839C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64AFD-912C-447C-A287-448CA19839C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76DD23EC-1564-47F9-A5B4-35BDCE2CFF73}" type="slidenum">
              <a:rPr lang="zh-CN" altLang="en-US" smtClean="0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B5E24F86-FC94-47CE-ABB4-E0E3BEDD0888}" type="slidenum">
              <a:rPr lang="zh-CN" altLang="en-US" smtClean="0"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7BEF5EE2-934A-4408-8E5B-04439DBC15EE}" type="slidenum">
              <a:rPr lang="zh-CN" altLang="en-US" smtClean="0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B2184A00-F651-4BD8-9613-2B0A8F3FC1E9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DF79E388-D0F7-4DED-8A43-C934A5D59458}" type="slidenum">
              <a:rPr lang="zh-CN" altLang="en-US" smtClean="0"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7FCEF851-C54A-4387-B032-2F928F5625FE}" type="slidenum">
              <a:rPr lang="zh-CN" altLang="en-US" smtClean="0"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66AA0-4DBF-447E-A81B-A93E86BE8F2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F25E-F2B1-4EFF-93B2-DAC84495FB9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37CB-1837-47FE-914E-F1F40B04E5CE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05A9B-0975-4066-9C21-D084CF96B042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D1B3D-AB85-4D4B-8EA2-A5D6AC13A576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DEB66-E0A0-414B-9AD3-2A241ED3D69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BA7B7-8DE4-4DF7-841B-53F6EB36497D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38BB-DD27-4C6A-AAF3-63103C8BAEA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92305-0CB4-4DAC-8A69-890D6CFBD6B7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5C68B-6DE6-48B1-9D66-AC936B8A021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3DED1-4338-493A-82EF-6300A2AD394D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4F4E3CE-B66E-447E-9FAE-57CFE73302E1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file:///C:\Documents%20and%20Settings\Administrator\&#26700;&#38754;\26&#20010;&#33521;&#35821;&#23383;&#27597;&#30340;&#20070;&#20889;&#35838;&#20214;\t0050.avi" TargetMode="External"/><Relationship Id="rId7" Type="http://schemas.openxmlformats.org/officeDocument/2006/relationships/audio" Target="../media/audio2.wav"/><Relationship Id="rId2" Type="http://schemas.openxmlformats.org/officeDocument/2006/relationships/video" Target="file:///C:\Documents%20and%20Settings\Administrator\&#26700;&#38754;\26&#20010;&#33521;&#35821;&#23383;&#27597;&#30340;&#20070;&#20889;&#35838;&#20214;\t0022.avi" TargetMode="External"/><Relationship Id="rId1" Type="http://schemas.microsoft.com/office/2007/relationships/media" Target="file:///C:\Documents%20and%20Settings\Administrator\&#26700;&#38754;\26&#20010;&#33521;&#35821;&#23383;&#27597;&#30340;&#20070;&#20889;&#35838;&#20214;\t0022.avi" TargetMode="Externa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video" Target="file:///C:\Documents%20and%20Settings\Administrator\&#26700;&#38754;\26&#20010;&#33521;&#35821;&#23383;&#27597;&#30340;&#20070;&#20889;&#35838;&#20214;\t0050.avi" TargetMode="Externa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38485;&#26053;&#29256;&#19977;&#19978;4\Unit4%20&#31532;2&#35838;&#26102;&#21442;&#32771;&#35838;&#20214;\W.mp3" TargetMode="External"/><Relationship Id="rId1" Type="http://schemas.microsoft.com/office/2007/relationships/media" Target="file:///C:\Documents%20and%20Settings\Administrator\&#26700;&#38754;\&#38485;&#26053;&#29256;&#19977;&#19978;4\Unit4%20&#31532;2&#35838;&#26102;&#21442;&#32771;&#35838;&#20214;\W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file:///C:\Documents%20and%20Settings\Administrator\&#26700;&#38754;\26&#20010;&#33521;&#35821;&#23383;&#27597;&#30340;&#20070;&#20889;&#35838;&#20214;\t0051.avi" TargetMode="External"/><Relationship Id="rId7" Type="http://schemas.openxmlformats.org/officeDocument/2006/relationships/image" Target="../media/image19.png"/><Relationship Id="rId2" Type="http://schemas.openxmlformats.org/officeDocument/2006/relationships/video" Target="file:///C:\Documents%20and%20Settings\Administrator\&#26700;&#38754;\26&#20010;&#33521;&#35821;&#23383;&#27597;&#30340;&#20070;&#20889;&#35838;&#20214;\t0023.avi" TargetMode="External"/><Relationship Id="rId1" Type="http://schemas.microsoft.com/office/2007/relationships/media" Target="file:///C:\Documents%20and%20Settings\Administrator\&#26700;&#38754;\26&#20010;&#33521;&#35821;&#23383;&#27597;&#30340;&#20070;&#20889;&#35838;&#20214;\t0023.avi" TargetMode="External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7.xml"/><Relationship Id="rId4" Type="http://schemas.openxmlformats.org/officeDocument/2006/relationships/video" Target="file:///C:\Documents%20and%20Settings\Administrator\&#26700;&#38754;\26&#20010;&#33521;&#35821;&#23383;&#27597;&#30340;&#20070;&#20889;&#35838;&#20214;\t0051.avi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hant&#65306;Whatsthis&#65311;.sw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38485;&#26053;&#29256;&#19977;&#19978;4\Unit4%20&#31532;2&#35838;&#26102;&#21442;&#32771;&#35838;&#20214;\U.mp3" TargetMode="External"/><Relationship Id="rId1" Type="http://schemas.microsoft.com/office/2007/relationships/media" Target="file:///C:\Documents%20and%20Settings\Administrator\&#26700;&#38754;\&#38485;&#26053;&#29256;&#19977;&#19978;4\Unit4%20&#31532;2&#35838;&#26102;&#21442;&#32771;&#35838;&#20214;\U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file:///C:\Documents%20and%20Settings\Administrator\&#26700;&#38754;\26&#20010;&#33521;&#35821;&#23383;&#27597;&#30340;&#20070;&#20889;&#35838;&#20214;\t0049.avi" TargetMode="External"/><Relationship Id="rId7" Type="http://schemas.openxmlformats.org/officeDocument/2006/relationships/audio" Target="../media/audio2.wav"/><Relationship Id="rId2" Type="http://schemas.openxmlformats.org/officeDocument/2006/relationships/video" Target="file:///C:\Documents%20and%20Settings\Administrator\&#26700;&#38754;\26&#20010;&#33521;&#35821;&#23383;&#27597;&#30340;&#20070;&#20889;&#35838;&#20214;\t0021.avi" TargetMode="External"/><Relationship Id="rId1" Type="http://schemas.microsoft.com/office/2007/relationships/media" Target="file:///C:\Documents%20and%20Settings\Administrator\&#26700;&#38754;\26&#20010;&#33521;&#35821;&#23383;&#27597;&#30340;&#20070;&#20889;&#35838;&#20214;\t0021.avi" TargetMode="Externa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video" Target="file:///C:\Documents%20and%20Settings\Administrator\&#26700;&#38754;\26&#20010;&#33521;&#35821;&#23383;&#27597;&#30340;&#20070;&#20889;&#35838;&#20214;\t0049.avi" TargetMode="Externa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38485;&#26053;&#29256;&#19977;&#19978;4\Unit4%20&#31532;2&#35838;&#26102;&#21442;&#32771;&#35838;&#20214;\V.mp3" TargetMode="External"/><Relationship Id="rId1" Type="http://schemas.microsoft.com/office/2007/relationships/media" Target="file:///C:\Documents%20and%20Settings\Administrator\&#26700;&#38754;\&#38485;&#26053;&#29256;&#19977;&#19978;4\Unit4%20&#31532;2&#35838;&#26102;&#21442;&#32771;&#35838;&#20214;\V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24485" y="620688"/>
            <a:ext cx="9144000" cy="4104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陕旅版小学英语三年级上</a:t>
            </a:r>
            <a:r>
              <a:rPr lang="zh-CN" altLang="en-US" sz="4000" kern="0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册</a:t>
            </a:r>
            <a:endParaRPr lang="en-US" altLang="zh-CN" sz="4000" kern="0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  <a:sym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en-US" altLang="zh-CN" sz="48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48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en-US" altLang="zh-CN" sz="54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Unit4 What’s This?</a:t>
            </a:r>
            <a:r>
              <a:rPr lang="en-US" altLang="zh-CN" sz="54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54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第</a:t>
            </a:r>
            <a:r>
              <a:rPr lang="en-US" altLang="zh-CN" sz="48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2</a:t>
            </a: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课</a:t>
            </a:r>
            <a:r>
              <a:rPr lang="zh-CN" altLang="en-US" sz="4800" kern="0" dirty="0" smtClean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时</a:t>
            </a:r>
            <a:endParaRPr lang="zh-CN" altLang="en-US" sz="2800" kern="0" dirty="0">
              <a:solidFill>
                <a:schemeClr val="accent2"/>
              </a:solidFill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4753" y="558923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0022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96975"/>
            <a:ext cx="247015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0050.avi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68413"/>
            <a:ext cx="2232025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125538"/>
            <a:ext cx="5313363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84438" y="404813"/>
            <a:ext cx="44640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/>
              <a:t>What’s this?</a:t>
            </a:r>
            <a:endParaRPr lang="zh-C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4211638" y="2786063"/>
            <a:ext cx="43259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This is </a:t>
            </a:r>
            <a:r>
              <a:rPr lang="en-US" altLang="zh-CN" sz="4000" dirty="0" err="1">
                <a:solidFill>
                  <a:srgbClr val="FF0000"/>
                </a:solidFill>
              </a:rPr>
              <a:t>Ww</a:t>
            </a:r>
            <a:r>
              <a:rPr lang="en-US" altLang="zh-CN" sz="4000" dirty="0"/>
              <a:t>, </a:t>
            </a:r>
            <a:r>
              <a:rPr lang="en-US" altLang="zh-CN" sz="4000" dirty="0" err="1">
                <a:solidFill>
                  <a:srgbClr val="FF0000"/>
                </a:solidFill>
              </a:rPr>
              <a:t>Ww</a:t>
            </a:r>
            <a:r>
              <a:rPr lang="en-US" altLang="zh-CN" sz="4000" dirty="0"/>
              <a:t> is in “</a:t>
            </a:r>
            <a:r>
              <a:rPr lang="en-US" altLang="zh-CN" sz="4000" dirty="0">
                <a:solidFill>
                  <a:srgbClr val="FF0000"/>
                </a:solidFill>
              </a:rPr>
              <a:t>w</a:t>
            </a:r>
            <a:r>
              <a:rPr lang="en-US" altLang="zh-CN" sz="4000" dirty="0"/>
              <a:t>ater”. </a:t>
            </a:r>
            <a:endParaRPr lang="zh-CN" altLang="en-US" sz="4000" dirty="0"/>
          </a:p>
        </p:txBody>
      </p:sp>
      <p:pic>
        <p:nvPicPr>
          <p:cNvPr id="13315" name="图片 4" descr="W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0663"/>
            <a:ext cx="3995738" cy="619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W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66102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0023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00213"/>
            <a:ext cx="2663825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0051.avi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89125"/>
            <a:ext cx="223202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755650" y="1700213"/>
            <a:ext cx="7715250" cy="310991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800" dirty="0">
                <a:latin typeface="+mj-lt"/>
                <a:ea typeface="楷体_GB2312" pitchFamily="49" charset="-122"/>
              </a:rPr>
              <a:t>教师每次只</a:t>
            </a:r>
            <a:r>
              <a:rPr lang="zh-CN" altLang="en-US" sz="2800" dirty="0">
                <a:latin typeface="+mj-lt"/>
                <a:ea typeface="楷体_GB2312" pitchFamily="49" charset="-122"/>
              </a:rPr>
              <a:t>叫</a:t>
            </a:r>
            <a:r>
              <a:rPr lang="zh-CN" altLang="zh-CN" sz="2800" dirty="0">
                <a:latin typeface="+mj-lt"/>
                <a:ea typeface="楷体_GB2312" pitchFamily="49" charset="-122"/>
              </a:rPr>
              <a:t>一名学生上来，让他（她）用身体的某一个部位（如：脸、鼻子、胳膊肘、头、手等）去触碰教师手中的单词图片或者字母卡片，并且不断重复字母或者单词，如触碰字母</a:t>
            </a:r>
            <a:r>
              <a:rPr lang="en-US" altLang="zh-CN" sz="2800" dirty="0" err="1">
                <a:latin typeface="+mj-lt"/>
                <a:ea typeface="楷体_GB2312" pitchFamily="49" charset="-122"/>
              </a:rPr>
              <a:t>Uu</a:t>
            </a:r>
            <a:r>
              <a:rPr lang="zh-CN" altLang="zh-CN" sz="2800" dirty="0">
                <a:latin typeface="+mj-lt"/>
                <a:ea typeface="楷体_GB2312" pitchFamily="49" charset="-122"/>
              </a:rPr>
              <a:t>时，要不停地重复：</a:t>
            </a:r>
            <a:r>
              <a:rPr lang="en-US" altLang="zh-CN" sz="2800" dirty="0">
                <a:latin typeface="+mj-lt"/>
                <a:ea typeface="楷体_GB2312" pitchFamily="49" charset="-122"/>
              </a:rPr>
              <a:t>u</a:t>
            </a:r>
            <a:r>
              <a:rPr lang="zh-CN" altLang="zh-CN" sz="2800" dirty="0">
                <a:latin typeface="+mj-lt"/>
                <a:ea typeface="楷体_GB2312" pitchFamily="49" charset="-122"/>
              </a:rPr>
              <a:t>，</a:t>
            </a:r>
            <a:r>
              <a:rPr lang="en-US" altLang="zh-CN" sz="2800" dirty="0">
                <a:latin typeface="+mj-lt"/>
                <a:ea typeface="楷体_GB2312" pitchFamily="49" charset="-122"/>
              </a:rPr>
              <a:t>u</a:t>
            </a:r>
            <a:r>
              <a:rPr lang="zh-CN" altLang="zh-CN" sz="2800" dirty="0">
                <a:latin typeface="+mj-lt"/>
                <a:ea typeface="楷体_GB2312" pitchFamily="49" charset="-122"/>
              </a:rPr>
              <a:t>，</a:t>
            </a:r>
            <a:r>
              <a:rPr lang="en-US" altLang="zh-CN" sz="2800" dirty="0">
                <a:latin typeface="+mj-lt"/>
                <a:ea typeface="楷体_GB2312" pitchFamily="49" charset="-122"/>
              </a:rPr>
              <a:t>u</a:t>
            </a:r>
            <a:r>
              <a:rPr lang="zh-CN" altLang="zh-CN" sz="2800" dirty="0">
                <a:latin typeface="+mj-lt"/>
                <a:ea typeface="楷体_GB2312" pitchFamily="49" charset="-122"/>
              </a:rPr>
              <a:t>；触碰单词</a:t>
            </a:r>
            <a:r>
              <a:rPr lang="en-US" altLang="zh-CN" sz="2800" dirty="0">
                <a:latin typeface="+mj-lt"/>
                <a:ea typeface="楷体_GB2312" pitchFamily="49" charset="-122"/>
              </a:rPr>
              <a:t>umbrella</a:t>
            </a:r>
            <a:r>
              <a:rPr lang="zh-CN" altLang="zh-CN" sz="2800" dirty="0">
                <a:latin typeface="+mj-lt"/>
                <a:ea typeface="楷体_GB2312" pitchFamily="49" charset="-122"/>
              </a:rPr>
              <a:t>时，要不停地重复：</a:t>
            </a:r>
            <a:r>
              <a:rPr lang="en-US" altLang="zh-CN" sz="2800" dirty="0">
                <a:latin typeface="+mj-lt"/>
                <a:ea typeface="楷体_GB2312" pitchFamily="49" charset="-122"/>
              </a:rPr>
              <a:t>u</a:t>
            </a:r>
            <a:r>
              <a:rPr lang="zh-CN" altLang="zh-CN" sz="2800" dirty="0">
                <a:latin typeface="+mj-lt"/>
                <a:ea typeface="楷体_GB2312" pitchFamily="49" charset="-122"/>
              </a:rPr>
              <a:t>，</a:t>
            </a:r>
            <a:r>
              <a:rPr lang="en-US" altLang="zh-CN" sz="2800" dirty="0">
                <a:latin typeface="+mj-lt"/>
                <a:ea typeface="楷体_GB2312" pitchFamily="49" charset="-122"/>
              </a:rPr>
              <a:t>u</a:t>
            </a:r>
            <a:r>
              <a:rPr lang="zh-CN" altLang="zh-CN" sz="2800" dirty="0">
                <a:latin typeface="+mj-lt"/>
                <a:ea typeface="楷体_GB2312" pitchFamily="49" charset="-122"/>
              </a:rPr>
              <a:t>，</a:t>
            </a:r>
            <a:r>
              <a:rPr lang="en-US" altLang="zh-CN" sz="2800" dirty="0">
                <a:latin typeface="+mj-lt"/>
                <a:ea typeface="楷体_GB2312" pitchFamily="49" charset="-122"/>
              </a:rPr>
              <a:t>u umbrella!</a:t>
            </a:r>
            <a:r>
              <a:rPr lang="zh-CN" altLang="zh-CN" sz="2800" dirty="0">
                <a:latin typeface="+mj-lt"/>
                <a:ea typeface="楷体_GB2312" pitchFamily="49" charset="-122"/>
              </a:rPr>
              <a:t>直到他（她）触碰到为止</a:t>
            </a:r>
            <a:r>
              <a:rPr lang="zh-CN" altLang="en-US" sz="2800" dirty="0">
                <a:latin typeface="+mj-lt"/>
                <a:ea typeface="楷体_GB2312" pitchFamily="49" charset="-122"/>
              </a:rPr>
              <a:t>！</a:t>
            </a:r>
            <a:endParaRPr lang="zh-CN" altLang="en-US" dirty="0">
              <a:latin typeface="+mj-lt"/>
              <a:ea typeface="楷体_GB2312" pitchFamily="49" charset="-122"/>
            </a:endParaRPr>
          </a:p>
        </p:txBody>
      </p:sp>
      <p:sp>
        <p:nvSpPr>
          <p:cNvPr id="4" name="横卷形 3"/>
          <p:cNvSpPr>
            <a:spLocks noChangeArrowheads="1"/>
          </p:cNvSpPr>
          <p:nvPr/>
        </p:nvSpPr>
        <p:spPr bwMode="auto">
          <a:xfrm>
            <a:off x="3563938" y="476250"/>
            <a:ext cx="2303462" cy="1033463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zh-CN" altLang="en-US" sz="4000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碰碰看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643063" y="500063"/>
            <a:ext cx="73215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</a:rPr>
              <a:t>Let’s play</a:t>
            </a:r>
          </a:p>
          <a:p>
            <a:pPr eaLnBrk="1" hangingPunct="1"/>
            <a:r>
              <a:rPr lang="en-US" altLang="zh-CN" sz="3200"/>
              <a:t>Type out your name on the board.</a:t>
            </a:r>
            <a:endParaRPr lang="zh-CN" altLang="en-US" sz="320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205038"/>
            <a:ext cx="691515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1547813" y="404813"/>
            <a:ext cx="6624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Say and </a:t>
            </a:r>
            <a:r>
              <a:rPr lang="en-US" altLang="zh-CN" sz="3600" dirty="0" smtClean="0">
                <a:solidFill>
                  <a:srgbClr val="FF0000"/>
                </a:solidFill>
              </a:rPr>
              <a:t>complete 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135063"/>
            <a:ext cx="6696075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981075"/>
            <a:ext cx="8316912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 dirty="0">
                <a:latin typeface="+mn-lt"/>
                <a:ea typeface="楷体_GB2312" pitchFamily="49" charset="-122"/>
              </a:rPr>
              <a:t>教学目标</a:t>
            </a:r>
            <a:endParaRPr lang="en-US" altLang="zh-CN" sz="4400" b="1" dirty="0">
              <a:latin typeface="+mn-lt"/>
              <a:ea typeface="楷体_GB2312" pitchFamily="49" charset="-122"/>
            </a:endParaRPr>
          </a:p>
          <a:p>
            <a:pPr>
              <a:defRPr/>
            </a:pPr>
            <a:r>
              <a:rPr lang="en-US" altLang="zh-CN" sz="4000" dirty="0">
                <a:latin typeface="+mn-lt"/>
                <a:ea typeface="楷体_GB2312" pitchFamily="49" charset="-122"/>
              </a:rPr>
              <a:t>1.</a:t>
            </a:r>
            <a:r>
              <a:rPr lang="zh-CN" altLang="zh-CN" sz="4000" dirty="0">
                <a:latin typeface="+mn-lt"/>
                <a:ea typeface="楷体_GB2312" pitchFamily="49" charset="-122"/>
              </a:rPr>
              <a:t>能正确认读、书写字母</a:t>
            </a:r>
            <a:r>
              <a:rPr lang="en-US" altLang="zh-CN" sz="4000" dirty="0" err="1">
                <a:latin typeface="+mn-lt"/>
                <a:ea typeface="楷体_GB2312" pitchFamily="49" charset="-122"/>
              </a:rPr>
              <a:t>Uu</a:t>
            </a:r>
            <a:r>
              <a:rPr lang="en-US" altLang="zh-CN" sz="4000" dirty="0">
                <a:latin typeface="+mn-lt"/>
                <a:ea typeface="楷体_GB2312" pitchFamily="49" charset="-122"/>
              </a:rPr>
              <a:t>, Vv, </a:t>
            </a:r>
            <a:r>
              <a:rPr lang="en-US" altLang="zh-CN" sz="4000" dirty="0" err="1">
                <a:latin typeface="+mn-lt"/>
                <a:ea typeface="楷体_GB2312" pitchFamily="49" charset="-122"/>
              </a:rPr>
              <a:t>Ww</a:t>
            </a:r>
            <a:r>
              <a:rPr lang="zh-CN" altLang="zh-CN" sz="4000" dirty="0">
                <a:latin typeface="+mn-lt"/>
                <a:ea typeface="楷体_GB2312" pitchFamily="49" charset="-122"/>
              </a:rPr>
              <a:t>，并通过相关词汇了解这些字母的基本读音规则。</a:t>
            </a:r>
          </a:p>
          <a:p>
            <a:pPr>
              <a:defRPr/>
            </a:pPr>
            <a:r>
              <a:rPr lang="en-US" altLang="zh-CN" sz="4000" dirty="0">
                <a:latin typeface="+mn-lt"/>
                <a:ea typeface="楷体_GB2312" pitchFamily="49" charset="-122"/>
              </a:rPr>
              <a:t>2.</a:t>
            </a:r>
            <a:r>
              <a:rPr lang="zh-CN" altLang="zh-CN" sz="4000" dirty="0">
                <a:latin typeface="+mn-lt"/>
                <a:ea typeface="楷体_GB2312" pitchFamily="49" charset="-122"/>
              </a:rPr>
              <a:t>能听、说、读、写单词</a:t>
            </a:r>
            <a:r>
              <a:rPr lang="en-US" altLang="zh-CN" sz="4000" dirty="0">
                <a:latin typeface="+mn-lt"/>
                <a:ea typeface="楷体_GB2312" pitchFamily="49" charset="-122"/>
              </a:rPr>
              <a:t>umbrella, vegetable, water</a:t>
            </a:r>
            <a:r>
              <a:rPr lang="zh-CN" altLang="zh-CN" sz="4000" dirty="0">
                <a:latin typeface="+mn-lt"/>
                <a:ea typeface="楷体_GB2312" pitchFamily="49" charset="-122"/>
              </a:rPr>
              <a:t>并能在日常会话中灵活运用。</a:t>
            </a:r>
            <a:endParaRPr lang="en-US" altLang="zh-CN" sz="4000" b="1" dirty="0">
              <a:latin typeface="+mn-lt"/>
              <a:ea typeface="楷体_GB2312" pitchFamily="49" charset="-122"/>
            </a:endParaRPr>
          </a:p>
          <a:p>
            <a:pPr>
              <a:defRPr/>
            </a:pPr>
            <a:endParaRPr lang="zh-CN" altLang="en-US" sz="3600" dirty="0">
              <a:latin typeface="+mn-lt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323850" y="1341438"/>
            <a:ext cx="88201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Let’s chant—What’s this?</a:t>
            </a:r>
            <a:endParaRPr lang="zh-CN" altLang="en-US" sz="4000" dirty="0"/>
          </a:p>
        </p:txBody>
      </p:sp>
      <p:pic>
        <p:nvPicPr>
          <p:cNvPr id="4099" name="Picture 19" descr="D:\新模版参考课件\带文字图标模板\狗音乐标（带文字）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00" y="-242888"/>
            <a:ext cx="285750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Documents and Settings\Administrator\桌面\陕旅版三上4\Chant：Whatsthis？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2349500"/>
            <a:ext cx="4608512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450" y="333375"/>
            <a:ext cx="7345363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想一想</a:t>
            </a:r>
            <a:endParaRPr lang="en-US" altLang="zh-CN" sz="4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sz="4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怎么翻译：</a:t>
            </a:r>
            <a:r>
              <a:rPr lang="en-US" altLang="zh-CN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What’s this?</a:t>
            </a:r>
          </a:p>
          <a:p>
            <a:pPr>
              <a:defRPr/>
            </a:pPr>
            <a:r>
              <a:rPr lang="en-US" altLang="zh-CN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                  What’s that?</a:t>
            </a:r>
          </a:p>
          <a:p>
            <a:pPr algn="ctr">
              <a:defRPr/>
            </a:pPr>
            <a:endParaRPr lang="zh-CN" altLang="en-US" sz="4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042988" y="3716338"/>
            <a:ext cx="792162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5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楷体_GB2312" pitchFamily="49" charset="-122"/>
              </a:rPr>
              <a:t>Is this a cat?</a:t>
            </a:r>
            <a:r>
              <a:rPr lang="zh-CN" altLang="en-US" sz="5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楷体_GB2312" pitchFamily="49" charset="-122"/>
              </a:rPr>
              <a:t>的回答方式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85938" y="357188"/>
            <a:ext cx="67865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4400" dirty="0"/>
              <a:t>Look, boys and girls! </a:t>
            </a:r>
          </a:p>
          <a:p>
            <a:r>
              <a:rPr lang="en-US" altLang="zh-CN" sz="4400" dirty="0"/>
              <a:t>What’s this?</a:t>
            </a:r>
            <a:endParaRPr lang="zh-CN" altLang="zh-CN" sz="4400" dirty="0"/>
          </a:p>
        </p:txBody>
      </p:sp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2357438" y="5286375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800">
                <a:solidFill>
                  <a:srgbClr val="FF0066"/>
                </a:solidFill>
              </a:rPr>
              <a:t>U u umbrella.</a:t>
            </a:r>
            <a:endParaRPr lang="zh-CN" altLang="en-US" sz="4800">
              <a:solidFill>
                <a:srgbClr val="FF0066"/>
              </a:solidFill>
            </a:endParaRPr>
          </a:p>
        </p:txBody>
      </p:sp>
      <p:pic>
        <p:nvPicPr>
          <p:cNvPr id="6148" name="Picture 3" descr="umbrell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675" y="1844675"/>
            <a:ext cx="3586163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4859338" y="2924175"/>
            <a:ext cx="42846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This is </a:t>
            </a:r>
            <a:r>
              <a:rPr lang="en-US" altLang="zh-CN" sz="4000" dirty="0" err="1">
                <a:solidFill>
                  <a:srgbClr val="FF0000"/>
                </a:solidFill>
              </a:rPr>
              <a:t>Uu</a:t>
            </a:r>
            <a:r>
              <a:rPr lang="en-US" altLang="zh-CN" sz="4000" dirty="0"/>
              <a:t>, </a:t>
            </a:r>
            <a:r>
              <a:rPr lang="en-US" altLang="zh-CN" sz="4000" dirty="0" err="1">
                <a:solidFill>
                  <a:srgbClr val="FF0000"/>
                </a:solidFill>
              </a:rPr>
              <a:t>Uu</a:t>
            </a:r>
            <a:r>
              <a:rPr lang="en-US" altLang="zh-CN" sz="4000" dirty="0"/>
              <a:t> is in “</a:t>
            </a:r>
            <a:r>
              <a:rPr lang="en-US" altLang="zh-CN" sz="4800" dirty="0">
                <a:solidFill>
                  <a:srgbClr val="FF0000"/>
                </a:solidFill>
              </a:rPr>
              <a:t>u</a:t>
            </a:r>
            <a:r>
              <a:rPr lang="en-US" altLang="zh-CN" sz="4800" dirty="0"/>
              <a:t>mbrella</a:t>
            </a:r>
            <a:r>
              <a:rPr lang="en-US" altLang="zh-CN" sz="4000" dirty="0"/>
              <a:t>”. </a:t>
            </a:r>
            <a:endParaRPr lang="zh-CN" altLang="en-US" sz="4000" dirty="0"/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0"/>
            <a:ext cx="34559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4932363" y="836613"/>
            <a:ext cx="34559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Let’s learn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7173" name="图片 6" descr="U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679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U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805488"/>
            <a:ext cx="4333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0021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57338"/>
            <a:ext cx="2447925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0049.avi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73238"/>
            <a:ext cx="2160588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2268538" y="620713"/>
            <a:ext cx="4714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rgbClr val="FF0066"/>
                </a:solidFill>
              </a:rPr>
              <a:t>What’s this?</a:t>
            </a:r>
            <a:endParaRPr lang="zh-CN" altLang="en-US" sz="4800">
              <a:solidFill>
                <a:srgbClr val="FF0066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557338"/>
            <a:ext cx="57658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427538" y="2420938"/>
            <a:ext cx="47164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This is </a:t>
            </a:r>
            <a:r>
              <a:rPr lang="en-US" altLang="zh-CN" sz="4000" dirty="0" err="1">
                <a:solidFill>
                  <a:srgbClr val="FF0000"/>
                </a:solidFill>
              </a:rPr>
              <a:t>Vv</a:t>
            </a:r>
            <a:r>
              <a:rPr lang="en-US" altLang="zh-CN" sz="4000" dirty="0"/>
              <a:t>, </a:t>
            </a:r>
            <a:r>
              <a:rPr lang="en-US" altLang="zh-CN" sz="4000" dirty="0" err="1">
                <a:solidFill>
                  <a:srgbClr val="FF0000"/>
                </a:solidFill>
              </a:rPr>
              <a:t>Vv</a:t>
            </a:r>
            <a:r>
              <a:rPr lang="en-US" altLang="zh-CN" sz="4000" dirty="0"/>
              <a:t> is in “</a:t>
            </a:r>
            <a:r>
              <a:rPr lang="en-US" altLang="zh-CN" sz="4800" dirty="0">
                <a:solidFill>
                  <a:srgbClr val="FF0000"/>
                </a:solidFill>
              </a:rPr>
              <a:t>v</a:t>
            </a:r>
            <a:r>
              <a:rPr lang="en-US" altLang="zh-CN" sz="4800" dirty="0"/>
              <a:t>egetable</a:t>
            </a:r>
            <a:r>
              <a:rPr lang="en-US" altLang="zh-CN" sz="4000" dirty="0"/>
              <a:t>”. </a:t>
            </a:r>
            <a:endParaRPr lang="zh-CN" altLang="en-US" sz="4000" dirty="0"/>
          </a:p>
        </p:txBody>
      </p:sp>
      <p:pic>
        <p:nvPicPr>
          <p:cNvPr id="10243" name="图片 4" descr="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0350"/>
            <a:ext cx="443388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V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516563"/>
            <a:ext cx="43338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194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258</Words>
  <Application>Microsoft Office PowerPoint</Application>
  <PresentationFormat>全屏显示(4:3)</PresentationFormat>
  <Paragraphs>33</Paragraphs>
  <Slides>16</Slides>
  <Notes>7</Notes>
  <HiddenSlides>0</HiddenSlides>
  <MMClips>9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楷体_GB2312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2012-07-06T08:52:00Z</dcterms:created>
  <dcterms:modified xsi:type="dcterms:W3CDTF">2023-01-17T02:55:50Z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EA7E30C7275941258FCC7E44BE744D7E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