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3" r:id="rId3"/>
    <p:sldId id="257" r:id="rId4"/>
    <p:sldId id="258" r:id="rId5"/>
    <p:sldId id="259" r:id="rId6"/>
    <p:sldId id="274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FF00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FF00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FF00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FF00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FF00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b="1" kern="1200">
        <a:solidFill>
          <a:srgbClr val="FF00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b="1" kern="1200">
        <a:solidFill>
          <a:srgbClr val="FF00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b="1" kern="1200">
        <a:solidFill>
          <a:srgbClr val="FF00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b="1" kern="1200">
        <a:solidFill>
          <a:srgbClr val="FF00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33CC"/>
    <a:srgbClr val="0000FF"/>
    <a:srgbClr val="FFFFCC"/>
    <a:srgbClr val="3333FF"/>
    <a:srgbClr val="66FFFF"/>
    <a:srgbClr val="CCCC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06" autoAdjust="0"/>
  </p:normalViewPr>
  <p:slideViewPr>
    <p:cSldViewPr>
      <p:cViewPr>
        <p:scale>
          <a:sx n="100" d="100"/>
          <a:sy n="100" d="100"/>
        </p:scale>
        <p:origin x="-29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3E53F-F381-406F-915D-42687FDD615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47DD8-3217-4228-8445-11E9B625B1E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D98A1-C648-4014-A931-5031686ECCE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0EED1-1AA3-4A93-A836-AA42D8F0B3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0EED1-1AA3-4A93-A836-AA42D8F0B35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D77AB-205E-4D4B-89AC-9AD4EE3A234A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FBC06-6A58-4EBC-BBF9-007866421349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7628467" y="365125"/>
            <a:ext cx="886883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1585381" y="365125"/>
            <a:ext cx="5949952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E1935-8808-4E80-8B7F-A0BB1A43A3EE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E1935-8808-4E80-8B7F-A0BB1A43A3EE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24ED5-6E01-42A5-8035-B4157AFEC560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10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62175" y="2390775"/>
            <a:ext cx="157638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KSO_ST1"/>
          <p:cNvSpPr>
            <a:spLocks noGrp="1"/>
          </p:cNvSpPr>
          <p:nvPr>
            <p:ph type="title"/>
          </p:nvPr>
        </p:nvSpPr>
        <p:spPr>
          <a:xfrm>
            <a:off x="3483443" y="2162634"/>
            <a:ext cx="4260802" cy="1235075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/>
          </p:nvPr>
        </p:nvSpPr>
        <p:spPr>
          <a:xfrm>
            <a:off x="3483443" y="3424698"/>
            <a:ext cx="4260802" cy="450623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FF574-EBCE-4632-9471-67A863477055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049867" y="1244600"/>
            <a:ext cx="3810000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499" y="1244600"/>
            <a:ext cx="3820587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126A8-E559-4B6B-BF73-91C1C468A5EA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727199" y="118532"/>
            <a:ext cx="6984076" cy="71702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76" y="1376362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824576" y="2200274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884" y="1376362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4823884" y="2200274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3595B-C224-4AB3-B854-FEE3099478D4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0B6FB-A1D0-46F4-AE9E-39B5D067FAC3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09EFB-33D7-44E6-80E3-656EB29A6320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58442" y="533402"/>
            <a:ext cx="294917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4115992" y="1063628"/>
            <a:ext cx="462915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858442" y="2133602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A83B1-6FFC-4540-BF66-16C4B2220F3B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934644" y="457200"/>
            <a:ext cx="294917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4082125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934644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8520C-AF70-4389-B08B-4191F64DD46E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6"/>
          <p:cNvPicPr>
            <a:picLocks noChangeAspect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3028950" y="674688"/>
            <a:ext cx="5532438" cy="70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1028" name="KSO_BC1"/>
          <p:cNvSpPr>
            <a:spLocks noGrp="1"/>
          </p:cNvSpPr>
          <p:nvPr>
            <p:ph type="body" idx="1"/>
          </p:nvPr>
        </p:nvSpPr>
        <p:spPr bwMode="auto">
          <a:xfrm>
            <a:off x="496888" y="1549400"/>
            <a:ext cx="8204200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919293"/>
                </a:solidFill>
              </a:defRPr>
            </a:lvl1pPr>
          </a:lstStyle>
          <a:p>
            <a:pPr>
              <a:defRPr/>
            </a:pPr>
            <a:fld id="{C86E1935-8808-4E80-8B7F-A0BB1A43A3EE}" type="slidenum">
              <a:rPr lang="zh-CN" altLang="zh-CN" smtClean="0"/>
              <a:t>‹#›</a:t>
            </a:fld>
            <a:endParaRPr lang="zh-CN" altLang="zh-CN"/>
          </a:p>
        </p:txBody>
      </p:sp>
      <p:pic>
        <p:nvPicPr>
          <p:cNvPr id="1032" name="图片 7"/>
          <p:cNvPicPr>
            <a:picLocks noChangeAspect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8307388" y="657225"/>
            <a:ext cx="83661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 kern="1200"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atin typeface="Arial Black" panose="020B0A04020102020204" pitchFamily="34" charset="0"/>
          <a:ea typeface="微软雅黑" panose="020B0503020204020204" pitchFamily="34" charset="-122"/>
          <a:cs typeface="+mj-cs"/>
        </a:defRPr>
      </a:lvl1pPr>
      <a:lvl2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357505" indent="-357505" algn="just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rgbClr val="963B22"/>
        </a:buClr>
        <a:buSzPct val="90000"/>
        <a:buBlip>
          <a:blip r:embed="rId16"/>
        </a:buBlip>
        <a:defRPr sz="2000" kern="1200">
          <a:solidFill>
            <a:srgbClr val="8B8E2E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357505" indent="-357505" algn="just" rtl="0" eaLnBrk="1" fontAlgn="base" hangingPunct="1">
        <a:lnSpc>
          <a:spcPct val="130000"/>
        </a:lnSpc>
        <a:spcBef>
          <a:spcPct val="0"/>
        </a:spcBef>
        <a:spcAft>
          <a:spcPts val="600"/>
        </a:spcAft>
        <a:buClr>
          <a:srgbClr val="B1D19B"/>
        </a:buClr>
        <a:buFont typeface="幼圆" panose="02010509060101010101" pitchFamily="49" charset="-122"/>
        <a:buChar char=" "/>
        <a:defRPr sz="1600" kern="1200">
          <a:solidFill>
            <a:srgbClr val="7D7D7D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AutoShape 3" descr="PhotoDown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95127" y="1844824"/>
            <a:ext cx="7924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7200" i="1" dirty="0" smtClean="0">
                <a:solidFill>
                  <a:srgbClr val="FF0000"/>
                </a:solidFill>
                <a:latin typeface="+mn-ea"/>
                <a:ea typeface="+mn-ea"/>
              </a:rPr>
              <a:t>20.3 </a:t>
            </a:r>
            <a:r>
              <a:rPr lang="zh-CN" altLang="en-US" sz="7200" i="1" dirty="0" smtClean="0">
                <a:solidFill>
                  <a:srgbClr val="FF0000"/>
                </a:solidFill>
                <a:latin typeface="+mn-ea"/>
                <a:ea typeface="+mn-ea"/>
              </a:rPr>
              <a:t>函</a:t>
            </a:r>
            <a:r>
              <a:rPr lang="zh-CN" altLang="en-US" sz="7200" i="1" dirty="0">
                <a:solidFill>
                  <a:srgbClr val="FF0000"/>
                </a:solidFill>
                <a:latin typeface="+mn-ea"/>
                <a:ea typeface="+mn-ea"/>
              </a:rPr>
              <a:t>数的表示</a:t>
            </a:r>
          </a:p>
        </p:txBody>
      </p:sp>
      <p:sp>
        <p:nvSpPr>
          <p:cNvPr id="5" name="矩形 4"/>
          <p:cNvSpPr/>
          <p:nvPr/>
        </p:nvSpPr>
        <p:spPr>
          <a:xfrm>
            <a:off x="2815095" y="5301207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11188" y="3917950"/>
            <a:ext cx="8458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dirty="0">
                <a:solidFill>
                  <a:schemeClr val="tx1"/>
                </a:solidFill>
                <a:latin typeface="宋体" panose="02010600030101010101" pitchFamily="2" charset="-122"/>
              </a:rPr>
              <a:t>3.</a:t>
            </a:r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</a:rPr>
              <a:t>菜地离玉米地多远？小明从菜地走到玉米地用了多少时间？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593725" y="5300663"/>
            <a:ext cx="59007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chemeClr val="tx1"/>
                </a:solidFill>
                <a:latin typeface="宋体" panose="02010600030101010101" pitchFamily="2" charset="-122"/>
              </a:rPr>
              <a:t>4.</a:t>
            </a:r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</a:rPr>
              <a:t>小明给玉米地锄草用了多少时间？</a:t>
            </a:r>
          </a:p>
        </p:txBody>
      </p:sp>
      <p:grpSp>
        <p:nvGrpSpPr>
          <p:cNvPr id="11268" name="Group 4"/>
          <p:cNvGrpSpPr/>
          <p:nvPr/>
        </p:nvGrpSpPr>
        <p:grpSpPr bwMode="auto">
          <a:xfrm>
            <a:off x="596900" y="228600"/>
            <a:ext cx="7785100" cy="3049588"/>
            <a:chOff x="0" y="0"/>
            <a:chExt cx="4904" cy="1921"/>
          </a:xfrm>
        </p:grpSpPr>
        <p:sp>
          <p:nvSpPr>
            <p:cNvPr id="11274" name="Line 5"/>
            <p:cNvSpPr>
              <a:spLocks noChangeShapeType="1"/>
            </p:cNvSpPr>
            <p:nvPr/>
          </p:nvSpPr>
          <p:spPr bwMode="auto">
            <a:xfrm>
              <a:off x="680" y="1634"/>
              <a:ext cx="3378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5" name="Line 6"/>
            <p:cNvSpPr>
              <a:spLocks noChangeShapeType="1"/>
            </p:cNvSpPr>
            <p:nvPr/>
          </p:nvSpPr>
          <p:spPr bwMode="auto">
            <a:xfrm flipV="1">
              <a:off x="674" y="259"/>
              <a:ext cx="0" cy="1383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6" name="Text Box 7"/>
            <p:cNvSpPr txBox="1">
              <a:spLocks noChangeArrowheads="1"/>
            </p:cNvSpPr>
            <p:nvPr/>
          </p:nvSpPr>
          <p:spPr bwMode="auto">
            <a:xfrm>
              <a:off x="0" y="251"/>
              <a:ext cx="10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000"/>
                <a:t>距离</a:t>
              </a:r>
              <a:r>
                <a:rPr lang="en-US" altLang="zh-CN" sz="2000"/>
                <a:t>y/</a:t>
              </a:r>
              <a:r>
                <a:rPr lang="zh-CN" altLang="en-US" sz="2000"/>
                <a:t>千米</a:t>
              </a:r>
            </a:p>
          </p:txBody>
        </p:sp>
        <p:sp>
          <p:nvSpPr>
            <p:cNvPr id="11277" name="Text Box 8"/>
            <p:cNvSpPr txBox="1">
              <a:spLocks noChangeArrowheads="1"/>
            </p:cNvSpPr>
            <p:nvPr/>
          </p:nvSpPr>
          <p:spPr bwMode="auto">
            <a:xfrm>
              <a:off x="3575" y="1690"/>
              <a:ext cx="84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1800"/>
                <a:t>时间</a:t>
              </a:r>
              <a:r>
                <a:rPr lang="en-US" altLang="zh-CN" sz="1800"/>
                <a:t>x/</a:t>
              </a:r>
              <a:r>
                <a:rPr lang="zh-CN" altLang="en-US" sz="1800"/>
                <a:t>分钟</a:t>
              </a:r>
            </a:p>
          </p:txBody>
        </p:sp>
        <p:sp>
          <p:nvSpPr>
            <p:cNvPr id="11278" name="Text Box 9"/>
            <p:cNvSpPr txBox="1">
              <a:spLocks noChangeArrowheads="1"/>
            </p:cNvSpPr>
            <p:nvPr/>
          </p:nvSpPr>
          <p:spPr bwMode="auto">
            <a:xfrm>
              <a:off x="547" y="1571"/>
              <a:ext cx="27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0</a:t>
              </a:r>
            </a:p>
          </p:txBody>
        </p:sp>
        <p:sp>
          <p:nvSpPr>
            <p:cNvPr id="11279" name="Line 10"/>
            <p:cNvSpPr>
              <a:spLocks noChangeShapeType="1"/>
            </p:cNvSpPr>
            <p:nvPr/>
          </p:nvSpPr>
          <p:spPr bwMode="auto">
            <a:xfrm>
              <a:off x="680" y="1115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0" name="Line 11"/>
            <p:cNvSpPr>
              <a:spLocks noChangeShapeType="1"/>
            </p:cNvSpPr>
            <p:nvPr/>
          </p:nvSpPr>
          <p:spPr bwMode="auto">
            <a:xfrm>
              <a:off x="680" y="1115"/>
              <a:ext cx="48" cy="0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1" name="Line 12"/>
            <p:cNvSpPr>
              <a:spLocks noChangeShapeType="1"/>
            </p:cNvSpPr>
            <p:nvPr/>
          </p:nvSpPr>
          <p:spPr bwMode="auto">
            <a:xfrm>
              <a:off x="680" y="539"/>
              <a:ext cx="48" cy="0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2" name="Line 13"/>
            <p:cNvSpPr>
              <a:spLocks noChangeShapeType="1"/>
            </p:cNvSpPr>
            <p:nvPr/>
          </p:nvSpPr>
          <p:spPr bwMode="auto">
            <a:xfrm flipV="1">
              <a:off x="968" y="1595"/>
              <a:ext cx="0" cy="48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3" name="Line 14"/>
            <p:cNvSpPr>
              <a:spLocks noChangeShapeType="1"/>
            </p:cNvSpPr>
            <p:nvPr/>
          </p:nvSpPr>
          <p:spPr bwMode="auto">
            <a:xfrm flipV="1">
              <a:off x="1256" y="1595"/>
              <a:ext cx="0" cy="48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4" name="Line 15"/>
            <p:cNvSpPr>
              <a:spLocks noChangeShapeType="1"/>
            </p:cNvSpPr>
            <p:nvPr/>
          </p:nvSpPr>
          <p:spPr bwMode="auto">
            <a:xfrm flipV="1">
              <a:off x="1544" y="1595"/>
              <a:ext cx="0" cy="48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5" name="Line 16"/>
            <p:cNvSpPr>
              <a:spLocks noChangeShapeType="1"/>
            </p:cNvSpPr>
            <p:nvPr/>
          </p:nvSpPr>
          <p:spPr bwMode="auto">
            <a:xfrm flipV="1">
              <a:off x="1832" y="1595"/>
              <a:ext cx="0" cy="48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6" name="Line 17"/>
            <p:cNvSpPr>
              <a:spLocks noChangeShapeType="1"/>
            </p:cNvSpPr>
            <p:nvPr/>
          </p:nvSpPr>
          <p:spPr bwMode="auto">
            <a:xfrm flipV="1">
              <a:off x="2648" y="1595"/>
              <a:ext cx="0" cy="48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7" name="Text Box 18"/>
            <p:cNvSpPr txBox="1">
              <a:spLocks noChangeArrowheads="1"/>
            </p:cNvSpPr>
            <p:nvPr/>
          </p:nvSpPr>
          <p:spPr bwMode="auto">
            <a:xfrm>
              <a:off x="384" y="979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1.1</a:t>
              </a:r>
            </a:p>
          </p:txBody>
        </p:sp>
        <p:sp>
          <p:nvSpPr>
            <p:cNvPr id="11288" name="Text Box 19"/>
            <p:cNvSpPr txBox="1">
              <a:spLocks noChangeArrowheads="1"/>
            </p:cNvSpPr>
            <p:nvPr/>
          </p:nvSpPr>
          <p:spPr bwMode="auto">
            <a:xfrm>
              <a:off x="480" y="411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2</a:t>
              </a:r>
            </a:p>
          </p:txBody>
        </p:sp>
        <p:sp>
          <p:nvSpPr>
            <p:cNvPr id="11289" name="Text Box 20"/>
            <p:cNvSpPr txBox="1">
              <a:spLocks noChangeArrowheads="1"/>
            </p:cNvSpPr>
            <p:nvPr/>
          </p:nvSpPr>
          <p:spPr bwMode="auto">
            <a:xfrm>
              <a:off x="814" y="1643"/>
              <a:ext cx="2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600"/>
                <a:t>15</a:t>
              </a:r>
            </a:p>
          </p:txBody>
        </p:sp>
        <p:sp>
          <p:nvSpPr>
            <p:cNvPr id="11290" name="Text Box 21"/>
            <p:cNvSpPr txBox="1">
              <a:spLocks noChangeArrowheads="1"/>
            </p:cNvSpPr>
            <p:nvPr/>
          </p:nvSpPr>
          <p:spPr bwMode="auto">
            <a:xfrm>
              <a:off x="1160" y="1643"/>
              <a:ext cx="4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600"/>
                <a:t>25</a:t>
              </a:r>
            </a:p>
          </p:txBody>
        </p:sp>
        <p:sp>
          <p:nvSpPr>
            <p:cNvPr id="11291" name="Text Box 22"/>
            <p:cNvSpPr txBox="1">
              <a:spLocks noChangeArrowheads="1"/>
            </p:cNvSpPr>
            <p:nvPr/>
          </p:nvSpPr>
          <p:spPr bwMode="auto">
            <a:xfrm>
              <a:off x="1400" y="1643"/>
              <a:ext cx="3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600"/>
                <a:t>37</a:t>
              </a:r>
            </a:p>
          </p:txBody>
        </p:sp>
        <p:sp>
          <p:nvSpPr>
            <p:cNvPr id="11292" name="Text Box 23"/>
            <p:cNvSpPr txBox="1">
              <a:spLocks noChangeArrowheads="1"/>
            </p:cNvSpPr>
            <p:nvPr/>
          </p:nvSpPr>
          <p:spPr bwMode="auto">
            <a:xfrm>
              <a:off x="1736" y="1643"/>
              <a:ext cx="3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600"/>
                <a:t>55</a:t>
              </a:r>
            </a:p>
          </p:txBody>
        </p:sp>
        <p:sp>
          <p:nvSpPr>
            <p:cNvPr id="11293" name="Text Box 24"/>
            <p:cNvSpPr txBox="1">
              <a:spLocks noChangeArrowheads="1"/>
            </p:cNvSpPr>
            <p:nvPr/>
          </p:nvSpPr>
          <p:spPr bwMode="auto">
            <a:xfrm>
              <a:off x="2504" y="1643"/>
              <a:ext cx="3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600"/>
                <a:t>80</a:t>
              </a:r>
            </a:p>
          </p:txBody>
        </p:sp>
        <p:sp>
          <p:nvSpPr>
            <p:cNvPr id="11294" name="Line 25"/>
            <p:cNvSpPr>
              <a:spLocks noChangeShapeType="1"/>
            </p:cNvSpPr>
            <p:nvPr/>
          </p:nvSpPr>
          <p:spPr bwMode="auto">
            <a:xfrm>
              <a:off x="968" y="1115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5" name="Line 26"/>
            <p:cNvSpPr>
              <a:spLocks noChangeShapeType="1"/>
            </p:cNvSpPr>
            <p:nvPr/>
          </p:nvSpPr>
          <p:spPr bwMode="auto">
            <a:xfrm flipH="1">
              <a:off x="680" y="1115"/>
              <a:ext cx="288" cy="528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6" name="Line 27"/>
            <p:cNvSpPr>
              <a:spLocks noChangeShapeType="1"/>
            </p:cNvSpPr>
            <p:nvPr/>
          </p:nvSpPr>
          <p:spPr bwMode="auto">
            <a:xfrm>
              <a:off x="968" y="1115"/>
              <a:ext cx="288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7" name="Line 28"/>
            <p:cNvSpPr>
              <a:spLocks noChangeShapeType="1"/>
            </p:cNvSpPr>
            <p:nvPr/>
          </p:nvSpPr>
          <p:spPr bwMode="auto">
            <a:xfrm flipV="1">
              <a:off x="1256" y="539"/>
              <a:ext cx="288" cy="576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8" name="Line 29"/>
            <p:cNvSpPr>
              <a:spLocks noChangeShapeType="1"/>
            </p:cNvSpPr>
            <p:nvPr/>
          </p:nvSpPr>
          <p:spPr bwMode="auto">
            <a:xfrm>
              <a:off x="1544" y="539"/>
              <a:ext cx="288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9" name="Line 30"/>
            <p:cNvSpPr>
              <a:spLocks noChangeShapeType="1"/>
            </p:cNvSpPr>
            <p:nvPr/>
          </p:nvSpPr>
          <p:spPr bwMode="auto">
            <a:xfrm>
              <a:off x="1832" y="539"/>
              <a:ext cx="816" cy="1104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11300" name="Picture 3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8" y="0"/>
              <a:ext cx="2256" cy="1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01" name="Line 32"/>
            <p:cNvSpPr>
              <a:spLocks noChangeShapeType="1"/>
            </p:cNvSpPr>
            <p:nvPr/>
          </p:nvSpPr>
          <p:spPr bwMode="auto">
            <a:xfrm>
              <a:off x="680" y="1120"/>
              <a:ext cx="288" cy="0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2" name="Line 33"/>
            <p:cNvSpPr>
              <a:spLocks noChangeShapeType="1"/>
            </p:cNvSpPr>
            <p:nvPr/>
          </p:nvSpPr>
          <p:spPr bwMode="auto">
            <a:xfrm flipV="1">
              <a:off x="968" y="1104"/>
              <a:ext cx="0" cy="528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3" name="Line 34"/>
            <p:cNvSpPr>
              <a:spLocks noChangeShapeType="1"/>
            </p:cNvSpPr>
            <p:nvPr/>
          </p:nvSpPr>
          <p:spPr bwMode="auto">
            <a:xfrm>
              <a:off x="1256" y="1104"/>
              <a:ext cx="0" cy="528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4" name="Line 35"/>
            <p:cNvSpPr>
              <a:spLocks noChangeShapeType="1"/>
            </p:cNvSpPr>
            <p:nvPr/>
          </p:nvSpPr>
          <p:spPr bwMode="auto">
            <a:xfrm>
              <a:off x="1544" y="536"/>
              <a:ext cx="0" cy="1104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5" name="Line 36"/>
            <p:cNvSpPr>
              <a:spLocks noChangeShapeType="1"/>
            </p:cNvSpPr>
            <p:nvPr/>
          </p:nvSpPr>
          <p:spPr bwMode="auto">
            <a:xfrm>
              <a:off x="1832" y="528"/>
              <a:ext cx="0" cy="1104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6" name="Line 37"/>
            <p:cNvSpPr>
              <a:spLocks noChangeShapeType="1"/>
            </p:cNvSpPr>
            <p:nvPr/>
          </p:nvSpPr>
          <p:spPr bwMode="auto">
            <a:xfrm>
              <a:off x="696" y="544"/>
              <a:ext cx="816" cy="0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269" name="Rectangle 38"/>
          <p:cNvSpPr>
            <a:spLocks noChangeArrowheads="1"/>
          </p:cNvSpPr>
          <p:nvPr/>
        </p:nvSpPr>
        <p:spPr bwMode="auto">
          <a:xfrm>
            <a:off x="611188" y="3019425"/>
            <a:ext cx="5543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chemeClr val="tx1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</a:rPr>
              <a:t>小明给菜地浇水用了多少时间？</a:t>
            </a:r>
          </a:p>
        </p:txBody>
      </p:sp>
      <p:sp>
        <p:nvSpPr>
          <p:cNvPr id="10279" name="Text Box 39"/>
          <p:cNvSpPr txBox="1">
            <a:spLocks noChangeArrowheads="1"/>
          </p:cNvSpPr>
          <p:nvPr/>
        </p:nvSpPr>
        <p:spPr bwMode="auto">
          <a:xfrm>
            <a:off x="838200" y="3505200"/>
            <a:ext cx="7772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3333FF"/>
                </a:solidFill>
                <a:ea typeface="华文新魏" panose="02010800040101010101" pitchFamily="2" charset="-122"/>
              </a:rPr>
              <a:t>从横坐标看</a:t>
            </a:r>
            <a:r>
              <a:rPr lang="en-US" altLang="zh-CN" sz="2800" dirty="0">
                <a:solidFill>
                  <a:srgbClr val="3333FF"/>
                </a:solidFill>
                <a:ea typeface="华文新魏" panose="02010800040101010101" pitchFamily="2" charset="-122"/>
              </a:rPr>
              <a:t>:</a:t>
            </a:r>
            <a:r>
              <a:rPr lang="zh-CN" altLang="en-US" sz="2800" dirty="0">
                <a:solidFill>
                  <a:srgbClr val="3333FF"/>
                </a:solidFill>
                <a:ea typeface="华文新魏" panose="02010800040101010101" pitchFamily="2" charset="-122"/>
              </a:rPr>
              <a:t>小明给菜地浇水用了</a:t>
            </a:r>
            <a:r>
              <a:rPr lang="en-US" altLang="zh-CN" sz="2800" dirty="0">
                <a:solidFill>
                  <a:srgbClr val="3333FF"/>
                </a:solidFill>
                <a:ea typeface="华文新魏" panose="02010800040101010101" pitchFamily="2" charset="-122"/>
              </a:rPr>
              <a:t>10</a:t>
            </a:r>
            <a:r>
              <a:rPr lang="zh-CN" altLang="en-US" sz="2800" dirty="0">
                <a:solidFill>
                  <a:srgbClr val="3333FF"/>
                </a:solidFill>
                <a:ea typeface="华文新魏" panose="02010800040101010101" pitchFamily="2" charset="-122"/>
              </a:rPr>
              <a:t>分钟</a:t>
            </a:r>
            <a:r>
              <a:rPr lang="en-US" altLang="zh-CN" sz="2800" dirty="0">
                <a:solidFill>
                  <a:srgbClr val="3333FF"/>
                </a:solidFill>
                <a:ea typeface="华文新魏" panose="02010800040101010101" pitchFamily="2" charset="-122"/>
              </a:rPr>
              <a:t>(</a:t>
            </a:r>
            <a:r>
              <a:rPr lang="zh-CN" altLang="en-US" sz="2800" dirty="0">
                <a:solidFill>
                  <a:srgbClr val="3333FF"/>
                </a:solidFill>
                <a:ea typeface="华文新魏" panose="02010800040101010101" pitchFamily="2" charset="-122"/>
              </a:rPr>
              <a:t>即</a:t>
            </a:r>
            <a:r>
              <a:rPr lang="en-US" altLang="zh-CN" sz="2800" dirty="0">
                <a:solidFill>
                  <a:srgbClr val="3333FF"/>
                </a:solidFill>
                <a:ea typeface="华文新魏" panose="02010800040101010101" pitchFamily="2" charset="-122"/>
              </a:rPr>
              <a:t>25-15)</a:t>
            </a:r>
          </a:p>
        </p:txBody>
      </p:sp>
      <p:sp>
        <p:nvSpPr>
          <p:cNvPr id="10280" name="Text Box 40"/>
          <p:cNvSpPr txBox="1">
            <a:spLocks noChangeArrowheads="1"/>
          </p:cNvSpPr>
          <p:nvPr/>
        </p:nvSpPr>
        <p:spPr bwMode="auto">
          <a:xfrm>
            <a:off x="2617788" y="4384675"/>
            <a:ext cx="54594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3333FF"/>
                </a:solidFill>
                <a:ea typeface="华文新魏" panose="02010800040101010101" pitchFamily="2" charset="-122"/>
              </a:rPr>
              <a:t>从纵坐标看</a:t>
            </a:r>
            <a:r>
              <a:rPr lang="en-US" altLang="zh-CN" sz="2800" dirty="0">
                <a:solidFill>
                  <a:srgbClr val="3333FF"/>
                </a:solidFill>
                <a:ea typeface="华文新魏" panose="02010800040101010101" pitchFamily="2" charset="-122"/>
              </a:rPr>
              <a:t>:</a:t>
            </a:r>
            <a:r>
              <a:rPr lang="zh-CN" altLang="en-US" sz="2800" dirty="0">
                <a:solidFill>
                  <a:srgbClr val="3333FF"/>
                </a:solidFill>
                <a:ea typeface="华文新魏" panose="02010800040101010101" pitchFamily="2" charset="-122"/>
              </a:rPr>
              <a:t>菜地离玉米地</a:t>
            </a:r>
            <a:r>
              <a:rPr lang="en-US" altLang="zh-CN" sz="2800" dirty="0">
                <a:solidFill>
                  <a:srgbClr val="3333FF"/>
                </a:solidFill>
                <a:ea typeface="华文新魏" panose="02010800040101010101" pitchFamily="2" charset="-122"/>
              </a:rPr>
              <a:t>0.9</a:t>
            </a:r>
            <a:r>
              <a:rPr lang="zh-CN" altLang="en-US" sz="2800" dirty="0">
                <a:solidFill>
                  <a:srgbClr val="3333FF"/>
                </a:solidFill>
                <a:ea typeface="华文新魏" panose="02010800040101010101" pitchFamily="2" charset="-122"/>
              </a:rPr>
              <a:t>千米</a:t>
            </a:r>
            <a:r>
              <a:rPr lang="en-US" altLang="zh-CN" sz="2800" dirty="0">
                <a:solidFill>
                  <a:srgbClr val="3333FF"/>
                </a:solidFill>
                <a:ea typeface="华文新魏" panose="02010800040101010101" pitchFamily="2" charset="-122"/>
              </a:rPr>
              <a:t>.</a:t>
            </a:r>
          </a:p>
        </p:txBody>
      </p:sp>
      <p:sp>
        <p:nvSpPr>
          <p:cNvPr id="10281" name="Text Box 41"/>
          <p:cNvSpPr txBox="1">
            <a:spLocks noChangeArrowheads="1"/>
          </p:cNvSpPr>
          <p:nvPr/>
        </p:nvSpPr>
        <p:spPr bwMode="auto">
          <a:xfrm>
            <a:off x="838200" y="4870450"/>
            <a:ext cx="75041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3333FF"/>
                </a:solidFill>
                <a:ea typeface="华文新魏" panose="02010800040101010101" pitchFamily="2" charset="-122"/>
              </a:rPr>
              <a:t>从横坐标看</a:t>
            </a:r>
            <a:r>
              <a:rPr lang="en-US" altLang="zh-CN" sz="2800" dirty="0">
                <a:solidFill>
                  <a:srgbClr val="3333FF"/>
                </a:solidFill>
                <a:ea typeface="华文新魏" panose="02010800040101010101" pitchFamily="2" charset="-122"/>
              </a:rPr>
              <a:t>:</a:t>
            </a:r>
            <a:r>
              <a:rPr lang="zh-CN" altLang="en-US" sz="2800" dirty="0">
                <a:solidFill>
                  <a:srgbClr val="3333FF"/>
                </a:solidFill>
                <a:ea typeface="华文新魏" panose="02010800040101010101" pitchFamily="2" charset="-122"/>
              </a:rPr>
              <a:t>小明从菜地用到玉米地用了</a:t>
            </a:r>
            <a:r>
              <a:rPr lang="en-US" altLang="zh-CN" sz="2800" dirty="0">
                <a:solidFill>
                  <a:srgbClr val="3333FF"/>
                </a:solidFill>
                <a:ea typeface="华文新魏" panose="02010800040101010101" pitchFamily="2" charset="-122"/>
              </a:rPr>
              <a:t>12</a:t>
            </a:r>
            <a:r>
              <a:rPr lang="zh-CN" altLang="en-US" sz="2800" dirty="0">
                <a:solidFill>
                  <a:srgbClr val="3333FF"/>
                </a:solidFill>
                <a:ea typeface="华文新魏" panose="02010800040101010101" pitchFamily="2" charset="-122"/>
              </a:rPr>
              <a:t>分钟</a:t>
            </a:r>
            <a:r>
              <a:rPr lang="en-US" altLang="zh-CN" sz="2800" dirty="0">
                <a:solidFill>
                  <a:srgbClr val="3333FF"/>
                </a:solidFill>
                <a:ea typeface="华文新魏" panose="02010800040101010101" pitchFamily="2" charset="-122"/>
              </a:rPr>
              <a:t>.</a:t>
            </a:r>
          </a:p>
        </p:txBody>
      </p:sp>
      <p:sp>
        <p:nvSpPr>
          <p:cNvPr id="10282" name="Text Box 42"/>
          <p:cNvSpPr txBox="1">
            <a:spLocks noChangeArrowheads="1"/>
          </p:cNvSpPr>
          <p:nvPr/>
        </p:nvSpPr>
        <p:spPr bwMode="auto">
          <a:xfrm>
            <a:off x="630238" y="5889625"/>
            <a:ext cx="8128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3333FF"/>
                </a:solidFill>
                <a:ea typeface="华文新魏" panose="02010800040101010101" pitchFamily="2" charset="-122"/>
              </a:rPr>
              <a:t>从横坐标看</a:t>
            </a:r>
            <a:r>
              <a:rPr lang="en-US" altLang="zh-CN" sz="2800" dirty="0">
                <a:solidFill>
                  <a:srgbClr val="3333FF"/>
                </a:solidFill>
                <a:ea typeface="华文新魏" panose="02010800040101010101" pitchFamily="2" charset="-122"/>
              </a:rPr>
              <a:t>:</a:t>
            </a:r>
            <a:r>
              <a:rPr lang="zh-CN" altLang="en-US" sz="2800" dirty="0">
                <a:solidFill>
                  <a:srgbClr val="3333FF"/>
                </a:solidFill>
                <a:ea typeface="华文新魏" panose="02010800040101010101" pitchFamily="2" charset="-122"/>
              </a:rPr>
              <a:t>小明给玉米地锄草用了</a:t>
            </a:r>
            <a:r>
              <a:rPr lang="en-US" altLang="zh-CN" sz="2800" dirty="0">
                <a:solidFill>
                  <a:srgbClr val="3333FF"/>
                </a:solidFill>
                <a:ea typeface="华文新魏" panose="02010800040101010101" pitchFamily="2" charset="-122"/>
              </a:rPr>
              <a:t>18</a:t>
            </a:r>
            <a:r>
              <a:rPr lang="zh-CN" altLang="en-US" sz="2800" dirty="0">
                <a:solidFill>
                  <a:srgbClr val="3333FF"/>
                </a:solidFill>
                <a:ea typeface="华文新魏" panose="02010800040101010101" pitchFamily="2" charset="-122"/>
              </a:rPr>
              <a:t>分钟</a:t>
            </a:r>
            <a:r>
              <a:rPr lang="en-US" altLang="zh-CN" sz="2800" dirty="0">
                <a:solidFill>
                  <a:srgbClr val="3333FF"/>
                </a:solidFill>
                <a:ea typeface="华文新魏" panose="02010800040101010101" pitchFamily="2" charset="-122"/>
              </a:rPr>
              <a:t>(</a:t>
            </a:r>
            <a:r>
              <a:rPr lang="zh-CN" altLang="en-US" sz="2800" dirty="0">
                <a:solidFill>
                  <a:srgbClr val="3333FF"/>
                </a:solidFill>
                <a:ea typeface="华文新魏" panose="02010800040101010101" pitchFamily="2" charset="-122"/>
              </a:rPr>
              <a:t>即</a:t>
            </a:r>
            <a:r>
              <a:rPr lang="en-US" altLang="zh-CN" sz="2800" dirty="0">
                <a:solidFill>
                  <a:srgbClr val="3333FF"/>
                </a:solidFill>
                <a:ea typeface="华文新魏" panose="02010800040101010101" pitchFamily="2" charset="-122"/>
              </a:rPr>
              <a:t>55-37)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  <p:bldP spid="10279" grpId="0" autoUpdateAnimBg="0"/>
      <p:bldP spid="10280" grpId="0" autoUpdateAnimBg="0"/>
      <p:bldP spid="10281" grpId="0" autoUpdateAnimBg="0"/>
      <p:bldP spid="1028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77850" y="3778994"/>
            <a:ext cx="81851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dirty="0">
                <a:solidFill>
                  <a:schemeClr val="tx1"/>
                </a:solidFill>
                <a:latin typeface="宋体" panose="02010600030101010101" pitchFamily="2" charset="-122"/>
              </a:rPr>
              <a:t>5.</a:t>
            </a:r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</a:rPr>
              <a:t>玉米地离小明家多远？小明从玉米地走回家的平均速度是多少</a:t>
            </a:r>
            <a:r>
              <a:rPr lang="en-US" altLang="zh-CN" sz="2800" dirty="0">
                <a:solidFill>
                  <a:schemeClr val="tx1"/>
                </a:solidFill>
                <a:latin typeface="宋体" panose="02010600030101010101" pitchFamily="2" charset="-122"/>
              </a:rPr>
              <a:t>?</a:t>
            </a:r>
          </a:p>
        </p:txBody>
      </p:sp>
      <p:grpSp>
        <p:nvGrpSpPr>
          <p:cNvPr id="12291" name="Group 3"/>
          <p:cNvGrpSpPr/>
          <p:nvPr/>
        </p:nvGrpSpPr>
        <p:grpSpPr bwMode="auto">
          <a:xfrm>
            <a:off x="596900" y="620688"/>
            <a:ext cx="7785100" cy="3049588"/>
            <a:chOff x="0" y="0"/>
            <a:chExt cx="4904" cy="1921"/>
          </a:xfrm>
        </p:grpSpPr>
        <p:sp>
          <p:nvSpPr>
            <p:cNvPr id="12296" name="Line 4"/>
            <p:cNvSpPr>
              <a:spLocks noChangeShapeType="1"/>
            </p:cNvSpPr>
            <p:nvPr/>
          </p:nvSpPr>
          <p:spPr bwMode="auto">
            <a:xfrm>
              <a:off x="680" y="1634"/>
              <a:ext cx="3378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7" name="Line 5"/>
            <p:cNvSpPr>
              <a:spLocks noChangeShapeType="1"/>
            </p:cNvSpPr>
            <p:nvPr/>
          </p:nvSpPr>
          <p:spPr bwMode="auto">
            <a:xfrm flipV="1">
              <a:off x="674" y="259"/>
              <a:ext cx="0" cy="1383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8" name="Text Box 6"/>
            <p:cNvSpPr txBox="1">
              <a:spLocks noChangeArrowheads="1"/>
            </p:cNvSpPr>
            <p:nvPr/>
          </p:nvSpPr>
          <p:spPr bwMode="auto">
            <a:xfrm>
              <a:off x="0" y="68"/>
              <a:ext cx="10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000" dirty="0"/>
                <a:t>距离</a:t>
              </a:r>
              <a:r>
                <a:rPr lang="en-US" altLang="zh-CN" sz="2000" dirty="0"/>
                <a:t>y/</a:t>
              </a:r>
              <a:r>
                <a:rPr lang="zh-CN" altLang="en-US" sz="2000" dirty="0"/>
                <a:t>千米</a:t>
              </a:r>
            </a:p>
          </p:txBody>
        </p:sp>
        <p:sp>
          <p:nvSpPr>
            <p:cNvPr id="12299" name="Text Box 7"/>
            <p:cNvSpPr txBox="1">
              <a:spLocks noChangeArrowheads="1"/>
            </p:cNvSpPr>
            <p:nvPr/>
          </p:nvSpPr>
          <p:spPr bwMode="auto">
            <a:xfrm>
              <a:off x="3575" y="1690"/>
              <a:ext cx="84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1800"/>
                <a:t>时间</a:t>
              </a:r>
              <a:r>
                <a:rPr lang="en-US" altLang="zh-CN" sz="1800"/>
                <a:t>x/</a:t>
              </a:r>
              <a:r>
                <a:rPr lang="zh-CN" altLang="en-US" sz="1800"/>
                <a:t>分钟</a:t>
              </a:r>
            </a:p>
          </p:txBody>
        </p:sp>
        <p:sp>
          <p:nvSpPr>
            <p:cNvPr id="12300" name="Text Box 8"/>
            <p:cNvSpPr txBox="1">
              <a:spLocks noChangeArrowheads="1"/>
            </p:cNvSpPr>
            <p:nvPr/>
          </p:nvSpPr>
          <p:spPr bwMode="auto">
            <a:xfrm>
              <a:off x="547" y="1571"/>
              <a:ext cx="27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0</a:t>
              </a:r>
            </a:p>
          </p:txBody>
        </p:sp>
        <p:sp>
          <p:nvSpPr>
            <p:cNvPr id="12301" name="Line 9"/>
            <p:cNvSpPr>
              <a:spLocks noChangeShapeType="1"/>
            </p:cNvSpPr>
            <p:nvPr/>
          </p:nvSpPr>
          <p:spPr bwMode="auto">
            <a:xfrm>
              <a:off x="680" y="1115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2" name="Line 10"/>
            <p:cNvSpPr>
              <a:spLocks noChangeShapeType="1"/>
            </p:cNvSpPr>
            <p:nvPr/>
          </p:nvSpPr>
          <p:spPr bwMode="auto">
            <a:xfrm>
              <a:off x="680" y="1115"/>
              <a:ext cx="48" cy="0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3" name="Line 11"/>
            <p:cNvSpPr>
              <a:spLocks noChangeShapeType="1"/>
            </p:cNvSpPr>
            <p:nvPr/>
          </p:nvSpPr>
          <p:spPr bwMode="auto">
            <a:xfrm>
              <a:off x="680" y="539"/>
              <a:ext cx="48" cy="0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4" name="Line 12"/>
            <p:cNvSpPr>
              <a:spLocks noChangeShapeType="1"/>
            </p:cNvSpPr>
            <p:nvPr/>
          </p:nvSpPr>
          <p:spPr bwMode="auto">
            <a:xfrm flipV="1">
              <a:off x="968" y="1595"/>
              <a:ext cx="0" cy="48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5" name="Line 13"/>
            <p:cNvSpPr>
              <a:spLocks noChangeShapeType="1"/>
            </p:cNvSpPr>
            <p:nvPr/>
          </p:nvSpPr>
          <p:spPr bwMode="auto">
            <a:xfrm flipV="1">
              <a:off x="1256" y="1595"/>
              <a:ext cx="0" cy="48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6" name="Line 14"/>
            <p:cNvSpPr>
              <a:spLocks noChangeShapeType="1"/>
            </p:cNvSpPr>
            <p:nvPr/>
          </p:nvSpPr>
          <p:spPr bwMode="auto">
            <a:xfrm flipV="1">
              <a:off x="1544" y="1595"/>
              <a:ext cx="0" cy="48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7" name="Line 15"/>
            <p:cNvSpPr>
              <a:spLocks noChangeShapeType="1"/>
            </p:cNvSpPr>
            <p:nvPr/>
          </p:nvSpPr>
          <p:spPr bwMode="auto">
            <a:xfrm flipV="1">
              <a:off x="1832" y="1595"/>
              <a:ext cx="0" cy="48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8" name="Line 16"/>
            <p:cNvSpPr>
              <a:spLocks noChangeShapeType="1"/>
            </p:cNvSpPr>
            <p:nvPr/>
          </p:nvSpPr>
          <p:spPr bwMode="auto">
            <a:xfrm flipV="1">
              <a:off x="2648" y="1595"/>
              <a:ext cx="0" cy="48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9" name="Text Box 17"/>
            <p:cNvSpPr txBox="1">
              <a:spLocks noChangeArrowheads="1"/>
            </p:cNvSpPr>
            <p:nvPr/>
          </p:nvSpPr>
          <p:spPr bwMode="auto">
            <a:xfrm>
              <a:off x="384" y="979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1.1</a:t>
              </a:r>
            </a:p>
          </p:txBody>
        </p:sp>
        <p:sp>
          <p:nvSpPr>
            <p:cNvPr id="12310" name="Text Box 18"/>
            <p:cNvSpPr txBox="1">
              <a:spLocks noChangeArrowheads="1"/>
            </p:cNvSpPr>
            <p:nvPr/>
          </p:nvSpPr>
          <p:spPr bwMode="auto">
            <a:xfrm>
              <a:off x="480" y="411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2</a:t>
              </a:r>
            </a:p>
          </p:txBody>
        </p:sp>
        <p:sp>
          <p:nvSpPr>
            <p:cNvPr id="12311" name="Text Box 19"/>
            <p:cNvSpPr txBox="1">
              <a:spLocks noChangeArrowheads="1"/>
            </p:cNvSpPr>
            <p:nvPr/>
          </p:nvSpPr>
          <p:spPr bwMode="auto">
            <a:xfrm>
              <a:off x="814" y="1643"/>
              <a:ext cx="2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600"/>
                <a:t>15</a:t>
              </a:r>
            </a:p>
          </p:txBody>
        </p:sp>
        <p:sp>
          <p:nvSpPr>
            <p:cNvPr id="12312" name="Text Box 20"/>
            <p:cNvSpPr txBox="1">
              <a:spLocks noChangeArrowheads="1"/>
            </p:cNvSpPr>
            <p:nvPr/>
          </p:nvSpPr>
          <p:spPr bwMode="auto">
            <a:xfrm>
              <a:off x="1160" y="1643"/>
              <a:ext cx="4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600"/>
                <a:t>25</a:t>
              </a:r>
            </a:p>
          </p:txBody>
        </p:sp>
        <p:sp>
          <p:nvSpPr>
            <p:cNvPr id="12313" name="Text Box 21"/>
            <p:cNvSpPr txBox="1">
              <a:spLocks noChangeArrowheads="1"/>
            </p:cNvSpPr>
            <p:nvPr/>
          </p:nvSpPr>
          <p:spPr bwMode="auto">
            <a:xfrm>
              <a:off x="1400" y="1643"/>
              <a:ext cx="3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600"/>
                <a:t>37</a:t>
              </a:r>
            </a:p>
          </p:txBody>
        </p:sp>
        <p:sp>
          <p:nvSpPr>
            <p:cNvPr id="12314" name="Text Box 22"/>
            <p:cNvSpPr txBox="1">
              <a:spLocks noChangeArrowheads="1"/>
            </p:cNvSpPr>
            <p:nvPr/>
          </p:nvSpPr>
          <p:spPr bwMode="auto">
            <a:xfrm>
              <a:off x="1736" y="1643"/>
              <a:ext cx="3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600"/>
                <a:t>55</a:t>
              </a:r>
            </a:p>
          </p:txBody>
        </p:sp>
        <p:sp>
          <p:nvSpPr>
            <p:cNvPr id="12315" name="Text Box 23"/>
            <p:cNvSpPr txBox="1">
              <a:spLocks noChangeArrowheads="1"/>
            </p:cNvSpPr>
            <p:nvPr/>
          </p:nvSpPr>
          <p:spPr bwMode="auto">
            <a:xfrm>
              <a:off x="2504" y="1643"/>
              <a:ext cx="3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600"/>
                <a:t>80</a:t>
              </a:r>
            </a:p>
          </p:txBody>
        </p:sp>
        <p:sp>
          <p:nvSpPr>
            <p:cNvPr id="12316" name="Line 24"/>
            <p:cNvSpPr>
              <a:spLocks noChangeShapeType="1"/>
            </p:cNvSpPr>
            <p:nvPr/>
          </p:nvSpPr>
          <p:spPr bwMode="auto">
            <a:xfrm>
              <a:off x="968" y="1115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7" name="Line 25"/>
            <p:cNvSpPr>
              <a:spLocks noChangeShapeType="1"/>
            </p:cNvSpPr>
            <p:nvPr/>
          </p:nvSpPr>
          <p:spPr bwMode="auto">
            <a:xfrm flipH="1">
              <a:off x="680" y="1115"/>
              <a:ext cx="288" cy="528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8" name="Line 26"/>
            <p:cNvSpPr>
              <a:spLocks noChangeShapeType="1"/>
            </p:cNvSpPr>
            <p:nvPr/>
          </p:nvSpPr>
          <p:spPr bwMode="auto">
            <a:xfrm>
              <a:off x="968" y="1115"/>
              <a:ext cx="288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9" name="Line 27"/>
            <p:cNvSpPr>
              <a:spLocks noChangeShapeType="1"/>
            </p:cNvSpPr>
            <p:nvPr/>
          </p:nvSpPr>
          <p:spPr bwMode="auto">
            <a:xfrm flipV="1">
              <a:off x="1256" y="539"/>
              <a:ext cx="288" cy="576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0" name="Line 28"/>
            <p:cNvSpPr>
              <a:spLocks noChangeShapeType="1"/>
            </p:cNvSpPr>
            <p:nvPr/>
          </p:nvSpPr>
          <p:spPr bwMode="auto">
            <a:xfrm>
              <a:off x="1544" y="539"/>
              <a:ext cx="288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1" name="Line 29"/>
            <p:cNvSpPr>
              <a:spLocks noChangeShapeType="1"/>
            </p:cNvSpPr>
            <p:nvPr/>
          </p:nvSpPr>
          <p:spPr bwMode="auto">
            <a:xfrm>
              <a:off x="1832" y="539"/>
              <a:ext cx="816" cy="1104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12322" name="Picture 3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8" y="0"/>
              <a:ext cx="2256" cy="1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23" name="Line 31"/>
            <p:cNvSpPr>
              <a:spLocks noChangeShapeType="1"/>
            </p:cNvSpPr>
            <p:nvPr/>
          </p:nvSpPr>
          <p:spPr bwMode="auto">
            <a:xfrm>
              <a:off x="680" y="1120"/>
              <a:ext cx="288" cy="0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4" name="Line 32"/>
            <p:cNvSpPr>
              <a:spLocks noChangeShapeType="1"/>
            </p:cNvSpPr>
            <p:nvPr/>
          </p:nvSpPr>
          <p:spPr bwMode="auto">
            <a:xfrm flipV="1">
              <a:off x="968" y="1104"/>
              <a:ext cx="0" cy="528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5" name="Line 33"/>
            <p:cNvSpPr>
              <a:spLocks noChangeShapeType="1"/>
            </p:cNvSpPr>
            <p:nvPr/>
          </p:nvSpPr>
          <p:spPr bwMode="auto">
            <a:xfrm>
              <a:off x="1256" y="1104"/>
              <a:ext cx="0" cy="528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6" name="Line 34"/>
            <p:cNvSpPr>
              <a:spLocks noChangeShapeType="1"/>
            </p:cNvSpPr>
            <p:nvPr/>
          </p:nvSpPr>
          <p:spPr bwMode="auto">
            <a:xfrm>
              <a:off x="1544" y="536"/>
              <a:ext cx="0" cy="1104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7" name="Line 35"/>
            <p:cNvSpPr>
              <a:spLocks noChangeShapeType="1"/>
            </p:cNvSpPr>
            <p:nvPr/>
          </p:nvSpPr>
          <p:spPr bwMode="auto">
            <a:xfrm>
              <a:off x="1832" y="528"/>
              <a:ext cx="0" cy="1104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8" name="Line 36"/>
            <p:cNvSpPr>
              <a:spLocks noChangeShapeType="1"/>
            </p:cNvSpPr>
            <p:nvPr/>
          </p:nvSpPr>
          <p:spPr bwMode="auto">
            <a:xfrm>
              <a:off x="696" y="544"/>
              <a:ext cx="816" cy="0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827584" y="4761507"/>
            <a:ext cx="55483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3333FF"/>
                </a:solidFill>
                <a:ea typeface="华文新魏" panose="02010800040101010101" pitchFamily="2" charset="-122"/>
              </a:rPr>
              <a:t>从纵坐标看</a:t>
            </a:r>
            <a:r>
              <a:rPr lang="en-US" altLang="zh-CN" sz="2800" dirty="0">
                <a:solidFill>
                  <a:srgbClr val="3333FF"/>
                </a:solidFill>
                <a:ea typeface="华文新魏" panose="02010800040101010101" pitchFamily="2" charset="-122"/>
              </a:rPr>
              <a:t>:</a:t>
            </a:r>
            <a:r>
              <a:rPr lang="zh-CN" altLang="en-US" sz="2800" dirty="0">
                <a:solidFill>
                  <a:srgbClr val="3333FF"/>
                </a:solidFill>
                <a:ea typeface="华文新魏" panose="02010800040101010101" pitchFamily="2" charset="-122"/>
              </a:rPr>
              <a:t>玉米地离小明家</a:t>
            </a:r>
            <a:r>
              <a:rPr lang="en-US" altLang="zh-CN" sz="2800" dirty="0">
                <a:solidFill>
                  <a:srgbClr val="3333FF"/>
                </a:solidFill>
                <a:ea typeface="华文新魏" panose="02010800040101010101" pitchFamily="2" charset="-122"/>
              </a:rPr>
              <a:t>2</a:t>
            </a:r>
            <a:r>
              <a:rPr lang="zh-CN" altLang="en-US" sz="2800" dirty="0">
                <a:solidFill>
                  <a:srgbClr val="3333FF"/>
                </a:solidFill>
                <a:ea typeface="华文新魏" panose="02010800040101010101" pitchFamily="2" charset="-122"/>
              </a:rPr>
              <a:t>千米</a:t>
            </a:r>
            <a:r>
              <a:rPr lang="en-US" altLang="zh-CN" sz="2800" dirty="0">
                <a:solidFill>
                  <a:srgbClr val="3333FF"/>
                </a:solidFill>
                <a:ea typeface="华文新魏" panose="02010800040101010101" pitchFamily="2" charset="-122"/>
              </a:rPr>
              <a:t>.</a:t>
            </a:r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798439" y="5288557"/>
            <a:ext cx="71485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3333FF"/>
                </a:solidFill>
                <a:ea typeface="华文新魏" panose="02010800040101010101" pitchFamily="2" charset="-122"/>
              </a:rPr>
              <a:t>从横坐标看</a:t>
            </a:r>
            <a:r>
              <a:rPr lang="en-US" altLang="zh-CN" sz="2800" dirty="0">
                <a:solidFill>
                  <a:srgbClr val="3333FF"/>
                </a:solidFill>
                <a:ea typeface="华文新魏" panose="02010800040101010101" pitchFamily="2" charset="-122"/>
              </a:rPr>
              <a:t>:</a:t>
            </a:r>
            <a:r>
              <a:rPr lang="zh-CN" altLang="en-US" sz="2800" dirty="0">
                <a:solidFill>
                  <a:srgbClr val="3333FF"/>
                </a:solidFill>
                <a:ea typeface="华文新魏" panose="02010800040101010101" pitchFamily="2" charset="-122"/>
              </a:rPr>
              <a:t>小明从玉米地走回家用了</a:t>
            </a:r>
            <a:r>
              <a:rPr lang="en-US" altLang="zh-CN" sz="2800" dirty="0">
                <a:solidFill>
                  <a:srgbClr val="3333FF"/>
                </a:solidFill>
                <a:ea typeface="华文新魏" panose="02010800040101010101" pitchFamily="2" charset="-122"/>
              </a:rPr>
              <a:t>25</a:t>
            </a:r>
            <a:r>
              <a:rPr lang="zh-CN" altLang="en-US" sz="2800" dirty="0">
                <a:solidFill>
                  <a:srgbClr val="3333FF"/>
                </a:solidFill>
                <a:ea typeface="华文新魏" panose="02010800040101010101" pitchFamily="2" charset="-122"/>
              </a:rPr>
              <a:t>分钟</a:t>
            </a:r>
            <a:r>
              <a:rPr lang="en-US" altLang="zh-CN" sz="2800" dirty="0">
                <a:solidFill>
                  <a:srgbClr val="3333FF"/>
                </a:solidFill>
                <a:ea typeface="华文新魏" panose="02010800040101010101" pitchFamily="2" charset="-122"/>
              </a:rPr>
              <a:t>.</a:t>
            </a:r>
          </a:p>
        </p:txBody>
      </p: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755576" y="5790207"/>
            <a:ext cx="42084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3333FF"/>
                </a:solidFill>
                <a:ea typeface="华文新魏" panose="02010800040101010101" pitchFamily="2" charset="-122"/>
              </a:rPr>
              <a:t>平均速度是</a:t>
            </a:r>
            <a:r>
              <a:rPr lang="en-US" altLang="zh-CN" sz="2800" dirty="0">
                <a:solidFill>
                  <a:srgbClr val="3333FF"/>
                </a:solidFill>
                <a:ea typeface="华文新魏" panose="02010800040101010101" pitchFamily="2" charset="-122"/>
              </a:rPr>
              <a:t>0.08</a:t>
            </a:r>
            <a:r>
              <a:rPr lang="zh-CN" altLang="en-US" sz="2800" dirty="0">
                <a:solidFill>
                  <a:srgbClr val="3333FF"/>
                </a:solidFill>
                <a:ea typeface="华文新魏" panose="02010800040101010101" pitchFamily="2" charset="-122"/>
              </a:rPr>
              <a:t>千米</a:t>
            </a:r>
            <a:r>
              <a:rPr lang="en-US" altLang="zh-CN" sz="2800" dirty="0">
                <a:solidFill>
                  <a:srgbClr val="3333FF"/>
                </a:solidFill>
                <a:ea typeface="华文新魏" panose="02010800040101010101" pitchFamily="2" charset="-122"/>
              </a:rPr>
              <a:t>/</a:t>
            </a:r>
            <a:r>
              <a:rPr lang="zh-CN" altLang="en-US" sz="2800" dirty="0">
                <a:solidFill>
                  <a:srgbClr val="3333FF"/>
                </a:solidFill>
                <a:ea typeface="华文新魏" panose="02010800040101010101" pitchFamily="2" charset="-122"/>
              </a:rPr>
              <a:t>分钟</a:t>
            </a:r>
            <a:r>
              <a:rPr lang="en-US" altLang="zh-CN" sz="2800" dirty="0">
                <a:solidFill>
                  <a:srgbClr val="3333FF"/>
                </a:solidFill>
                <a:ea typeface="华文新魏" panose="0201080004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1" grpId="0" autoUpdateAnimBg="0"/>
      <p:bldP spid="11302" grpId="0" autoUpdateAnimBg="0"/>
      <p:bldP spid="1130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0"/>
            <a:ext cx="22463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5400" dirty="0">
                <a:solidFill>
                  <a:srgbClr val="FF0066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练习：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685800" y="762000"/>
            <a:ext cx="8077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1.</a:t>
            </a:r>
            <a:r>
              <a:rPr lang="zh-CN" altLang="en-US" sz="28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柿子熟了，从树上落下来，下面的哪一幅图可以大致刻画出柿子下落过程中的速度变化情况？</a:t>
            </a:r>
          </a:p>
        </p:txBody>
      </p:sp>
      <p:grpSp>
        <p:nvGrpSpPr>
          <p:cNvPr id="13316" name="Group 4"/>
          <p:cNvGrpSpPr/>
          <p:nvPr/>
        </p:nvGrpSpPr>
        <p:grpSpPr bwMode="auto">
          <a:xfrm>
            <a:off x="412750" y="1600200"/>
            <a:ext cx="8350250" cy="1771650"/>
            <a:chOff x="0" y="0"/>
            <a:chExt cx="5260" cy="1116"/>
          </a:xfrm>
        </p:grpSpPr>
        <p:sp>
          <p:nvSpPr>
            <p:cNvPr id="13394" name="Line 5"/>
            <p:cNvSpPr>
              <a:spLocks noChangeShapeType="1"/>
            </p:cNvSpPr>
            <p:nvPr/>
          </p:nvSpPr>
          <p:spPr bwMode="auto">
            <a:xfrm>
              <a:off x="299" y="722"/>
              <a:ext cx="812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95" name="Line 6"/>
            <p:cNvSpPr>
              <a:spLocks noChangeShapeType="1"/>
            </p:cNvSpPr>
            <p:nvPr/>
          </p:nvSpPr>
          <p:spPr bwMode="auto">
            <a:xfrm flipV="1">
              <a:off x="299" y="60"/>
              <a:ext cx="0" cy="662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96" name="Text Box 7"/>
            <p:cNvSpPr txBox="1">
              <a:spLocks noChangeArrowheads="1"/>
            </p:cNvSpPr>
            <p:nvPr/>
          </p:nvSpPr>
          <p:spPr bwMode="auto">
            <a:xfrm>
              <a:off x="0" y="44"/>
              <a:ext cx="22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1800"/>
                <a:t>速度</a:t>
              </a:r>
            </a:p>
          </p:txBody>
        </p:sp>
        <p:sp>
          <p:nvSpPr>
            <p:cNvPr id="13397" name="Text Box 8"/>
            <p:cNvSpPr txBox="1">
              <a:spLocks noChangeArrowheads="1"/>
            </p:cNvSpPr>
            <p:nvPr/>
          </p:nvSpPr>
          <p:spPr bwMode="auto">
            <a:xfrm>
              <a:off x="892" y="720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1800"/>
                <a:t>时间</a:t>
              </a:r>
            </a:p>
          </p:txBody>
        </p:sp>
        <p:sp>
          <p:nvSpPr>
            <p:cNvPr id="13398" name="Text Box 9"/>
            <p:cNvSpPr txBox="1">
              <a:spLocks noChangeArrowheads="1"/>
            </p:cNvSpPr>
            <p:nvPr/>
          </p:nvSpPr>
          <p:spPr bwMode="auto">
            <a:xfrm>
              <a:off x="154" y="696"/>
              <a:ext cx="17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0</a:t>
              </a:r>
            </a:p>
          </p:txBody>
        </p:sp>
        <p:sp>
          <p:nvSpPr>
            <p:cNvPr id="13399" name="Line 10"/>
            <p:cNvSpPr>
              <a:spLocks noChangeShapeType="1"/>
            </p:cNvSpPr>
            <p:nvPr/>
          </p:nvSpPr>
          <p:spPr bwMode="auto">
            <a:xfrm>
              <a:off x="1643" y="722"/>
              <a:ext cx="812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00" name="Line 11"/>
            <p:cNvSpPr>
              <a:spLocks noChangeShapeType="1"/>
            </p:cNvSpPr>
            <p:nvPr/>
          </p:nvSpPr>
          <p:spPr bwMode="auto">
            <a:xfrm flipV="1">
              <a:off x="1643" y="60"/>
              <a:ext cx="0" cy="662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01" name="Text Box 12"/>
            <p:cNvSpPr txBox="1">
              <a:spLocks noChangeArrowheads="1"/>
            </p:cNvSpPr>
            <p:nvPr/>
          </p:nvSpPr>
          <p:spPr bwMode="auto">
            <a:xfrm>
              <a:off x="1498" y="696"/>
              <a:ext cx="17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0</a:t>
              </a:r>
            </a:p>
          </p:txBody>
        </p:sp>
        <p:sp>
          <p:nvSpPr>
            <p:cNvPr id="13402" name="Line 13"/>
            <p:cNvSpPr>
              <a:spLocks noChangeShapeType="1"/>
            </p:cNvSpPr>
            <p:nvPr/>
          </p:nvSpPr>
          <p:spPr bwMode="auto">
            <a:xfrm>
              <a:off x="2987" y="722"/>
              <a:ext cx="812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03" name="Line 14"/>
            <p:cNvSpPr>
              <a:spLocks noChangeShapeType="1"/>
            </p:cNvSpPr>
            <p:nvPr/>
          </p:nvSpPr>
          <p:spPr bwMode="auto">
            <a:xfrm flipV="1">
              <a:off x="2987" y="60"/>
              <a:ext cx="0" cy="662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04" name="Text Box 15"/>
            <p:cNvSpPr txBox="1">
              <a:spLocks noChangeArrowheads="1"/>
            </p:cNvSpPr>
            <p:nvPr/>
          </p:nvSpPr>
          <p:spPr bwMode="auto">
            <a:xfrm>
              <a:off x="2842" y="696"/>
              <a:ext cx="17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0</a:t>
              </a:r>
            </a:p>
          </p:txBody>
        </p:sp>
        <p:sp>
          <p:nvSpPr>
            <p:cNvPr id="13405" name="Line 16"/>
            <p:cNvSpPr>
              <a:spLocks noChangeShapeType="1"/>
            </p:cNvSpPr>
            <p:nvPr/>
          </p:nvSpPr>
          <p:spPr bwMode="auto">
            <a:xfrm>
              <a:off x="4379" y="674"/>
              <a:ext cx="812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06" name="Line 17"/>
            <p:cNvSpPr>
              <a:spLocks noChangeShapeType="1"/>
            </p:cNvSpPr>
            <p:nvPr/>
          </p:nvSpPr>
          <p:spPr bwMode="auto">
            <a:xfrm flipV="1">
              <a:off x="4379" y="12"/>
              <a:ext cx="0" cy="662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07" name="Text Box 18"/>
            <p:cNvSpPr txBox="1">
              <a:spLocks noChangeArrowheads="1"/>
            </p:cNvSpPr>
            <p:nvPr/>
          </p:nvSpPr>
          <p:spPr bwMode="auto">
            <a:xfrm>
              <a:off x="4234" y="648"/>
              <a:ext cx="17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0</a:t>
              </a:r>
            </a:p>
          </p:txBody>
        </p:sp>
        <p:sp>
          <p:nvSpPr>
            <p:cNvPr id="13408" name="Line 19"/>
            <p:cNvSpPr>
              <a:spLocks noChangeShapeType="1"/>
            </p:cNvSpPr>
            <p:nvPr/>
          </p:nvSpPr>
          <p:spPr bwMode="auto">
            <a:xfrm>
              <a:off x="316" y="204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09" name="Line 20"/>
            <p:cNvSpPr>
              <a:spLocks noChangeShapeType="1"/>
            </p:cNvSpPr>
            <p:nvPr/>
          </p:nvSpPr>
          <p:spPr bwMode="auto">
            <a:xfrm>
              <a:off x="316" y="252"/>
              <a:ext cx="384" cy="48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10" name="Line 21"/>
            <p:cNvSpPr>
              <a:spLocks noChangeShapeType="1"/>
            </p:cNvSpPr>
            <p:nvPr/>
          </p:nvSpPr>
          <p:spPr bwMode="auto">
            <a:xfrm>
              <a:off x="1660" y="252"/>
              <a:ext cx="720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11" name="Line 22"/>
            <p:cNvSpPr>
              <a:spLocks noChangeShapeType="1"/>
            </p:cNvSpPr>
            <p:nvPr/>
          </p:nvSpPr>
          <p:spPr bwMode="auto">
            <a:xfrm flipV="1">
              <a:off x="3004" y="60"/>
              <a:ext cx="480" cy="672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12" name="Arc 23"/>
            <p:cNvSpPr/>
            <p:nvPr/>
          </p:nvSpPr>
          <p:spPr bwMode="auto">
            <a:xfrm>
              <a:off x="4396" y="252"/>
              <a:ext cx="480" cy="432"/>
            </a:xfrm>
            <a:custGeom>
              <a:avLst/>
              <a:gdLst>
                <a:gd name="T0" fmla="*/ 0 w 21600"/>
                <a:gd name="T1" fmla="*/ 0 h 21600"/>
                <a:gd name="T2" fmla="*/ 11 w 21600"/>
                <a:gd name="T3" fmla="*/ 9 h 21600"/>
                <a:gd name="T4" fmla="*/ 0 w 21600"/>
                <a:gd name="T5" fmla="*/ 9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413" name="Rectangle 24"/>
            <p:cNvSpPr>
              <a:spLocks noChangeArrowheads="1"/>
            </p:cNvSpPr>
            <p:nvPr/>
          </p:nvSpPr>
          <p:spPr bwMode="auto">
            <a:xfrm>
              <a:off x="412" y="828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latin typeface="宋体" panose="02010600030101010101" pitchFamily="2" charset="-122"/>
                </a:rPr>
                <a:t>①</a:t>
              </a:r>
            </a:p>
          </p:txBody>
        </p:sp>
        <p:sp>
          <p:nvSpPr>
            <p:cNvPr id="13414" name="Rectangle 25"/>
            <p:cNvSpPr>
              <a:spLocks noChangeArrowheads="1"/>
            </p:cNvSpPr>
            <p:nvPr/>
          </p:nvSpPr>
          <p:spPr bwMode="auto">
            <a:xfrm>
              <a:off x="1900" y="828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latin typeface="宋体" panose="02010600030101010101" pitchFamily="2" charset="-122"/>
                </a:rPr>
                <a:t>②</a:t>
              </a:r>
            </a:p>
          </p:txBody>
        </p:sp>
        <p:sp>
          <p:nvSpPr>
            <p:cNvPr id="13415" name="Rectangle 26"/>
            <p:cNvSpPr>
              <a:spLocks noChangeArrowheads="1"/>
            </p:cNvSpPr>
            <p:nvPr/>
          </p:nvSpPr>
          <p:spPr bwMode="auto">
            <a:xfrm>
              <a:off x="3148" y="828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latin typeface="宋体" panose="02010600030101010101" pitchFamily="2" charset="-122"/>
                </a:rPr>
                <a:t>③</a:t>
              </a:r>
            </a:p>
          </p:txBody>
        </p:sp>
        <p:sp>
          <p:nvSpPr>
            <p:cNvPr id="13416" name="Rectangle 27"/>
            <p:cNvSpPr>
              <a:spLocks noChangeArrowheads="1"/>
            </p:cNvSpPr>
            <p:nvPr/>
          </p:nvSpPr>
          <p:spPr bwMode="auto">
            <a:xfrm>
              <a:off x="4540" y="828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latin typeface="宋体" panose="02010600030101010101" pitchFamily="2" charset="-122"/>
                </a:rPr>
                <a:t>④</a:t>
              </a:r>
            </a:p>
          </p:txBody>
        </p:sp>
        <p:sp>
          <p:nvSpPr>
            <p:cNvPr id="13417" name="Text Box 28"/>
            <p:cNvSpPr txBox="1">
              <a:spLocks noChangeArrowheads="1"/>
            </p:cNvSpPr>
            <p:nvPr/>
          </p:nvSpPr>
          <p:spPr bwMode="auto">
            <a:xfrm>
              <a:off x="1372" y="48"/>
              <a:ext cx="22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1800"/>
                <a:t>速度</a:t>
              </a:r>
            </a:p>
          </p:txBody>
        </p:sp>
        <p:sp>
          <p:nvSpPr>
            <p:cNvPr id="13418" name="Text Box 29"/>
            <p:cNvSpPr txBox="1">
              <a:spLocks noChangeArrowheads="1"/>
            </p:cNvSpPr>
            <p:nvPr/>
          </p:nvSpPr>
          <p:spPr bwMode="auto">
            <a:xfrm>
              <a:off x="2716" y="48"/>
              <a:ext cx="22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1800"/>
                <a:t>速度</a:t>
              </a:r>
            </a:p>
          </p:txBody>
        </p:sp>
        <p:sp>
          <p:nvSpPr>
            <p:cNvPr id="13419" name="Text Box 30"/>
            <p:cNvSpPr txBox="1">
              <a:spLocks noChangeArrowheads="1"/>
            </p:cNvSpPr>
            <p:nvPr/>
          </p:nvSpPr>
          <p:spPr bwMode="auto">
            <a:xfrm>
              <a:off x="4108" y="0"/>
              <a:ext cx="22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1800"/>
                <a:t>速度</a:t>
              </a:r>
            </a:p>
          </p:txBody>
        </p:sp>
        <p:sp>
          <p:nvSpPr>
            <p:cNvPr id="13420" name="Text Box 31"/>
            <p:cNvSpPr txBox="1">
              <a:spLocks noChangeArrowheads="1"/>
            </p:cNvSpPr>
            <p:nvPr/>
          </p:nvSpPr>
          <p:spPr bwMode="auto">
            <a:xfrm>
              <a:off x="2140" y="720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1800"/>
                <a:t>时间</a:t>
              </a:r>
            </a:p>
          </p:txBody>
        </p:sp>
        <p:sp>
          <p:nvSpPr>
            <p:cNvPr id="13421" name="Text Box 32"/>
            <p:cNvSpPr txBox="1">
              <a:spLocks noChangeArrowheads="1"/>
            </p:cNvSpPr>
            <p:nvPr/>
          </p:nvSpPr>
          <p:spPr bwMode="auto">
            <a:xfrm>
              <a:off x="3436" y="720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1800"/>
                <a:t>时间</a:t>
              </a:r>
            </a:p>
          </p:txBody>
        </p:sp>
        <p:sp>
          <p:nvSpPr>
            <p:cNvPr id="13422" name="Text Box 33"/>
            <p:cNvSpPr txBox="1">
              <a:spLocks noChangeArrowheads="1"/>
            </p:cNvSpPr>
            <p:nvPr/>
          </p:nvSpPr>
          <p:spPr bwMode="auto">
            <a:xfrm>
              <a:off x="4780" y="672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1800"/>
                <a:t>时间</a:t>
              </a:r>
            </a:p>
          </p:txBody>
        </p:sp>
      </p:grpSp>
      <p:sp>
        <p:nvSpPr>
          <p:cNvPr id="12322" name="Rectangle 34"/>
          <p:cNvSpPr>
            <a:spLocks noChangeArrowheads="1"/>
          </p:cNvSpPr>
          <p:nvPr/>
        </p:nvSpPr>
        <p:spPr bwMode="auto">
          <a:xfrm>
            <a:off x="533400" y="3294063"/>
            <a:ext cx="76866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2.</a:t>
            </a:r>
            <a:r>
              <a:rPr lang="zh-CN" altLang="en-US" sz="28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下图表示一辆汽车的速度随时间变化的情况：</a:t>
            </a:r>
          </a:p>
        </p:txBody>
      </p:sp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533400" y="3962400"/>
            <a:ext cx="4419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① 汽车行驶了多长时间？它的最高时速是多少？</a:t>
            </a:r>
          </a:p>
        </p:txBody>
      </p:sp>
      <p:sp>
        <p:nvSpPr>
          <p:cNvPr id="12324" name="Rectangle 36"/>
          <p:cNvSpPr>
            <a:spLocks noChangeArrowheads="1"/>
          </p:cNvSpPr>
          <p:nvPr/>
        </p:nvSpPr>
        <p:spPr bwMode="auto">
          <a:xfrm>
            <a:off x="609600" y="5029200"/>
            <a:ext cx="40386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3333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② 汽车在哪些时间段保持匀速行驶？时速分别是多少？</a:t>
            </a:r>
          </a:p>
        </p:txBody>
      </p:sp>
      <p:sp>
        <p:nvSpPr>
          <p:cNvPr id="13320" name="Text Box 37"/>
          <p:cNvSpPr txBox="1">
            <a:spLocks noChangeArrowheads="1"/>
          </p:cNvSpPr>
          <p:nvPr/>
        </p:nvSpPr>
        <p:spPr bwMode="auto">
          <a:xfrm>
            <a:off x="2346325" y="55070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b="0">
              <a:solidFill>
                <a:schemeClr val="tx1"/>
              </a:solidFill>
            </a:endParaRPr>
          </a:p>
        </p:txBody>
      </p:sp>
      <p:grpSp>
        <p:nvGrpSpPr>
          <p:cNvPr id="3" name="Group 38"/>
          <p:cNvGrpSpPr/>
          <p:nvPr/>
        </p:nvGrpSpPr>
        <p:grpSpPr bwMode="auto">
          <a:xfrm>
            <a:off x="4824413" y="4129088"/>
            <a:ext cx="3938587" cy="2660650"/>
            <a:chOff x="0" y="0"/>
            <a:chExt cx="2481" cy="1676"/>
          </a:xfrm>
        </p:grpSpPr>
        <p:sp>
          <p:nvSpPr>
            <p:cNvPr id="13323" name="Text Box 39"/>
            <p:cNvSpPr txBox="1">
              <a:spLocks noChangeArrowheads="1"/>
            </p:cNvSpPr>
            <p:nvPr/>
          </p:nvSpPr>
          <p:spPr bwMode="auto">
            <a:xfrm>
              <a:off x="2055" y="1272"/>
              <a:ext cx="42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1800"/>
                <a:t>时间</a:t>
              </a:r>
              <a:r>
                <a:rPr lang="en-US" altLang="zh-CN" sz="1800"/>
                <a:t>h</a:t>
              </a:r>
            </a:p>
          </p:txBody>
        </p:sp>
        <p:sp>
          <p:nvSpPr>
            <p:cNvPr id="13324" name="Line 40"/>
            <p:cNvSpPr>
              <a:spLocks noChangeShapeType="1"/>
            </p:cNvSpPr>
            <p:nvPr/>
          </p:nvSpPr>
          <p:spPr bwMode="auto">
            <a:xfrm>
              <a:off x="272" y="1279"/>
              <a:ext cx="2049" cy="8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5" name="Line 41"/>
            <p:cNvSpPr>
              <a:spLocks noChangeShapeType="1"/>
            </p:cNvSpPr>
            <p:nvPr/>
          </p:nvSpPr>
          <p:spPr bwMode="auto">
            <a:xfrm flipV="1">
              <a:off x="272" y="39"/>
              <a:ext cx="0" cy="124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6" name="Text Box 42"/>
            <p:cNvSpPr txBox="1">
              <a:spLocks noChangeArrowheads="1"/>
            </p:cNvSpPr>
            <p:nvPr/>
          </p:nvSpPr>
          <p:spPr bwMode="auto">
            <a:xfrm>
              <a:off x="257" y="0"/>
              <a:ext cx="48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1800"/>
                <a:t>速度</a:t>
              </a:r>
              <a:r>
                <a:rPr lang="en-US" altLang="zh-CN" sz="1800"/>
                <a:t>km/h</a:t>
              </a:r>
            </a:p>
          </p:txBody>
        </p:sp>
        <p:sp>
          <p:nvSpPr>
            <p:cNvPr id="13327" name="Text Box 43"/>
            <p:cNvSpPr txBox="1">
              <a:spLocks noChangeArrowheads="1"/>
            </p:cNvSpPr>
            <p:nvPr/>
          </p:nvSpPr>
          <p:spPr bwMode="auto">
            <a:xfrm>
              <a:off x="78" y="1230"/>
              <a:ext cx="3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0</a:t>
              </a:r>
            </a:p>
          </p:txBody>
        </p:sp>
        <p:grpSp>
          <p:nvGrpSpPr>
            <p:cNvPr id="13328" name="Group 44"/>
            <p:cNvGrpSpPr/>
            <p:nvPr/>
          </p:nvGrpSpPr>
          <p:grpSpPr bwMode="auto">
            <a:xfrm>
              <a:off x="257" y="1239"/>
              <a:ext cx="144" cy="48"/>
              <a:chOff x="0" y="0"/>
              <a:chExt cx="144" cy="48"/>
            </a:xfrm>
          </p:grpSpPr>
          <p:sp>
            <p:nvSpPr>
              <p:cNvPr id="13392" name="Line 45"/>
              <p:cNvSpPr>
                <a:spLocks noChangeShapeType="1"/>
              </p:cNvSpPr>
              <p:nvPr/>
            </p:nvSpPr>
            <p:spPr bwMode="auto">
              <a:xfrm>
                <a:off x="0" y="48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93" name="Line 4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8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3329" name="Group 47"/>
            <p:cNvGrpSpPr/>
            <p:nvPr/>
          </p:nvGrpSpPr>
          <p:grpSpPr bwMode="auto">
            <a:xfrm>
              <a:off x="401" y="1239"/>
              <a:ext cx="144" cy="48"/>
              <a:chOff x="0" y="0"/>
              <a:chExt cx="144" cy="48"/>
            </a:xfrm>
          </p:grpSpPr>
          <p:sp>
            <p:nvSpPr>
              <p:cNvPr id="13390" name="Line 48"/>
              <p:cNvSpPr>
                <a:spLocks noChangeShapeType="1"/>
              </p:cNvSpPr>
              <p:nvPr/>
            </p:nvSpPr>
            <p:spPr bwMode="auto">
              <a:xfrm>
                <a:off x="0" y="48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91" name="Line 49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8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3330" name="Group 50"/>
            <p:cNvGrpSpPr/>
            <p:nvPr/>
          </p:nvGrpSpPr>
          <p:grpSpPr bwMode="auto">
            <a:xfrm>
              <a:off x="545" y="1239"/>
              <a:ext cx="144" cy="48"/>
              <a:chOff x="0" y="0"/>
              <a:chExt cx="144" cy="48"/>
            </a:xfrm>
          </p:grpSpPr>
          <p:sp>
            <p:nvSpPr>
              <p:cNvPr id="13388" name="Line 51"/>
              <p:cNvSpPr>
                <a:spLocks noChangeShapeType="1"/>
              </p:cNvSpPr>
              <p:nvPr/>
            </p:nvSpPr>
            <p:spPr bwMode="auto">
              <a:xfrm>
                <a:off x="0" y="48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89" name="Line 52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8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3331" name="Group 53"/>
            <p:cNvGrpSpPr/>
            <p:nvPr/>
          </p:nvGrpSpPr>
          <p:grpSpPr bwMode="auto">
            <a:xfrm>
              <a:off x="689" y="1239"/>
              <a:ext cx="144" cy="48"/>
              <a:chOff x="0" y="0"/>
              <a:chExt cx="144" cy="48"/>
            </a:xfrm>
          </p:grpSpPr>
          <p:sp>
            <p:nvSpPr>
              <p:cNvPr id="13386" name="Line 54"/>
              <p:cNvSpPr>
                <a:spLocks noChangeShapeType="1"/>
              </p:cNvSpPr>
              <p:nvPr/>
            </p:nvSpPr>
            <p:spPr bwMode="auto">
              <a:xfrm>
                <a:off x="0" y="48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87" name="Line 55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8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3332" name="Group 56"/>
            <p:cNvGrpSpPr/>
            <p:nvPr/>
          </p:nvGrpSpPr>
          <p:grpSpPr bwMode="auto">
            <a:xfrm>
              <a:off x="833" y="1239"/>
              <a:ext cx="144" cy="48"/>
              <a:chOff x="0" y="0"/>
              <a:chExt cx="144" cy="48"/>
            </a:xfrm>
          </p:grpSpPr>
          <p:sp>
            <p:nvSpPr>
              <p:cNvPr id="13384" name="Line 57"/>
              <p:cNvSpPr>
                <a:spLocks noChangeShapeType="1"/>
              </p:cNvSpPr>
              <p:nvPr/>
            </p:nvSpPr>
            <p:spPr bwMode="auto">
              <a:xfrm>
                <a:off x="0" y="48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85" name="Line 58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8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3333" name="Group 59"/>
            <p:cNvGrpSpPr/>
            <p:nvPr/>
          </p:nvGrpSpPr>
          <p:grpSpPr bwMode="auto">
            <a:xfrm>
              <a:off x="977" y="1239"/>
              <a:ext cx="144" cy="48"/>
              <a:chOff x="0" y="0"/>
              <a:chExt cx="144" cy="48"/>
            </a:xfrm>
          </p:grpSpPr>
          <p:sp>
            <p:nvSpPr>
              <p:cNvPr id="13382" name="Line 60"/>
              <p:cNvSpPr>
                <a:spLocks noChangeShapeType="1"/>
              </p:cNvSpPr>
              <p:nvPr/>
            </p:nvSpPr>
            <p:spPr bwMode="auto">
              <a:xfrm>
                <a:off x="0" y="48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83" name="Line 61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8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3334" name="Group 62"/>
            <p:cNvGrpSpPr/>
            <p:nvPr/>
          </p:nvGrpSpPr>
          <p:grpSpPr bwMode="auto">
            <a:xfrm>
              <a:off x="1121" y="1239"/>
              <a:ext cx="144" cy="48"/>
              <a:chOff x="0" y="0"/>
              <a:chExt cx="144" cy="48"/>
            </a:xfrm>
          </p:grpSpPr>
          <p:sp>
            <p:nvSpPr>
              <p:cNvPr id="13380" name="Line 63"/>
              <p:cNvSpPr>
                <a:spLocks noChangeShapeType="1"/>
              </p:cNvSpPr>
              <p:nvPr/>
            </p:nvSpPr>
            <p:spPr bwMode="auto">
              <a:xfrm>
                <a:off x="0" y="48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81" name="Line 64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8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3335" name="Group 65"/>
            <p:cNvGrpSpPr/>
            <p:nvPr/>
          </p:nvGrpSpPr>
          <p:grpSpPr bwMode="auto">
            <a:xfrm>
              <a:off x="1985" y="1239"/>
              <a:ext cx="144" cy="48"/>
              <a:chOff x="0" y="0"/>
              <a:chExt cx="144" cy="48"/>
            </a:xfrm>
          </p:grpSpPr>
          <p:sp>
            <p:nvSpPr>
              <p:cNvPr id="13378" name="Line 66"/>
              <p:cNvSpPr>
                <a:spLocks noChangeShapeType="1"/>
              </p:cNvSpPr>
              <p:nvPr/>
            </p:nvSpPr>
            <p:spPr bwMode="auto">
              <a:xfrm>
                <a:off x="0" y="48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79" name="Line 67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8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3336" name="Group 68"/>
            <p:cNvGrpSpPr/>
            <p:nvPr/>
          </p:nvGrpSpPr>
          <p:grpSpPr bwMode="auto">
            <a:xfrm>
              <a:off x="1841" y="1239"/>
              <a:ext cx="144" cy="48"/>
              <a:chOff x="0" y="0"/>
              <a:chExt cx="144" cy="48"/>
            </a:xfrm>
          </p:grpSpPr>
          <p:sp>
            <p:nvSpPr>
              <p:cNvPr id="13376" name="Line 69"/>
              <p:cNvSpPr>
                <a:spLocks noChangeShapeType="1"/>
              </p:cNvSpPr>
              <p:nvPr/>
            </p:nvSpPr>
            <p:spPr bwMode="auto">
              <a:xfrm>
                <a:off x="0" y="48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77" name="Line 70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8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3337" name="Group 71"/>
            <p:cNvGrpSpPr/>
            <p:nvPr/>
          </p:nvGrpSpPr>
          <p:grpSpPr bwMode="auto">
            <a:xfrm>
              <a:off x="1697" y="1239"/>
              <a:ext cx="144" cy="48"/>
              <a:chOff x="0" y="0"/>
              <a:chExt cx="144" cy="48"/>
            </a:xfrm>
          </p:grpSpPr>
          <p:sp>
            <p:nvSpPr>
              <p:cNvPr id="13374" name="Line 72"/>
              <p:cNvSpPr>
                <a:spLocks noChangeShapeType="1"/>
              </p:cNvSpPr>
              <p:nvPr/>
            </p:nvSpPr>
            <p:spPr bwMode="auto">
              <a:xfrm>
                <a:off x="0" y="48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75" name="Line 73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8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3338" name="Group 74"/>
            <p:cNvGrpSpPr/>
            <p:nvPr/>
          </p:nvGrpSpPr>
          <p:grpSpPr bwMode="auto">
            <a:xfrm>
              <a:off x="1553" y="1239"/>
              <a:ext cx="144" cy="48"/>
              <a:chOff x="0" y="0"/>
              <a:chExt cx="144" cy="48"/>
            </a:xfrm>
          </p:grpSpPr>
          <p:sp>
            <p:nvSpPr>
              <p:cNvPr id="13372" name="Line 75"/>
              <p:cNvSpPr>
                <a:spLocks noChangeShapeType="1"/>
              </p:cNvSpPr>
              <p:nvPr/>
            </p:nvSpPr>
            <p:spPr bwMode="auto">
              <a:xfrm>
                <a:off x="0" y="48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73" name="Line 7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8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3339" name="Group 77"/>
            <p:cNvGrpSpPr/>
            <p:nvPr/>
          </p:nvGrpSpPr>
          <p:grpSpPr bwMode="auto">
            <a:xfrm>
              <a:off x="1409" y="1239"/>
              <a:ext cx="144" cy="48"/>
              <a:chOff x="0" y="0"/>
              <a:chExt cx="144" cy="48"/>
            </a:xfrm>
          </p:grpSpPr>
          <p:sp>
            <p:nvSpPr>
              <p:cNvPr id="13370" name="Line 78"/>
              <p:cNvSpPr>
                <a:spLocks noChangeShapeType="1"/>
              </p:cNvSpPr>
              <p:nvPr/>
            </p:nvSpPr>
            <p:spPr bwMode="auto">
              <a:xfrm>
                <a:off x="0" y="48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71" name="Line 79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8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3340" name="Group 80"/>
            <p:cNvGrpSpPr/>
            <p:nvPr/>
          </p:nvGrpSpPr>
          <p:grpSpPr bwMode="auto">
            <a:xfrm>
              <a:off x="1265" y="1239"/>
              <a:ext cx="144" cy="48"/>
              <a:chOff x="0" y="0"/>
              <a:chExt cx="144" cy="48"/>
            </a:xfrm>
          </p:grpSpPr>
          <p:sp>
            <p:nvSpPr>
              <p:cNvPr id="13368" name="Line 81"/>
              <p:cNvSpPr>
                <a:spLocks noChangeShapeType="1"/>
              </p:cNvSpPr>
              <p:nvPr/>
            </p:nvSpPr>
            <p:spPr bwMode="auto">
              <a:xfrm>
                <a:off x="0" y="48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69" name="Line 82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8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3341" name="Group 83"/>
            <p:cNvGrpSpPr/>
            <p:nvPr/>
          </p:nvGrpSpPr>
          <p:grpSpPr bwMode="auto">
            <a:xfrm>
              <a:off x="257" y="903"/>
              <a:ext cx="48" cy="384"/>
              <a:chOff x="0" y="0"/>
              <a:chExt cx="48" cy="384"/>
            </a:xfrm>
          </p:grpSpPr>
          <p:sp>
            <p:nvSpPr>
              <p:cNvPr id="13366" name="Line 84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0" cy="384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67" name="Line 85"/>
              <p:cNvSpPr>
                <a:spLocks noChangeShapeType="1"/>
              </p:cNvSpPr>
              <p:nvPr/>
            </p:nvSpPr>
            <p:spPr bwMode="auto">
              <a:xfrm>
                <a:off x="0" y="0"/>
                <a:ext cx="48" cy="0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3342" name="Group 86"/>
            <p:cNvGrpSpPr/>
            <p:nvPr/>
          </p:nvGrpSpPr>
          <p:grpSpPr bwMode="auto">
            <a:xfrm>
              <a:off x="257" y="135"/>
              <a:ext cx="48" cy="384"/>
              <a:chOff x="0" y="0"/>
              <a:chExt cx="48" cy="384"/>
            </a:xfrm>
          </p:grpSpPr>
          <p:sp>
            <p:nvSpPr>
              <p:cNvPr id="13364" name="Line 87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0" cy="384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65" name="Line 88"/>
              <p:cNvSpPr>
                <a:spLocks noChangeShapeType="1"/>
              </p:cNvSpPr>
              <p:nvPr/>
            </p:nvSpPr>
            <p:spPr bwMode="auto">
              <a:xfrm>
                <a:off x="0" y="0"/>
                <a:ext cx="48" cy="0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3343" name="Group 89"/>
            <p:cNvGrpSpPr/>
            <p:nvPr/>
          </p:nvGrpSpPr>
          <p:grpSpPr bwMode="auto">
            <a:xfrm>
              <a:off x="257" y="519"/>
              <a:ext cx="48" cy="384"/>
              <a:chOff x="0" y="0"/>
              <a:chExt cx="48" cy="384"/>
            </a:xfrm>
          </p:grpSpPr>
          <p:sp>
            <p:nvSpPr>
              <p:cNvPr id="13362" name="Line 90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0" cy="384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63" name="Line 91"/>
              <p:cNvSpPr>
                <a:spLocks noChangeShapeType="1"/>
              </p:cNvSpPr>
              <p:nvPr/>
            </p:nvSpPr>
            <p:spPr bwMode="auto">
              <a:xfrm>
                <a:off x="0" y="0"/>
                <a:ext cx="48" cy="0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3344" name="Text Box 92"/>
            <p:cNvSpPr txBox="1">
              <a:spLocks noChangeArrowheads="1"/>
            </p:cNvSpPr>
            <p:nvPr/>
          </p:nvSpPr>
          <p:spPr bwMode="auto">
            <a:xfrm>
              <a:off x="26" y="807"/>
              <a:ext cx="28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600"/>
                <a:t>30</a:t>
              </a:r>
            </a:p>
          </p:txBody>
        </p:sp>
        <p:sp>
          <p:nvSpPr>
            <p:cNvPr id="13345" name="Text Box 93"/>
            <p:cNvSpPr txBox="1">
              <a:spLocks noChangeArrowheads="1"/>
            </p:cNvSpPr>
            <p:nvPr/>
          </p:nvSpPr>
          <p:spPr bwMode="auto">
            <a:xfrm>
              <a:off x="0" y="423"/>
              <a:ext cx="28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600"/>
                <a:t>60</a:t>
              </a:r>
            </a:p>
          </p:txBody>
        </p:sp>
        <p:sp>
          <p:nvSpPr>
            <p:cNvPr id="13346" name="Text Box 94"/>
            <p:cNvSpPr txBox="1">
              <a:spLocks noChangeArrowheads="1"/>
            </p:cNvSpPr>
            <p:nvPr/>
          </p:nvSpPr>
          <p:spPr bwMode="auto">
            <a:xfrm>
              <a:off x="4" y="33"/>
              <a:ext cx="28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600"/>
                <a:t>90</a:t>
              </a:r>
            </a:p>
          </p:txBody>
        </p:sp>
        <p:sp>
          <p:nvSpPr>
            <p:cNvPr id="13347" name="Text Box 95"/>
            <p:cNvSpPr txBox="1">
              <a:spLocks noChangeArrowheads="1"/>
            </p:cNvSpPr>
            <p:nvPr/>
          </p:nvSpPr>
          <p:spPr bwMode="auto">
            <a:xfrm>
              <a:off x="484" y="1287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600"/>
                <a:t>4</a:t>
              </a:r>
            </a:p>
          </p:txBody>
        </p:sp>
        <p:sp>
          <p:nvSpPr>
            <p:cNvPr id="13348" name="Text Box 96"/>
            <p:cNvSpPr txBox="1">
              <a:spLocks noChangeArrowheads="1"/>
            </p:cNvSpPr>
            <p:nvPr/>
          </p:nvSpPr>
          <p:spPr bwMode="auto">
            <a:xfrm>
              <a:off x="759" y="1286"/>
              <a:ext cx="19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600"/>
                <a:t>8</a:t>
              </a:r>
            </a:p>
          </p:txBody>
        </p:sp>
        <p:sp>
          <p:nvSpPr>
            <p:cNvPr id="13349" name="Text Box 97"/>
            <p:cNvSpPr txBox="1">
              <a:spLocks noChangeArrowheads="1"/>
            </p:cNvSpPr>
            <p:nvPr/>
          </p:nvSpPr>
          <p:spPr bwMode="auto">
            <a:xfrm>
              <a:off x="1012" y="1259"/>
              <a:ext cx="28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600"/>
                <a:t>12</a:t>
              </a:r>
            </a:p>
          </p:txBody>
        </p:sp>
        <p:sp>
          <p:nvSpPr>
            <p:cNvPr id="13350" name="Text Box 98"/>
            <p:cNvSpPr txBox="1">
              <a:spLocks noChangeArrowheads="1"/>
            </p:cNvSpPr>
            <p:nvPr/>
          </p:nvSpPr>
          <p:spPr bwMode="auto">
            <a:xfrm>
              <a:off x="1287" y="1263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/>
                <a:t>16</a:t>
              </a:r>
            </a:p>
          </p:txBody>
        </p:sp>
        <p:sp>
          <p:nvSpPr>
            <p:cNvPr id="13351" name="Text Box 99"/>
            <p:cNvSpPr txBox="1">
              <a:spLocks noChangeArrowheads="1"/>
            </p:cNvSpPr>
            <p:nvPr/>
          </p:nvSpPr>
          <p:spPr bwMode="auto">
            <a:xfrm>
              <a:off x="1566" y="1273"/>
              <a:ext cx="4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/>
                <a:t>20</a:t>
              </a:r>
            </a:p>
          </p:txBody>
        </p:sp>
        <p:sp>
          <p:nvSpPr>
            <p:cNvPr id="13352" name="Text Box 100"/>
            <p:cNvSpPr txBox="1">
              <a:spLocks noChangeArrowheads="1"/>
            </p:cNvSpPr>
            <p:nvPr/>
          </p:nvSpPr>
          <p:spPr bwMode="auto">
            <a:xfrm>
              <a:off x="1863" y="1268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/>
                <a:t>24</a:t>
              </a:r>
            </a:p>
          </p:txBody>
        </p:sp>
        <p:sp>
          <p:nvSpPr>
            <p:cNvPr id="13353" name="Line 101"/>
            <p:cNvSpPr>
              <a:spLocks noChangeShapeType="1"/>
            </p:cNvSpPr>
            <p:nvPr/>
          </p:nvSpPr>
          <p:spPr bwMode="auto">
            <a:xfrm>
              <a:off x="497" y="903"/>
              <a:ext cx="240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4" name="Line 102"/>
            <p:cNvSpPr>
              <a:spLocks noChangeShapeType="1"/>
            </p:cNvSpPr>
            <p:nvPr/>
          </p:nvSpPr>
          <p:spPr bwMode="auto">
            <a:xfrm flipH="1">
              <a:off x="257" y="903"/>
              <a:ext cx="240" cy="384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5" name="Line 103"/>
            <p:cNvSpPr>
              <a:spLocks noChangeShapeType="1"/>
            </p:cNvSpPr>
            <p:nvPr/>
          </p:nvSpPr>
          <p:spPr bwMode="auto">
            <a:xfrm>
              <a:off x="737" y="903"/>
              <a:ext cx="96" cy="384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6" name="Line 104"/>
            <p:cNvSpPr>
              <a:spLocks noChangeShapeType="1"/>
            </p:cNvSpPr>
            <p:nvPr/>
          </p:nvSpPr>
          <p:spPr bwMode="auto">
            <a:xfrm flipH="1">
              <a:off x="977" y="135"/>
              <a:ext cx="240" cy="1152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7" name="Line 105"/>
            <p:cNvSpPr>
              <a:spLocks noChangeShapeType="1"/>
            </p:cNvSpPr>
            <p:nvPr/>
          </p:nvSpPr>
          <p:spPr bwMode="auto">
            <a:xfrm>
              <a:off x="1217" y="135"/>
              <a:ext cx="384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8" name="Line 106"/>
            <p:cNvSpPr>
              <a:spLocks noChangeShapeType="1"/>
            </p:cNvSpPr>
            <p:nvPr/>
          </p:nvSpPr>
          <p:spPr bwMode="auto">
            <a:xfrm>
              <a:off x="1601" y="1287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9" name="Line 107"/>
            <p:cNvSpPr>
              <a:spLocks noChangeShapeType="1"/>
            </p:cNvSpPr>
            <p:nvPr/>
          </p:nvSpPr>
          <p:spPr bwMode="auto">
            <a:xfrm>
              <a:off x="1601" y="1287"/>
              <a:ext cx="48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60" name="Line 108"/>
            <p:cNvSpPr>
              <a:spLocks noChangeShapeType="1"/>
            </p:cNvSpPr>
            <p:nvPr/>
          </p:nvSpPr>
          <p:spPr bwMode="auto">
            <a:xfrm>
              <a:off x="257" y="135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61" name="Line 109"/>
            <p:cNvSpPr>
              <a:spLocks noChangeShapeType="1"/>
            </p:cNvSpPr>
            <p:nvPr/>
          </p:nvSpPr>
          <p:spPr bwMode="auto">
            <a:xfrm>
              <a:off x="1601" y="135"/>
              <a:ext cx="384" cy="1152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650"/>
                            </p:stCondLst>
                            <p:childTnLst>
                              <p:par>
                                <p:cTn id="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2" grpId="0" autoUpdateAnimBg="0"/>
      <p:bldP spid="12323" grpId="0" autoUpdateAnimBg="0"/>
      <p:bldP spid="1232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 b="0">
              <a:solidFill>
                <a:schemeClr val="tx1"/>
              </a:solidFill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04800" y="0"/>
            <a:ext cx="88392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 b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zh-CN" altLang="zh-CN" b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zh-CN" altLang="zh-CN" b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zh-CN" altLang="zh-CN" b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zh-CN" altLang="zh-CN" b="0">
              <a:solidFill>
                <a:schemeClr val="tx1"/>
              </a:solidFill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04800" y="685800"/>
            <a:ext cx="4495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28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③ </a:t>
            </a:r>
            <a:r>
              <a:rPr lang="zh-CN" sz="28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出发后</a:t>
            </a:r>
            <a:r>
              <a:rPr lang="zh-CN" altLang="zh-CN" sz="28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8</a:t>
            </a:r>
            <a:r>
              <a:rPr lang="zh-CN" sz="28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分钟到</a:t>
            </a:r>
            <a:r>
              <a:rPr lang="zh-CN" altLang="zh-CN" sz="28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10</a:t>
            </a:r>
            <a:r>
              <a:rPr lang="zh-CN" sz="28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分钟之间可能发生了什么情况？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04800" y="1752600"/>
            <a:ext cx="4267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28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④</a:t>
            </a:r>
            <a:r>
              <a:rPr lang="zh-CN" altLang="zh-CN" sz="1800" b="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zh-CN" sz="28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用自己的语言大致描述这辆汽车的行驶情况</a:t>
            </a:r>
            <a:r>
              <a:rPr lang="zh-CN" sz="28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。</a:t>
            </a:r>
            <a:r>
              <a:rPr lang="en-US" altLang="zh-CN" sz="28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endParaRPr lang="zh-CN" sz="2800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grpSp>
        <p:nvGrpSpPr>
          <p:cNvPr id="14342" name="Group 6"/>
          <p:cNvGrpSpPr/>
          <p:nvPr/>
        </p:nvGrpSpPr>
        <p:grpSpPr bwMode="auto">
          <a:xfrm>
            <a:off x="4648200" y="539750"/>
            <a:ext cx="3938588" cy="2660650"/>
            <a:chOff x="0" y="0"/>
            <a:chExt cx="2481" cy="1676"/>
          </a:xfrm>
        </p:grpSpPr>
        <p:sp>
          <p:nvSpPr>
            <p:cNvPr id="14359" name="Text Box 7"/>
            <p:cNvSpPr txBox="1">
              <a:spLocks noChangeArrowheads="1"/>
            </p:cNvSpPr>
            <p:nvPr/>
          </p:nvSpPr>
          <p:spPr bwMode="auto">
            <a:xfrm>
              <a:off x="2055" y="1272"/>
              <a:ext cx="42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sz="1800"/>
                <a:t>时间</a:t>
              </a:r>
              <a:r>
                <a:rPr lang="zh-CN" altLang="zh-CN" sz="1800"/>
                <a:t>h</a:t>
              </a:r>
            </a:p>
          </p:txBody>
        </p:sp>
        <p:sp>
          <p:nvSpPr>
            <p:cNvPr id="14360" name="Line 8"/>
            <p:cNvSpPr>
              <a:spLocks noChangeShapeType="1"/>
            </p:cNvSpPr>
            <p:nvPr/>
          </p:nvSpPr>
          <p:spPr bwMode="auto">
            <a:xfrm>
              <a:off x="272" y="1279"/>
              <a:ext cx="2049" cy="8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1" name="Line 9"/>
            <p:cNvSpPr>
              <a:spLocks noChangeShapeType="1"/>
            </p:cNvSpPr>
            <p:nvPr/>
          </p:nvSpPr>
          <p:spPr bwMode="auto">
            <a:xfrm flipV="1">
              <a:off x="272" y="39"/>
              <a:ext cx="0" cy="124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2" name="Text Box 10"/>
            <p:cNvSpPr txBox="1">
              <a:spLocks noChangeArrowheads="1"/>
            </p:cNvSpPr>
            <p:nvPr/>
          </p:nvSpPr>
          <p:spPr bwMode="auto">
            <a:xfrm>
              <a:off x="257" y="0"/>
              <a:ext cx="48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sz="1800"/>
                <a:t>速度</a:t>
              </a:r>
              <a:r>
                <a:rPr lang="zh-CN" altLang="zh-CN" sz="1800"/>
                <a:t>km/h</a:t>
              </a:r>
            </a:p>
          </p:txBody>
        </p:sp>
        <p:sp>
          <p:nvSpPr>
            <p:cNvPr id="14363" name="Text Box 11"/>
            <p:cNvSpPr txBox="1">
              <a:spLocks noChangeArrowheads="1"/>
            </p:cNvSpPr>
            <p:nvPr/>
          </p:nvSpPr>
          <p:spPr bwMode="auto">
            <a:xfrm>
              <a:off x="78" y="1230"/>
              <a:ext cx="3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/>
                <a:t>0</a:t>
              </a:r>
            </a:p>
          </p:txBody>
        </p:sp>
        <p:grpSp>
          <p:nvGrpSpPr>
            <p:cNvPr id="14364" name="Group 12"/>
            <p:cNvGrpSpPr/>
            <p:nvPr/>
          </p:nvGrpSpPr>
          <p:grpSpPr bwMode="auto">
            <a:xfrm>
              <a:off x="257" y="1239"/>
              <a:ext cx="144" cy="48"/>
              <a:chOff x="0" y="0"/>
              <a:chExt cx="144" cy="48"/>
            </a:xfrm>
          </p:grpSpPr>
          <p:sp>
            <p:nvSpPr>
              <p:cNvPr id="14428" name="Line 13"/>
              <p:cNvSpPr>
                <a:spLocks noChangeShapeType="1"/>
              </p:cNvSpPr>
              <p:nvPr/>
            </p:nvSpPr>
            <p:spPr bwMode="auto">
              <a:xfrm>
                <a:off x="0" y="48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429" name="Line 14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8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4365" name="Group 15"/>
            <p:cNvGrpSpPr/>
            <p:nvPr/>
          </p:nvGrpSpPr>
          <p:grpSpPr bwMode="auto">
            <a:xfrm>
              <a:off x="401" y="1239"/>
              <a:ext cx="144" cy="48"/>
              <a:chOff x="0" y="0"/>
              <a:chExt cx="144" cy="48"/>
            </a:xfrm>
          </p:grpSpPr>
          <p:sp>
            <p:nvSpPr>
              <p:cNvPr id="14426" name="Line 16"/>
              <p:cNvSpPr>
                <a:spLocks noChangeShapeType="1"/>
              </p:cNvSpPr>
              <p:nvPr/>
            </p:nvSpPr>
            <p:spPr bwMode="auto">
              <a:xfrm>
                <a:off x="0" y="48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427" name="Line 17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8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4366" name="Group 18"/>
            <p:cNvGrpSpPr/>
            <p:nvPr/>
          </p:nvGrpSpPr>
          <p:grpSpPr bwMode="auto">
            <a:xfrm>
              <a:off x="545" y="1239"/>
              <a:ext cx="144" cy="48"/>
              <a:chOff x="0" y="0"/>
              <a:chExt cx="144" cy="48"/>
            </a:xfrm>
          </p:grpSpPr>
          <p:sp>
            <p:nvSpPr>
              <p:cNvPr id="14424" name="Line 19"/>
              <p:cNvSpPr>
                <a:spLocks noChangeShapeType="1"/>
              </p:cNvSpPr>
              <p:nvPr/>
            </p:nvSpPr>
            <p:spPr bwMode="auto">
              <a:xfrm>
                <a:off x="0" y="48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425" name="Line 20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8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4367" name="Group 21"/>
            <p:cNvGrpSpPr/>
            <p:nvPr/>
          </p:nvGrpSpPr>
          <p:grpSpPr bwMode="auto">
            <a:xfrm>
              <a:off x="689" y="1239"/>
              <a:ext cx="144" cy="48"/>
              <a:chOff x="0" y="0"/>
              <a:chExt cx="144" cy="48"/>
            </a:xfrm>
          </p:grpSpPr>
          <p:sp>
            <p:nvSpPr>
              <p:cNvPr id="14422" name="Line 22"/>
              <p:cNvSpPr>
                <a:spLocks noChangeShapeType="1"/>
              </p:cNvSpPr>
              <p:nvPr/>
            </p:nvSpPr>
            <p:spPr bwMode="auto">
              <a:xfrm>
                <a:off x="0" y="48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423" name="Line 23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8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4368" name="Group 24"/>
            <p:cNvGrpSpPr/>
            <p:nvPr/>
          </p:nvGrpSpPr>
          <p:grpSpPr bwMode="auto">
            <a:xfrm>
              <a:off x="833" y="1239"/>
              <a:ext cx="144" cy="48"/>
              <a:chOff x="0" y="0"/>
              <a:chExt cx="144" cy="48"/>
            </a:xfrm>
          </p:grpSpPr>
          <p:sp>
            <p:nvSpPr>
              <p:cNvPr id="14420" name="Line 25"/>
              <p:cNvSpPr>
                <a:spLocks noChangeShapeType="1"/>
              </p:cNvSpPr>
              <p:nvPr/>
            </p:nvSpPr>
            <p:spPr bwMode="auto">
              <a:xfrm>
                <a:off x="0" y="48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421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8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4369" name="Group 27"/>
            <p:cNvGrpSpPr/>
            <p:nvPr/>
          </p:nvGrpSpPr>
          <p:grpSpPr bwMode="auto">
            <a:xfrm>
              <a:off x="977" y="1239"/>
              <a:ext cx="144" cy="48"/>
              <a:chOff x="0" y="0"/>
              <a:chExt cx="144" cy="48"/>
            </a:xfrm>
          </p:grpSpPr>
          <p:sp>
            <p:nvSpPr>
              <p:cNvPr id="14418" name="Line 28"/>
              <p:cNvSpPr>
                <a:spLocks noChangeShapeType="1"/>
              </p:cNvSpPr>
              <p:nvPr/>
            </p:nvSpPr>
            <p:spPr bwMode="auto">
              <a:xfrm>
                <a:off x="0" y="48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419" name="Line 29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8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4370" name="Group 30"/>
            <p:cNvGrpSpPr/>
            <p:nvPr/>
          </p:nvGrpSpPr>
          <p:grpSpPr bwMode="auto">
            <a:xfrm>
              <a:off x="1121" y="1239"/>
              <a:ext cx="144" cy="48"/>
              <a:chOff x="0" y="0"/>
              <a:chExt cx="144" cy="48"/>
            </a:xfrm>
          </p:grpSpPr>
          <p:sp>
            <p:nvSpPr>
              <p:cNvPr id="14416" name="Line 31"/>
              <p:cNvSpPr>
                <a:spLocks noChangeShapeType="1"/>
              </p:cNvSpPr>
              <p:nvPr/>
            </p:nvSpPr>
            <p:spPr bwMode="auto">
              <a:xfrm>
                <a:off x="0" y="48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417" name="Line 32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8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4371" name="Group 33"/>
            <p:cNvGrpSpPr/>
            <p:nvPr/>
          </p:nvGrpSpPr>
          <p:grpSpPr bwMode="auto">
            <a:xfrm>
              <a:off x="1985" y="1239"/>
              <a:ext cx="144" cy="48"/>
              <a:chOff x="0" y="0"/>
              <a:chExt cx="144" cy="48"/>
            </a:xfrm>
          </p:grpSpPr>
          <p:sp>
            <p:nvSpPr>
              <p:cNvPr id="14414" name="Line 34"/>
              <p:cNvSpPr>
                <a:spLocks noChangeShapeType="1"/>
              </p:cNvSpPr>
              <p:nvPr/>
            </p:nvSpPr>
            <p:spPr bwMode="auto">
              <a:xfrm>
                <a:off x="0" y="48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415" name="Line 35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8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4372" name="Group 36"/>
            <p:cNvGrpSpPr/>
            <p:nvPr/>
          </p:nvGrpSpPr>
          <p:grpSpPr bwMode="auto">
            <a:xfrm>
              <a:off x="1841" y="1239"/>
              <a:ext cx="144" cy="48"/>
              <a:chOff x="0" y="0"/>
              <a:chExt cx="144" cy="48"/>
            </a:xfrm>
          </p:grpSpPr>
          <p:sp>
            <p:nvSpPr>
              <p:cNvPr id="14412" name="Line 37"/>
              <p:cNvSpPr>
                <a:spLocks noChangeShapeType="1"/>
              </p:cNvSpPr>
              <p:nvPr/>
            </p:nvSpPr>
            <p:spPr bwMode="auto">
              <a:xfrm>
                <a:off x="0" y="48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413" name="Line 38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8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4373" name="Group 39"/>
            <p:cNvGrpSpPr/>
            <p:nvPr/>
          </p:nvGrpSpPr>
          <p:grpSpPr bwMode="auto">
            <a:xfrm>
              <a:off x="1697" y="1239"/>
              <a:ext cx="144" cy="48"/>
              <a:chOff x="0" y="0"/>
              <a:chExt cx="144" cy="48"/>
            </a:xfrm>
          </p:grpSpPr>
          <p:sp>
            <p:nvSpPr>
              <p:cNvPr id="14410" name="Line 40"/>
              <p:cNvSpPr>
                <a:spLocks noChangeShapeType="1"/>
              </p:cNvSpPr>
              <p:nvPr/>
            </p:nvSpPr>
            <p:spPr bwMode="auto">
              <a:xfrm>
                <a:off x="0" y="48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411" name="Line 41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8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4374" name="Group 42"/>
            <p:cNvGrpSpPr/>
            <p:nvPr/>
          </p:nvGrpSpPr>
          <p:grpSpPr bwMode="auto">
            <a:xfrm>
              <a:off x="1553" y="1239"/>
              <a:ext cx="144" cy="48"/>
              <a:chOff x="0" y="0"/>
              <a:chExt cx="144" cy="48"/>
            </a:xfrm>
          </p:grpSpPr>
          <p:sp>
            <p:nvSpPr>
              <p:cNvPr id="14408" name="Line 43"/>
              <p:cNvSpPr>
                <a:spLocks noChangeShapeType="1"/>
              </p:cNvSpPr>
              <p:nvPr/>
            </p:nvSpPr>
            <p:spPr bwMode="auto">
              <a:xfrm>
                <a:off x="0" y="48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409" name="Line 44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8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4375" name="Group 45"/>
            <p:cNvGrpSpPr/>
            <p:nvPr/>
          </p:nvGrpSpPr>
          <p:grpSpPr bwMode="auto">
            <a:xfrm>
              <a:off x="1409" y="1239"/>
              <a:ext cx="144" cy="48"/>
              <a:chOff x="0" y="0"/>
              <a:chExt cx="144" cy="48"/>
            </a:xfrm>
          </p:grpSpPr>
          <p:sp>
            <p:nvSpPr>
              <p:cNvPr id="14406" name="Line 46"/>
              <p:cNvSpPr>
                <a:spLocks noChangeShapeType="1"/>
              </p:cNvSpPr>
              <p:nvPr/>
            </p:nvSpPr>
            <p:spPr bwMode="auto">
              <a:xfrm>
                <a:off x="0" y="48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407" name="Line 47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8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4376" name="Group 48"/>
            <p:cNvGrpSpPr/>
            <p:nvPr/>
          </p:nvGrpSpPr>
          <p:grpSpPr bwMode="auto">
            <a:xfrm>
              <a:off x="1265" y="1239"/>
              <a:ext cx="144" cy="48"/>
              <a:chOff x="0" y="0"/>
              <a:chExt cx="144" cy="48"/>
            </a:xfrm>
          </p:grpSpPr>
          <p:sp>
            <p:nvSpPr>
              <p:cNvPr id="14404" name="Line 49"/>
              <p:cNvSpPr>
                <a:spLocks noChangeShapeType="1"/>
              </p:cNvSpPr>
              <p:nvPr/>
            </p:nvSpPr>
            <p:spPr bwMode="auto">
              <a:xfrm>
                <a:off x="0" y="48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405" name="Line 50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8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4377" name="Group 51"/>
            <p:cNvGrpSpPr/>
            <p:nvPr/>
          </p:nvGrpSpPr>
          <p:grpSpPr bwMode="auto">
            <a:xfrm>
              <a:off x="257" y="903"/>
              <a:ext cx="48" cy="384"/>
              <a:chOff x="0" y="0"/>
              <a:chExt cx="48" cy="384"/>
            </a:xfrm>
          </p:grpSpPr>
          <p:sp>
            <p:nvSpPr>
              <p:cNvPr id="14402" name="Line 52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0" cy="384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403" name="Line 53"/>
              <p:cNvSpPr>
                <a:spLocks noChangeShapeType="1"/>
              </p:cNvSpPr>
              <p:nvPr/>
            </p:nvSpPr>
            <p:spPr bwMode="auto">
              <a:xfrm>
                <a:off x="0" y="0"/>
                <a:ext cx="48" cy="0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4378" name="Group 54"/>
            <p:cNvGrpSpPr/>
            <p:nvPr/>
          </p:nvGrpSpPr>
          <p:grpSpPr bwMode="auto">
            <a:xfrm>
              <a:off x="257" y="135"/>
              <a:ext cx="48" cy="384"/>
              <a:chOff x="0" y="0"/>
              <a:chExt cx="48" cy="384"/>
            </a:xfrm>
          </p:grpSpPr>
          <p:sp>
            <p:nvSpPr>
              <p:cNvPr id="14400" name="Line 55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0" cy="384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401" name="Line 56"/>
              <p:cNvSpPr>
                <a:spLocks noChangeShapeType="1"/>
              </p:cNvSpPr>
              <p:nvPr/>
            </p:nvSpPr>
            <p:spPr bwMode="auto">
              <a:xfrm>
                <a:off x="0" y="0"/>
                <a:ext cx="48" cy="0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4379" name="Group 57"/>
            <p:cNvGrpSpPr/>
            <p:nvPr/>
          </p:nvGrpSpPr>
          <p:grpSpPr bwMode="auto">
            <a:xfrm>
              <a:off x="257" y="519"/>
              <a:ext cx="48" cy="384"/>
              <a:chOff x="0" y="0"/>
              <a:chExt cx="48" cy="384"/>
            </a:xfrm>
          </p:grpSpPr>
          <p:sp>
            <p:nvSpPr>
              <p:cNvPr id="14398" name="Line 58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0" cy="384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99" name="Line 59"/>
              <p:cNvSpPr>
                <a:spLocks noChangeShapeType="1"/>
              </p:cNvSpPr>
              <p:nvPr/>
            </p:nvSpPr>
            <p:spPr bwMode="auto">
              <a:xfrm>
                <a:off x="0" y="0"/>
                <a:ext cx="48" cy="0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4380" name="Text Box 60"/>
            <p:cNvSpPr txBox="1">
              <a:spLocks noChangeArrowheads="1"/>
            </p:cNvSpPr>
            <p:nvPr/>
          </p:nvSpPr>
          <p:spPr bwMode="auto">
            <a:xfrm>
              <a:off x="26" y="807"/>
              <a:ext cx="28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1600"/>
                <a:t>30</a:t>
              </a:r>
            </a:p>
          </p:txBody>
        </p:sp>
        <p:sp>
          <p:nvSpPr>
            <p:cNvPr id="14381" name="Text Box 61"/>
            <p:cNvSpPr txBox="1">
              <a:spLocks noChangeArrowheads="1"/>
            </p:cNvSpPr>
            <p:nvPr/>
          </p:nvSpPr>
          <p:spPr bwMode="auto">
            <a:xfrm>
              <a:off x="0" y="423"/>
              <a:ext cx="28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1600"/>
                <a:t>60</a:t>
              </a:r>
            </a:p>
          </p:txBody>
        </p:sp>
        <p:sp>
          <p:nvSpPr>
            <p:cNvPr id="14382" name="Text Box 62"/>
            <p:cNvSpPr txBox="1">
              <a:spLocks noChangeArrowheads="1"/>
            </p:cNvSpPr>
            <p:nvPr/>
          </p:nvSpPr>
          <p:spPr bwMode="auto">
            <a:xfrm>
              <a:off x="4" y="33"/>
              <a:ext cx="28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1600"/>
                <a:t>90</a:t>
              </a:r>
            </a:p>
          </p:txBody>
        </p:sp>
        <p:sp>
          <p:nvSpPr>
            <p:cNvPr id="14383" name="Text Box 63"/>
            <p:cNvSpPr txBox="1">
              <a:spLocks noChangeArrowheads="1"/>
            </p:cNvSpPr>
            <p:nvPr/>
          </p:nvSpPr>
          <p:spPr bwMode="auto">
            <a:xfrm>
              <a:off x="484" y="1287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1600"/>
                <a:t>4</a:t>
              </a:r>
            </a:p>
          </p:txBody>
        </p:sp>
        <p:sp>
          <p:nvSpPr>
            <p:cNvPr id="14384" name="Text Box 64"/>
            <p:cNvSpPr txBox="1">
              <a:spLocks noChangeArrowheads="1"/>
            </p:cNvSpPr>
            <p:nvPr/>
          </p:nvSpPr>
          <p:spPr bwMode="auto">
            <a:xfrm>
              <a:off x="759" y="1286"/>
              <a:ext cx="19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1600"/>
                <a:t>8</a:t>
              </a:r>
            </a:p>
          </p:txBody>
        </p:sp>
        <p:sp>
          <p:nvSpPr>
            <p:cNvPr id="14385" name="Text Box 65"/>
            <p:cNvSpPr txBox="1">
              <a:spLocks noChangeArrowheads="1"/>
            </p:cNvSpPr>
            <p:nvPr/>
          </p:nvSpPr>
          <p:spPr bwMode="auto">
            <a:xfrm>
              <a:off x="1012" y="1259"/>
              <a:ext cx="28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1600"/>
                <a:t>12</a:t>
              </a:r>
            </a:p>
          </p:txBody>
        </p:sp>
        <p:sp>
          <p:nvSpPr>
            <p:cNvPr id="14386" name="Text Box 66"/>
            <p:cNvSpPr txBox="1">
              <a:spLocks noChangeArrowheads="1"/>
            </p:cNvSpPr>
            <p:nvPr/>
          </p:nvSpPr>
          <p:spPr bwMode="auto">
            <a:xfrm>
              <a:off x="1287" y="1263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1800"/>
                <a:t>16</a:t>
              </a:r>
            </a:p>
          </p:txBody>
        </p:sp>
        <p:sp>
          <p:nvSpPr>
            <p:cNvPr id="14387" name="Text Box 67"/>
            <p:cNvSpPr txBox="1">
              <a:spLocks noChangeArrowheads="1"/>
            </p:cNvSpPr>
            <p:nvPr/>
          </p:nvSpPr>
          <p:spPr bwMode="auto">
            <a:xfrm>
              <a:off x="1566" y="1273"/>
              <a:ext cx="4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1800"/>
                <a:t>20</a:t>
              </a:r>
            </a:p>
          </p:txBody>
        </p:sp>
        <p:sp>
          <p:nvSpPr>
            <p:cNvPr id="14388" name="Text Box 68"/>
            <p:cNvSpPr txBox="1">
              <a:spLocks noChangeArrowheads="1"/>
            </p:cNvSpPr>
            <p:nvPr/>
          </p:nvSpPr>
          <p:spPr bwMode="auto">
            <a:xfrm>
              <a:off x="1863" y="1268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1800"/>
                <a:t>24</a:t>
              </a:r>
            </a:p>
          </p:txBody>
        </p:sp>
        <p:sp>
          <p:nvSpPr>
            <p:cNvPr id="14389" name="Line 69"/>
            <p:cNvSpPr>
              <a:spLocks noChangeShapeType="1"/>
            </p:cNvSpPr>
            <p:nvPr/>
          </p:nvSpPr>
          <p:spPr bwMode="auto">
            <a:xfrm>
              <a:off x="497" y="903"/>
              <a:ext cx="240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90" name="Line 70"/>
            <p:cNvSpPr>
              <a:spLocks noChangeShapeType="1"/>
            </p:cNvSpPr>
            <p:nvPr/>
          </p:nvSpPr>
          <p:spPr bwMode="auto">
            <a:xfrm flipH="1">
              <a:off x="257" y="903"/>
              <a:ext cx="240" cy="384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91" name="Line 71"/>
            <p:cNvSpPr>
              <a:spLocks noChangeShapeType="1"/>
            </p:cNvSpPr>
            <p:nvPr/>
          </p:nvSpPr>
          <p:spPr bwMode="auto">
            <a:xfrm>
              <a:off x="737" y="903"/>
              <a:ext cx="96" cy="384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92" name="Line 72"/>
            <p:cNvSpPr>
              <a:spLocks noChangeShapeType="1"/>
            </p:cNvSpPr>
            <p:nvPr/>
          </p:nvSpPr>
          <p:spPr bwMode="auto">
            <a:xfrm flipH="1">
              <a:off x="977" y="135"/>
              <a:ext cx="240" cy="1152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93" name="Line 73"/>
            <p:cNvSpPr>
              <a:spLocks noChangeShapeType="1"/>
            </p:cNvSpPr>
            <p:nvPr/>
          </p:nvSpPr>
          <p:spPr bwMode="auto">
            <a:xfrm>
              <a:off x="1217" y="135"/>
              <a:ext cx="384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94" name="Line 74"/>
            <p:cNvSpPr>
              <a:spLocks noChangeShapeType="1"/>
            </p:cNvSpPr>
            <p:nvPr/>
          </p:nvSpPr>
          <p:spPr bwMode="auto">
            <a:xfrm>
              <a:off x="1601" y="1287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95" name="Line 75"/>
            <p:cNvSpPr>
              <a:spLocks noChangeShapeType="1"/>
            </p:cNvSpPr>
            <p:nvPr/>
          </p:nvSpPr>
          <p:spPr bwMode="auto">
            <a:xfrm>
              <a:off x="1601" y="1287"/>
              <a:ext cx="48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96" name="Line 76"/>
            <p:cNvSpPr>
              <a:spLocks noChangeShapeType="1"/>
            </p:cNvSpPr>
            <p:nvPr/>
          </p:nvSpPr>
          <p:spPr bwMode="auto">
            <a:xfrm>
              <a:off x="257" y="135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97" name="Line 77"/>
            <p:cNvSpPr>
              <a:spLocks noChangeShapeType="1"/>
            </p:cNvSpPr>
            <p:nvPr/>
          </p:nvSpPr>
          <p:spPr bwMode="auto">
            <a:xfrm>
              <a:off x="1601" y="135"/>
              <a:ext cx="384" cy="1152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3390" name="Rectangle 78"/>
          <p:cNvSpPr>
            <a:spLocks noChangeArrowheads="1"/>
          </p:cNvSpPr>
          <p:nvPr/>
        </p:nvSpPr>
        <p:spPr bwMode="auto">
          <a:xfrm>
            <a:off x="381000" y="2940050"/>
            <a:ext cx="8229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dirty="0">
                <a:solidFill>
                  <a:srgbClr val="3333FF"/>
                </a:solidFill>
                <a:latin typeface="宋体" panose="02010600030101010101" pitchFamily="2" charset="-122"/>
              </a:rPr>
              <a:t>3</a:t>
            </a:r>
            <a:r>
              <a:rPr lang="zh-CN" sz="2800" dirty="0">
                <a:solidFill>
                  <a:srgbClr val="3333FF"/>
                </a:solidFill>
                <a:latin typeface="宋体" panose="02010600030101010101" pitchFamily="2" charset="-122"/>
              </a:rPr>
              <a:t>、下图表示的是，小明放学回家途中骑车速度与时间的关系。你能想像出他回家路上的情景吗</a:t>
            </a:r>
            <a:r>
              <a:rPr lang="zh-CN" sz="2800" dirty="0" smtClean="0">
                <a:solidFill>
                  <a:srgbClr val="3333FF"/>
                </a:solidFill>
                <a:latin typeface="宋体" panose="02010600030101010101" pitchFamily="2" charset="-122"/>
              </a:rPr>
              <a:t>？</a:t>
            </a:r>
            <a:r>
              <a:rPr lang="en-US" altLang="zh-CN" sz="2800" dirty="0" smtClean="0">
                <a:solidFill>
                  <a:srgbClr val="3333FF"/>
                </a:solidFill>
                <a:latin typeface="宋体" panose="02010600030101010101" pitchFamily="2" charset="-122"/>
              </a:rPr>
              <a:t> </a:t>
            </a:r>
            <a:endParaRPr lang="zh-CN" sz="2800" dirty="0">
              <a:solidFill>
                <a:srgbClr val="3333FF"/>
              </a:solidFill>
              <a:latin typeface="宋体" panose="02010600030101010101" pitchFamily="2" charset="-122"/>
            </a:endParaRPr>
          </a:p>
        </p:txBody>
      </p:sp>
      <p:grpSp>
        <p:nvGrpSpPr>
          <p:cNvPr id="19" name="Group 79"/>
          <p:cNvGrpSpPr/>
          <p:nvPr/>
        </p:nvGrpSpPr>
        <p:grpSpPr bwMode="auto">
          <a:xfrm>
            <a:off x="381000" y="3886200"/>
            <a:ext cx="3111500" cy="2397125"/>
            <a:chOff x="0" y="0"/>
            <a:chExt cx="1960" cy="1510"/>
          </a:xfrm>
        </p:grpSpPr>
        <p:sp>
          <p:nvSpPr>
            <p:cNvPr id="14351" name="Line 80"/>
            <p:cNvSpPr>
              <a:spLocks noChangeShapeType="1"/>
            </p:cNvSpPr>
            <p:nvPr/>
          </p:nvSpPr>
          <p:spPr bwMode="auto">
            <a:xfrm>
              <a:off x="288" y="1255"/>
              <a:ext cx="1344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2" name="Line 81"/>
            <p:cNvSpPr>
              <a:spLocks noChangeShapeType="1"/>
            </p:cNvSpPr>
            <p:nvPr/>
          </p:nvSpPr>
          <p:spPr bwMode="auto">
            <a:xfrm flipV="1">
              <a:off x="288" y="48"/>
              <a:ext cx="0" cy="1207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3" name="Text Box 82"/>
            <p:cNvSpPr txBox="1">
              <a:spLocks noChangeArrowheads="1"/>
            </p:cNvSpPr>
            <p:nvPr/>
          </p:nvSpPr>
          <p:spPr bwMode="auto">
            <a:xfrm>
              <a:off x="0" y="0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sz="1800"/>
                <a:t>速度</a:t>
              </a:r>
            </a:p>
          </p:txBody>
        </p:sp>
        <p:sp>
          <p:nvSpPr>
            <p:cNvPr id="14354" name="Text Box 83"/>
            <p:cNvSpPr txBox="1">
              <a:spLocks noChangeArrowheads="1"/>
            </p:cNvSpPr>
            <p:nvPr/>
          </p:nvSpPr>
          <p:spPr bwMode="auto">
            <a:xfrm>
              <a:off x="1336" y="1278"/>
              <a:ext cx="624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sz="1800"/>
                <a:t>时间</a:t>
              </a:r>
            </a:p>
          </p:txBody>
        </p:sp>
        <p:sp>
          <p:nvSpPr>
            <p:cNvPr id="14355" name="Text Box 84"/>
            <p:cNvSpPr txBox="1">
              <a:spLocks noChangeArrowheads="1"/>
            </p:cNvSpPr>
            <p:nvPr/>
          </p:nvSpPr>
          <p:spPr bwMode="auto">
            <a:xfrm>
              <a:off x="109" y="117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/>
                <a:t>0</a:t>
              </a:r>
            </a:p>
          </p:txBody>
        </p:sp>
        <p:sp>
          <p:nvSpPr>
            <p:cNvPr id="14356" name="Line 85"/>
            <p:cNvSpPr>
              <a:spLocks noChangeShapeType="1"/>
            </p:cNvSpPr>
            <p:nvPr/>
          </p:nvSpPr>
          <p:spPr bwMode="auto">
            <a:xfrm flipV="1">
              <a:off x="288" y="480"/>
              <a:ext cx="240" cy="773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7" name="Line 86"/>
            <p:cNvSpPr>
              <a:spLocks noChangeShapeType="1"/>
            </p:cNvSpPr>
            <p:nvPr/>
          </p:nvSpPr>
          <p:spPr bwMode="auto">
            <a:xfrm>
              <a:off x="528" y="480"/>
              <a:ext cx="720" cy="1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8" name="Line 87"/>
            <p:cNvSpPr>
              <a:spLocks noChangeShapeType="1"/>
            </p:cNvSpPr>
            <p:nvPr/>
          </p:nvSpPr>
          <p:spPr bwMode="auto">
            <a:xfrm>
              <a:off x="1248" y="480"/>
              <a:ext cx="240" cy="773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0" name="Group 88"/>
          <p:cNvGrpSpPr/>
          <p:nvPr/>
        </p:nvGrpSpPr>
        <p:grpSpPr bwMode="auto">
          <a:xfrm>
            <a:off x="3276600" y="4114800"/>
            <a:ext cx="3276600" cy="1676400"/>
            <a:chOff x="0" y="0"/>
            <a:chExt cx="2064" cy="1056"/>
          </a:xfrm>
        </p:grpSpPr>
        <p:sp>
          <p:nvSpPr>
            <p:cNvPr id="14348" name="AutoShape 89"/>
            <p:cNvSpPr>
              <a:spLocks noChangeArrowheads="1"/>
            </p:cNvSpPr>
            <p:nvPr/>
          </p:nvSpPr>
          <p:spPr bwMode="auto">
            <a:xfrm>
              <a:off x="0" y="0"/>
              <a:ext cx="2064" cy="1056"/>
            </a:xfrm>
            <a:prstGeom prst="cloudCallout">
              <a:avLst>
                <a:gd name="adj1" fmla="val 60949"/>
                <a:gd name="adj2" fmla="val 60227"/>
              </a:avLst>
            </a:prstGeom>
            <a:solidFill>
              <a:srgbClr val="D60093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algn="ctr"/>
              <a:endParaRPr lang="zh-CN" altLang="zh-CN" sz="3600" b="0">
                <a:solidFill>
                  <a:schemeClr val="tx1"/>
                </a:solidFill>
              </a:endParaRPr>
            </a:p>
          </p:txBody>
        </p:sp>
        <p:sp>
          <p:nvSpPr>
            <p:cNvPr id="14349" name="Text Box 90"/>
            <p:cNvSpPr txBox="1">
              <a:spLocks noChangeArrowheads="1"/>
            </p:cNvSpPr>
            <p:nvPr/>
          </p:nvSpPr>
          <p:spPr bwMode="auto">
            <a:xfrm>
              <a:off x="278" y="350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 sz="18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350" name="Rectangle 91"/>
            <p:cNvSpPr>
              <a:spLocks noChangeArrowheads="1"/>
            </p:cNvSpPr>
            <p:nvPr/>
          </p:nvSpPr>
          <p:spPr bwMode="auto">
            <a:xfrm>
              <a:off x="336" y="96"/>
              <a:ext cx="1476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dirty="0">
                  <a:solidFill>
                    <a:srgbClr val="00FF00"/>
                  </a:solidFill>
                  <a:latin typeface="Arial" panose="020B0604020202020204" pitchFamily="34" charset="0"/>
                </a:rPr>
                <a:t>这些函数图象是以什么根据来</a:t>
              </a:r>
              <a:r>
                <a:rPr lang="zh-CN" dirty="0" smtClean="0">
                  <a:solidFill>
                    <a:srgbClr val="00FF00"/>
                  </a:solidFill>
                  <a:latin typeface="Arial" panose="020B0604020202020204" pitchFamily="34" charset="0"/>
                </a:rPr>
                <a:t>画</a:t>
              </a:r>
              <a:r>
                <a:rPr lang="en-US" altLang="zh-CN" dirty="0" smtClean="0">
                  <a:solidFill>
                    <a:srgbClr val="00FF00"/>
                  </a:solidFill>
                  <a:latin typeface="Arial" panose="020B0604020202020204" pitchFamily="34" charset="0"/>
                </a:rPr>
                <a:t> </a:t>
              </a:r>
              <a:r>
                <a:rPr lang="zh-CN" dirty="0" smtClean="0">
                  <a:solidFill>
                    <a:srgbClr val="00FF00"/>
                  </a:solidFill>
                  <a:latin typeface="Arial" panose="020B0604020202020204" pitchFamily="34" charset="0"/>
                </a:rPr>
                <a:t>的</a:t>
              </a:r>
              <a:r>
                <a:rPr lang="zh-CN" altLang="zh-CN" dirty="0">
                  <a:solidFill>
                    <a:srgbClr val="00FF00"/>
                  </a:solidFill>
                  <a:latin typeface="Arial" panose="020B0604020202020204" pitchFamily="34" charset="0"/>
                </a:rPr>
                <a:t>?</a:t>
              </a:r>
              <a:r>
                <a:rPr lang="zh-CN" dirty="0">
                  <a:solidFill>
                    <a:srgbClr val="00FF00"/>
                  </a:solidFill>
                  <a:latin typeface="Arial" panose="020B0604020202020204" pitchFamily="34" charset="0"/>
                </a:rPr>
                <a:t>如何画的</a:t>
              </a:r>
              <a:r>
                <a:rPr lang="zh-CN" altLang="zh-CN" dirty="0">
                  <a:solidFill>
                    <a:srgbClr val="00FF00"/>
                  </a:solidFill>
                  <a:latin typeface="Arial" panose="020B0604020202020204" pitchFamily="34" charset="0"/>
                </a:rPr>
                <a:t>?</a:t>
              </a:r>
            </a:p>
          </p:txBody>
        </p:sp>
      </p:grpSp>
      <p:pic>
        <p:nvPicPr>
          <p:cNvPr id="14346" name="Picture 92" descr="3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05600" y="4572000"/>
            <a:ext cx="2438400" cy="195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9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12725" y="1395413"/>
            <a:ext cx="65690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5400">
                <a:solidFill>
                  <a:srgbClr val="FF0000"/>
                </a:solidFill>
              </a:rPr>
              <a:t>函数关系的表示法：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203325" y="2809876"/>
            <a:ext cx="5730875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>
                <a:solidFill>
                  <a:schemeClr val="accent2"/>
                </a:solidFill>
              </a:rPr>
              <a:t>1.</a:t>
            </a:r>
            <a:r>
              <a:rPr lang="zh-CN" altLang="en-US" sz="3600" dirty="0">
                <a:solidFill>
                  <a:schemeClr val="accent2"/>
                </a:solidFill>
              </a:rPr>
              <a:t>表达式</a:t>
            </a:r>
          </a:p>
          <a:p>
            <a:pPr eaLnBrk="1" hangingPunct="1"/>
            <a:endParaRPr lang="zh-CN" altLang="en-US" sz="3600" dirty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zh-CN" sz="3600" dirty="0">
                <a:solidFill>
                  <a:schemeClr val="accent2"/>
                </a:solidFill>
              </a:rPr>
              <a:t>2.</a:t>
            </a:r>
            <a:r>
              <a:rPr lang="zh-CN" altLang="en-US" sz="3600" dirty="0">
                <a:solidFill>
                  <a:schemeClr val="accent2"/>
                </a:solidFill>
              </a:rPr>
              <a:t>图像法</a:t>
            </a:r>
          </a:p>
          <a:p>
            <a:pPr eaLnBrk="1" hangingPunct="1"/>
            <a:endParaRPr lang="zh-CN" altLang="en-US" sz="3600" dirty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zh-CN" sz="3600" dirty="0">
                <a:solidFill>
                  <a:schemeClr val="accent2"/>
                </a:solidFill>
              </a:rPr>
              <a:t>3.</a:t>
            </a:r>
            <a:r>
              <a:rPr lang="zh-CN" altLang="en-US" sz="3600" dirty="0">
                <a:solidFill>
                  <a:schemeClr val="accent2"/>
                </a:solidFill>
              </a:rPr>
              <a:t>表格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667000" y="3621236"/>
            <a:ext cx="5791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chemeClr val="tx1"/>
                </a:solidFill>
              </a:rPr>
              <a:t>自变量</a:t>
            </a:r>
            <a:r>
              <a:rPr lang="en-US" altLang="zh-CN" sz="3200" i="1" dirty="0">
                <a:solidFill>
                  <a:schemeClr val="tx1"/>
                </a:solidFill>
              </a:rPr>
              <a:t>x</a:t>
            </a:r>
            <a:r>
              <a:rPr lang="zh-CN" altLang="en-US" sz="3200" dirty="0">
                <a:solidFill>
                  <a:schemeClr val="tx1"/>
                </a:solidFill>
              </a:rPr>
              <a:t>的取值范围是</a:t>
            </a:r>
            <a:r>
              <a:rPr lang="en-US" altLang="zh-CN" sz="3600" i="1" dirty="0">
                <a:solidFill>
                  <a:schemeClr val="accent2"/>
                </a:solidFill>
              </a:rPr>
              <a:t>x</a:t>
            </a:r>
            <a:r>
              <a:rPr lang="zh-CN" altLang="en-US" sz="3600" dirty="0">
                <a:solidFill>
                  <a:schemeClr val="accent2"/>
                </a:solidFill>
              </a:rPr>
              <a:t>＞</a:t>
            </a:r>
            <a:r>
              <a:rPr lang="en-US" altLang="zh-CN" sz="3600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57200" y="1833711"/>
            <a:ext cx="8305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zh-CN" altLang="en-US" sz="3200" dirty="0">
                <a:solidFill>
                  <a:schemeClr val="accent2"/>
                </a:solidFill>
              </a:rPr>
              <a:t>问题</a:t>
            </a:r>
            <a:r>
              <a:rPr lang="en-US" altLang="zh-CN" sz="3200" dirty="0">
                <a:solidFill>
                  <a:schemeClr val="accent2"/>
                </a:solidFill>
              </a:rPr>
              <a:t>1</a:t>
            </a:r>
            <a:r>
              <a:rPr lang="en-US" altLang="zh-CN" sz="32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altLang="zh-CN" sz="3200" dirty="0">
                <a:solidFill>
                  <a:schemeClr val="tx1"/>
                </a:solidFill>
              </a:rPr>
              <a:t>       </a:t>
            </a:r>
            <a:r>
              <a:rPr lang="zh-CN" altLang="en-US" sz="3200" dirty="0">
                <a:solidFill>
                  <a:schemeClr val="tx1"/>
                </a:solidFill>
              </a:rPr>
              <a:t>你能写出正方形的边长</a:t>
            </a:r>
            <a:r>
              <a:rPr lang="en-US" altLang="zh-CN" sz="3200" i="1" dirty="0">
                <a:solidFill>
                  <a:schemeClr val="tx1"/>
                </a:solidFill>
              </a:rPr>
              <a:t>x</a:t>
            </a:r>
            <a:r>
              <a:rPr lang="zh-CN" altLang="en-US" sz="3200" dirty="0">
                <a:solidFill>
                  <a:schemeClr val="tx1"/>
                </a:solidFill>
              </a:rPr>
              <a:t>与面积</a:t>
            </a:r>
            <a:r>
              <a:rPr lang="en-US" altLang="zh-CN" sz="3200" dirty="0">
                <a:solidFill>
                  <a:schemeClr val="tx1"/>
                </a:solidFill>
              </a:rPr>
              <a:t>S</a:t>
            </a:r>
            <a:r>
              <a:rPr lang="zh-CN" altLang="en-US" sz="3200" dirty="0">
                <a:solidFill>
                  <a:schemeClr val="tx1"/>
                </a:solidFill>
              </a:rPr>
              <a:t>的函数关系式，并确定自变量</a:t>
            </a:r>
            <a:r>
              <a:rPr lang="en-US" altLang="zh-CN" sz="3200" i="1" dirty="0">
                <a:solidFill>
                  <a:schemeClr val="tx1"/>
                </a:solidFill>
              </a:rPr>
              <a:t>x</a:t>
            </a:r>
            <a:r>
              <a:rPr lang="zh-CN" altLang="en-US" sz="3200" dirty="0">
                <a:solidFill>
                  <a:schemeClr val="tx1"/>
                </a:solidFill>
              </a:rPr>
              <a:t>的取值范围吗？</a:t>
            </a:r>
            <a:endParaRPr lang="zh-CN" altLang="en-US" sz="6000" dirty="0">
              <a:solidFill>
                <a:schemeClr val="tx1"/>
              </a:solidFill>
            </a:endParaRPr>
          </a:p>
        </p:txBody>
      </p:sp>
      <p:sp>
        <p:nvSpPr>
          <p:cNvPr id="4100" name="WordArt 4"/>
          <p:cNvSpPr>
            <a:spLocks noChangeArrowheads="1" noChangeShapeType="1"/>
          </p:cNvSpPr>
          <p:nvPr/>
        </p:nvSpPr>
        <p:spPr bwMode="auto">
          <a:xfrm>
            <a:off x="611560" y="908720"/>
            <a:ext cx="2590800" cy="614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800000"/>
                  </a:solidFill>
                  <a:rou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问题研讨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166813" y="3500586"/>
            <a:ext cx="1905000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44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S=</a:t>
            </a:r>
            <a:r>
              <a:rPr lang="en-US" altLang="zh-CN" sz="4400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altLang="zh-CN" sz="4400" i="1" baseline="30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en-US" altLang="zh-CN" sz="4400" i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357188" y="4607074"/>
            <a:ext cx="822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0000FF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问题</a:t>
            </a:r>
            <a:r>
              <a:rPr lang="en-US" altLang="zh-CN" sz="3200" dirty="0">
                <a:solidFill>
                  <a:srgbClr val="0000FF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2. </a:t>
            </a:r>
            <a:r>
              <a:rPr lang="zh-CN" altLang="en-US" sz="3200" dirty="0"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能利用图像法来表示</a:t>
            </a:r>
            <a:r>
              <a:rPr lang="en-US" altLang="zh-CN" sz="3200" dirty="0"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S</a:t>
            </a:r>
            <a:r>
              <a:rPr lang="zh-CN" altLang="en-US" sz="3200" dirty="0"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与</a:t>
            </a:r>
            <a:r>
              <a:rPr lang="en-US" altLang="zh-CN" sz="3200" i="1" dirty="0">
                <a:solidFill>
                  <a:schemeClr val="tx1"/>
                </a:solidFill>
                <a:ea typeface="华文新魏" panose="02010800040101010101" pitchFamily="2" charset="-122"/>
              </a:rPr>
              <a:t>x</a:t>
            </a:r>
            <a:r>
              <a:rPr lang="zh-CN" altLang="en-US" sz="3200" dirty="0"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的关系吗？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81000" y="5262711"/>
            <a:ext cx="84740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dirty="0">
                <a:solidFill>
                  <a:srgbClr val="3333FF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提示</a:t>
            </a:r>
            <a:r>
              <a:rPr lang="en-US" altLang="zh-CN" sz="3600" dirty="0">
                <a:solidFill>
                  <a:srgbClr val="3333FF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:</a:t>
            </a:r>
            <a:r>
              <a:rPr lang="zh-CN" altLang="en-US" sz="3600" dirty="0">
                <a:solidFill>
                  <a:srgbClr val="3333FF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自变量</a:t>
            </a:r>
            <a:r>
              <a:rPr lang="en-US" altLang="zh-CN" sz="3600" i="1" dirty="0">
                <a:solidFill>
                  <a:srgbClr val="3333FF"/>
                </a:solidFill>
                <a:ea typeface="华文新魏" panose="02010800040101010101" pitchFamily="2" charset="-122"/>
              </a:rPr>
              <a:t>x</a:t>
            </a:r>
            <a:r>
              <a:rPr lang="zh-CN" altLang="en-US" sz="3600" dirty="0">
                <a:solidFill>
                  <a:srgbClr val="3333FF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的一个确定值与它对应的函数值</a:t>
            </a:r>
            <a:r>
              <a:rPr lang="en-US" altLang="zh-CN" sz="3600" dirty="0">
                <a:solidFill>
                  <a:srgbClr val="3333FF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S,</a:t>
            </a:r>
            <a:r>
              <a:rPr lang="zh-CN" altLang="en-US" sz="3600" dirty="0">
                <a:solidFill>
                  <a:srgbClr val="3333FF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就确定一个</a:t>
            </a:r>
            <a:r>
              <a:rPr lang="zh-CN" altLang="en-US" sz="3600" dirty="0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点</a:t>
            </a:r>
            <a:r>
              <a:rPr lang="en-US" altLang="zh-CN" sz="3600" dirty="0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(</a:t>
            </a:r>
            <a:r>
              <a:rPr lang="en-US" altLang="zh-CN" sz="3600" dirty="0" err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x,S</a:t>
            </a:r>
            <a:r>
              <a:rPr lang="en-US" altLang="zh-CN" sz="3600" dirty="0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101" grpId="0" autoUpdateAnimBg="0"/>
      <p:bldP spid="4103" grpId="0" autoUpdateAnimBg="0"/>
      <p:bldP spid="410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PhotoDown"/>
          <p:cNvSpPr>
            <a:spLocks noChangeAspect="1" noChangeArrowheads="1"/>
          </p:cNvSpPr>
          <p:nvPr/>
        </p:nvSpPr>
        <p:spPr bwMode="auto">
          <a:xfrm>
            <a:off x="4424363" y="3705444"/>
            <a:ext cx="296862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3" name="AutoShape 3" descr="PhotoDown"/>
          <p:cNvSpPr>
            <a:spLocks noChangeAspect="1" noChangeArrowheads="1"/>
          </p:cNvSpPr>
          <p:nvPr/>
        </p:nvSpPr>
        <p:spPr bwMode="auto">
          <a:xfrm>
            <a:off x="4424363" y="3705444"/>
            <a:ext cx="296862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4" name="AutoShape 4" descr="PhotoDown"/>
          <p:cNvSpPr>
            <a:spLocks noChangeAspect="1" noChangeArrowheads="1"/>
          </p:cNvSpPr>
          <p:nvPr/>
        </p:nvSpPr>
        <p:spPr bwMode="auto">
          <a:xfrm>
            <a:off x="4424363" y="3705444"/>
            <a:ext cx="296862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45257" y="1519456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3200" dirty="0">
                <a:solidFill>
                  <a:srgbClr val="FF0066"/>
                </a:solidFill>
                <a:ea typeface="华文新魏" panose="02010800040101010101" pitchFamily="2" charset="-122"/>
              </a:rPr>
              <a:t>(1) </a:t>
            </a:r>
            <a:r>
              <a:rPr lang="zh-CN" sz="3200" dirty="0">
                <a:solidFill>
                  <a:srgbClr val="FF0066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列表</a:t>
            </a:r>
            <a:r>
              <a:rPr lang="zh-CN" altLang="zh-CN" sz="3200" dirty="0">
                <a:solidFill>
                  <a:srgbClr val="FF0066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:</a:t>
            </a:r>
          </a:p>
        </p:txBody>
      </p:sp>
      <p:graphicFrame>
        <p:nvGraphicFramePr>
          <p:cNvPr id="5126" name="Group 6"/>
          <p:cNvGraphicFramePr>
            <a:graphicFrameLocks noGrp="1"/>
          </p:cNvGraphicFramePr>
          <p:nvPr/>
        </p:nvGraphicFramePr>
        <p:xfrm>
          <a:off x="762000" y="2252881"/>
          <a:ext cx="7467600" cy="1051560"/>
        </p:xfrm>
        <a:graphic>
          <a:graphicData uri="http://schemas.openxmlformats.org/drawingml/2006/table">
            <a:tbl>
              <a:tblPr/>
              <a:tblGrid>
                <a:gridCol w="781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5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83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zh-CN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533400" y="3395881"/>
            <a:ext cx="82296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3200" dirty="0">
                <a:solidFill>
                  <a:srgbClr val="FF0066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(2)</a:t>
            </a:r>
            <a:r>
              <a:rPr lang="zh-CN" sz="3200" dirty="0">
                <a:solidFill>
                  <a:srgbClr val="FF0066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描点：</a:t>
            </a:r>
            <a:r>
              <a:rPr lang="zh-CN" sz="3200" dirty="0">
                <a:solidFill>
                  <a:schemeClr val="tx1"/>
                </a:solidFill>
                <a:latin typeface="Arial" panose="020B0604020202020204" pitchFamily="34" charset="0"/>
              </a:rPr>
              <a:t>表示与函数对应的点有无数个，但是实际上我们只能描出其中有限个点，同时想象出其它点的位置．</a:t>
            </a:r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457200" y="728881"/>
            <a:ext cx="8077200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新魏" panose="02010800040101010101" pitchFamily="2" charset="-122"/>
              </a:rPr>
              <a:t>如何在</a:t>
            </a:r>
            <a:r>
              <a:rPr lang="zh-CN" sz="3600" dirty="0"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坐标系中表示</a:t>
            </a:r>
            <a:r>
              <a:rPr lang="zh-CN" altLang="zh-CN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S=</a:t>
            </a:r>
            <a:r>
              <a:rPr lang="zh-CN" altLang="zh-CN" sz="40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zh-CN" altLang="zh-CN" sz="4000" i="1" baseline="30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zh-CN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？</a:t>
            </a:r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>
            <a:off x="3276600" y="2786281"/>
            <a:ext cx="547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>
                <a:solidFill>
                  <a:srgbClr val="FF33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2286000" y="2786281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>
                <a:solidFill>
                  <a:srgbClr val="FF3300"/>
                </a:solidFill>
                <a:latin typeface="Arial" panose="020B0604020202020204" pitchFamily="34" charset="0"/>
              </a:rPr>
              <a:t>0.25</a:t>
            </a:r>
          </a:p>
        </p:txBody>
      </p:sp>
      <p:sp>
        <p:nvSpPr>
          <p:cNvPr id="5165" name="Text Box 45"/>
          <p:cNvSpPr txBox="1">
            <a:spLocks noChangeArrowheads="1"/>
          </p:cNvSpPr>
          <p:nvPr/>
        </p:nvSpPr>
        <p:spPr bwMode="auto">
          <a:xfrm>
            <a:off x="4876800" y="2786281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>
                <a:solidFill>
                  <a:srgbClr val="FF3300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6324600" y="2862481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>
                <a:solidFill>
                  <a:srgbClr val="FF3300"/>
                </a:solidFill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7620000" y="2786281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>
                <a:solidFill>
                  <a:srgbClr val="FF3300"/>
                </a:solidFill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5168" name="Text Box 48"/>
          <p:cNvSpPr txBox="1">
            <a:spLocks noChangeArrowheads="1"/>
          </p:cNvSpPr>
          <p:nvPr/>
        </p:nvSpPr>
        <p:spPr bwMode="auto">
          <a:xfrm>
            <a:off x="3886200" y="2786281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>
                <a:solidFill>
                  <a:srgbClr val="FF3300"/>
                </a:solidFill>
                <a:latin typeface="Arial" panose="020B0604020202020204" pitchFamily="34" charset="0"/>
              </a:rPr>
              <a:t>2.25</a:t>
            </a:r>
          </a:p>
        </p:txBody>
      </p:sp>
      <p:sp>
        <p:nvSpPr>
          <p:cNvPr id="5169" name="Text Box 49"/>
          <p:cNvSpPr txBox="1">
            <a:spLocks noChangeArrowheads="1"/>
          </p:cNvSpPr>
          <p:nvPr/>
        </p:nvSpPr>
        <p:spPr bwMode="auto">
          <a:xfrm>
            <a:off x="5486400" y="2786281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>
                <a:solidFill>
                  <a:srgbClr val="FF3300"/>
                </a:solidFill>
                <a:latin typeface="Arial" panose="020B0604020202020204" pitchFamily="34" charset="0"/>
              </a:rPr>
              <a:t>6.25</a:t>
            </a:r>
          </a:p>
        </p:txBody>
      </p:sp>
      <p:sp>
        <p:nvSpPr>
          <p:cNvPr id="5170" name="Text Box 50"/>
          <p:cNvSpPr txBox="1">
            <a:spLocks noChangeArrowheads="1"/>
          </p:cNvSpPr>
          <p:nvPr/>
        </p:nvSpPr>
        <p:spPr bwMode="auto">
          <a:xfrm>
            <a:off x="6705600" y="2786281"/>
            <a:ext cx="947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>
                <a:solidFill>
                  <a:srgbClr val="FF3300"/>
                </a:solidFill>
                <a:latin typeface="Arial" panose="020B0604020202020204" pitchFamily="34" charset="0"/>
              </a:rPr>
              <a:t>12.25</a:t>
            </a:r>
          </a:p>
        </p:txBody>
      </p:sp>
      <p:sp>
        <p:nvSpPr>
          <p:cNvPr id="5171" name="Text Box 51"/>
          <p:cNvSpPr txBox="1">
            <a:spLocks noChangeArrowheads="1"/>
          </p:cNvSpPr>
          <p:nvPr/>
        </p:nvSpPr>
        <p:spPr bwMode="auto">
          <a:xfrm>
            <a:off x="1717675" y="2786281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>
                <a:solidFill>
                  <a:srgbClr val="FF33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5172" name="Text Box 52"/>
          <p:cNvSpPr txBox="1">
            <a:spLocks noChangeArrowheads="1"/>
          </p:cNvSpPr>
          <p:nvPr/>
        </p:nvSpPr>
        <p:spPr bwMode="auto">
          <a:xfrm>
            <a:off x="0" y="5148481"/>
            <a:ext cx="82173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sz="3200" dirty="0">
                <a:solidFill>
                  <a:srgbClr val="FF0066"/>
                </a:solidFill>
              </a:rPr>
              <a:t>（</a:t>
            </a:r>
            <a:r>
              <a:rPr lang="zh-CN" altLang="zh-CN" sz="3200" dirty="0">
                <a:solidFill>
                  <a:srgbClr val="FF0066"/>
                </a:solidFill>
              </a:rPr>
              <a:t>3</a:t>
            </a:r>
            <a:r>
              <a:rPr lang="zh-CN" sz="3200" dirty="0">
                <a:solidFill>
                  <a:srgbClr val="FF0066"/>
                </a:solidFill>
              </a:rPr>
              <a:t>）</a:t>
            </a:r>
            <a:r>
              <a:rPr lang="zh-CN" sz="3200" dirty="0">
                <a:solidFill>
                  <a:srgbClr val="FF0066"/>
                </a:solidFill>
                <a:latin typeface="Arial" panose="020B0604020202020204" pitchFamily="34" charset="0"/>
              </a:rPr>
              <a:t>连线：</a:t>
            </a:r>
            <a:r>
              <a:rPr lang="zh-CN" sz="3200" dirty="0">
                <a:solidFill>
                  <a:schemeClr val="tx1"/>
                </a:solidFill>
                <a:latin typeface="Arial" panose="020B0604020202020204" pitchFamily="34" charset="0"/>
              </a:rPr>
              <a:t>用</a:t>
            </a:r>
            <a:r>
              <a:rPr lang="zh-CN" sz="3200" dirty="0">
                <a:solidFill>
                  <a:srgbClr val="0000FF"/>
                </a:solidFill>
                <a:latin typeface="Arial" panose="020B0604020202020204" pitchFamily="34" charset="0"/>
              </a:rPr>
              <a:t>平滑</a:t>
            </a:r>
            <a:r>
              <a:rPr lang="zh-CN" sz="3200" dirty="0">
                <a:solidFill>
                  <a:schemeClr val="tx1"/>
                </a:solidFill>
                <a:latin typeface="Arial" panose="020B0604020202020204" pitchFamily="34" charset="0"/>
              </a:rPr>
              <a:t>的曲线去连接画出的点．</a:t>
            </a:r>
          </a:p>
        </p:txBody>
      </p:sp>
      <p:grpSp>
        <p:nvGrpSpPr>
          <p:cNvPr id="5174" name="Group 54"/>
          <p:cNvGrpSpPr/>
          <p:nvPr/>
        </p:nvGrpSpPr>
        <p:grpSpPr bwMode="auto">
          <a:xfrm>
            <a:off x="6172200" y="609819"/>
            <a:ext cx="2665413" cy="946150"/>
            <a:chOff x="0" y="0"/>
            <a:chExt cx="1679" cy="596"/>
          </a:xfrm>
        </p:grpSpPr>
        <p:sp>
          <p:nvSpPr>
            <p:cNvPr id="5175" name="WordArt 55"/>
            <p:cNvSpPr>
              <a:spLocks noChangeArrowheads="1" noChangeShapeType="1"/>
            </p:cNvSpPr>
            <p:nvPr/>
          </p:nvSpPr>
          <p:spPr bwMode="auto">
            <a:xfrm>
              <a:off x="718" y="44"/>
              <a:ext cx="825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kern="10">
                  <a:ln w="9525">
                    <a:solidFill>
                      <a:srgbClr val="000000"/>
                    </a:solidFill>
                    <a:rou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想一想</a:t>
              </a:r>
            </a:p>
          </p:txBody>
        </p:sp>
        <p:grpSp>
          <p:nvGrpSpPr>
            <p:cNvPr id="5176" name="Group 56"/>
            <p:cNvGrpSpPr/>
            <p:nvPr/>
          </p:nvGrpSpPr>
          <p:grpSpPr bwMode="auto">
            <a:xfrm>
              <a:off x="0" y="0"/>
              <a:ext cx="1679" cy="596"/>
              <a:chOff x="0" y="0"/>
              <a:chExt cx="1506" cy="596"/>
            </a:xfrm>
          </p:grpSpPr>
          <p:sp>
            <p:nvSpPr>
              <p:cNvPr id="5177" name="AutoShape 57"/>
              <p:cNvSpPr>
                <a:spLocks noChangeAspect="1" noChangeArrowheads="1"/>
              </p:cNvSpPr>
              <p:nvPr/>
            </p:nvSpPr>
            <p:spPr bwMode="auto">
              <a:xfrm rot="-4047281">
                <a:off x="-14" y="52"/>
                <a:ext cx="223" cy="120"/>
              </a:xfrm>
              <a:prstGeom prst="curvedDownArrow">
                <a:avLst>
                  <a:gd name="adj1" fmla="val 37167"/>
                  <a:gd name="adj2" fmla="val 74333"/>
                  <a:gd name="adj3" fmla="val 33333"/>
                </a:avLst>
              </a:prstGeom>
              <a:gradFill rotWithShape="0">
                <a:gsLst>
                  <a:gs pos="0">
                    <a:schemeClr val="accent2"/>
                  </a:gs>
                  <a:gs pos="100000">
                    <a:srgbClr val="FFFFFF"/>
                  </a:gs>
                </a:gsLst>
                <a:lin ang="5400000" scaled="1"/>
              </a:gradFill>
              <a:ln w="38100">
                <a:solidFill>
                  <a:srgbClr val="990000"/>
                </a:solidFill>
                <a:miter lim="800000"/>
              </a:ln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178" name="Rectangle 58"/>
              <p:cNvSpPr>
                <a:spLocks noChangeAspect="1" noChangeArrowheads="1"/>
              </p:cNvSpPr>
              <p:nvPr/>
            </p:nvSpPr>
            <p:spPr bwMode="auto">
              <a:xfrm>
                <a:off x="0" y="351"/>
                <a:ext cx="1404" cy="245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4B7CA"/>
                  </a:gs>
                </a:gsLst>
                <a:lin ang="0" scaled="1"/>
              </a:gradFill>
              <a:ln w="38100">
                <a:solidFill>
                  <a:schemeClr val="tx1"/>
                </a:solidFill>
                <a:miter lim="800000"/>
              </a:ln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179" name="Oval 59"/>
              <p:cNvSpPr>
                <a:spLocks noChangeAspect="1" noChangeArrowheads="1"/>
              </p:cNvSpPr>
              <p:nvPr/>
            </p:nvSpPr>
            <p:spPr bwMode="auto">
              <a:xfrm>
                <a:off x="113" y="70"/>
                <a:ext cx="350" cy="29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CC99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chemeClr val="folHlink"/>
                </a:solidFill>
                <a:round/>
              </a:ln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180" name="Oval 60"/>
              <p:cNvSpPr>
                <a:spLocks noChangeAspect="1" noChangeArrowheads="1"/>
              </p:cNvSpPr>
              <p:nvPr/>
            </p:nvSpPr>
            <p:spPr bwMode="auto">
              <a:xfrm>
                <a:off x="183" y="154"/>
                <a:ext cx="70" cy="35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rgbClr val="000099"/>
                </a:solidFill>
                <a:round/>
              </a:ln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181" name="Oval 61"/>
              <p:cNvSpPr>
                <a:spLocks noChangeAspect="1" noChangeArrowheads="1"/>
              </p:cNvSpPr>
              <p:nvPr/>
            </p:nvSpPr>
            <p:spPr bwMode="auto">
              <a:xfrm>
                <a:off x="358" y="154"/>
                <a:ext cx="70" cy="35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rgbClr val="000099"/>
                </a:solidFill>
                <a:round/>
              </a:ln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182" name="AutoShape 62"/>
              <p:cNvSpPr>
                <a:spLocks noChangeAspect="1" noChangeArrowheads="1"/>
              </p:cNvSpPr>
              <p:nvPr/>
            </p:nvSpPr>
            <p:spPr bwMode="auto">
              <a:xfrm rot="-5299341">
                <a:off x="280" y="238"/>
                <a:ext cx="49" cy="106"/>
              </a:xfrm>
              <a:prstGeom prst="moon">
                <a:avLst>
                  <a:gd name="adj" fmla="val 50000"/>
                </a:avLst>
              </a:prstGeom>
              <a:solidFill>
                <a:schemeClr val="accent2">
                  <a:alpha val="50195"/>
                </a:schemeClr>
              </a:solidFill>
              <a:ln w="38100">
                <a:solidFill>
                  <a:srgbClr val="FF0000"/>
                </a:solidFill>
                <a:miter lim="800000"/>
              </a:ln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183" name="AutoShape 63"/>
              <p:cNvSpPr>
                <a:spLocks noChangeAspect="1" noChangeArrowheads="1"/>
              </p:cNvSpPr>
              <p:nvPr/>
            </p:nvSpPr>
            <p:spPr bwMode="auto">
              <a:xfrm>
                <a:off x="490" y="192"/>
                <a:ext cx="174" cy="87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gradFill rotWithShape="0">
                <a:gsLst>
                  <a:gs pos="0">
                    <a:schemeClr val="hlink"/>
                  </a:gs>
                  <a:gs pos="50000">
                    <a:schemeClr val="accent2"/>
                  </a:gs>
                  <a:gs pos="100000">
                    <a:schemeClr val="hlink"/>
                  </a:gs>
                </a:gsLst>
                <a:lin ang="5400000" scaled="1"/>
              </a:gradFill>
              <a:ln w="38100" cmpd="sng">
                <a:solidFill>
                  <a:srgbClr val="990000"/>
                </a:solidFill>
                <a:miter lim="800000"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84" name="AutoShape 64"/>
              <p:cNvSpPr>
                <a:spLocks noChangeAspect="1" noChangeArrowheads="1"/>
              </p:cNvSpPr>
              <p:nvPr/>
            </p:nvSpPr>
            <p:spPr bwMode="auto">
              <a:xfrm>
                <a:off x="42" y="400"/>
                <a:ext cx="316" cy="126"/>
              </a:xfrm>
              <a:prstGeom prst="verticalScroll">
                <a:avLst>
                  <a:gd name="adj" fmla="val 12500"/>
                </a:avLst>
              </a:prstGeom>
              <a:gradFill rotWithShape="0">
                <a:gsLst>
                  <a:gs pos="0">
                    <a:schemeClr val="accent1"/>
                  </a:gs>
                  <a:gs pos="50000">
                    <a:schemeClr val="accent2"/>
                  </a:gs>
                  <a:gs pos="100000">
                    <a:schemeClr val="accent1"/>
                  </a:gs>
                </a:gsLst>
                <a:lin ang="5400000" scaled="1"/>
              </a:gradFill>
              <a:ln w="38100" cmpd="sng">
                <a:solidFill>
                  <a:srgbClr val="990000"/>
                </a:solidFill>
                <a:rou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85" name="Text Box 65"/>
              <p:cNvSpPr txBox="1">
                <a:spLocks noChangeAspect="1" noChangeArrowheads="1"/>
              </p:cNvSpPr>
              <p:nvPr/>
            </p:nvSpPr>
            <p:spPr bwMode="auto">
              <a:xfrm>
                <a:off x="634" y="48"/>
                <a:ext cx="872" cy="32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endParaRPr lang="zh-CN" altLang="zh-CN" sz="2800">
                  <a:effectLst>
                    <a:outerShdw blurRad="38100" dist="38100" dir="2700000" algn="tl">
                      <a:srgbClr val="C0C0C0"/>
                    </a:outerShdw>
                  </a:effectLst>
                  <a:ea typeface="黑体" panose="02010609060101010101" pitchFamily="2" charset="-122"/>
                </a:endParaRPr>
              </a:p>
            </p:txBody>
          </p:sp>
          <p:sp>
            <p:nvSpPr>
              <p:cNvPr id="5186" name="未知"/>
              <p:cNvSpPr/>
              <p:nvPr/>
            </p:nvSpPr>
            <p:spPr bwMode="auto">
              <a:xfrm>
                <a:off x="442" y="336"/>
                <a:ext cx="192" cy="144"/>
              </a:xfrm>
              <a:custGeom>
                <a:avLst/>
                <a:gdLst>
                  <a:gd name="T0" fmla="*/ 0 w 192"/>
                  <a:gd name="T1" fmla="*/ 0 h 144"/>
                  <a:gd name="T2" fmla="*/ 0 w 192"/>
                  <a:gd name="T3" fmla="*/ 144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0"/>
                    </a:moveTo>
                    <a:lnTo>
                      <a:pt x="0" y="144"/>
                    </a:lnTo>
                    <a:lnTo>
                      <a:pt x="192" y="144"/>
                    </a:lnTo>
                  </a:path>
                </a:pathLst>
              </a:custGeom>
              <a:noFill/>
              <a:ln w="76200">
                <a:solidFill>
                  <a:schemeClr val="folHlink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utoUpdateAnimBg="0"/>
      <p:bldP spid="5161" grpId="0" autoUpdateAnimBg="0"/>
      <p:bldP spid="5163" grpId="0" autoUpdateAnimBg="0"/>
      <p:bldP spid="5164" grpId="0" autoUpdateAnimBg="0"/>
      <p:bldP spid="5165" grpId="0" autoUpdateAnimBg="0"/>
      <p:bldP spid="5166" grpId="0" autoUpdateAnimBg="0"/>
      <p:bldP spid="5167" grpId="0" autoUpdateAnimBg="0"/>
      <p:bldP spid="5168" grpId="0" autoUpdateAnimBg="0"/>
      <p:bldP spid="5169" grpId="0" autoUpdateAnimBg="0"/>
      <p:bldP spid="5170" grpId="0" autoUpdateAnimBg="0"/>
      <p:bldP spid="5171" grpId="0" autoUpdateAnimBg="0"/>
      <p:bldP spid="517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086100" y="2052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pic>
        <p:nvPicPr>
          <p:cNvPr id="6147" name="Picture 3" descr="E:/新建文件夹/http:/www.pep.com.cn/images/200410/pic_204243.jpg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0" y="0"/>
            <a:ext cx="5105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586413" y="1285875"/>
            <a:ext cx="32004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sz="3200" dirty="0">
                <a:solidFill>
                  <a:schemeClr val="tx1"/>
                </a:solidFill>
                <a:latin typeface="Arial" panose="020B0604020202020204" pitchFamily="34" charset="0"/>
              </a:rPr>
              <a:t>　　</a:t>
            </a:r>
            <a:r>
              <a:rPr lang="zh-CN" sz="3200" dirty="0"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一般地，</a:t>
            </a:r>
            <a:r>
              <a:rPr lang="zh-CN" altLang="en-US" sz="3200" dirty="0"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把</a:t>
            </a:r>
            <a:r>
              <a:rPr lang="zh-CN" sz="3200" dirty="0"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一个函数</a:t>
            </a:r>
            <a:r>
              <a:rPr lang="zh-CN" altLang="en-US" sz="3200" dirty="0"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的</a:t>
            </a:r>
            <a:r>
              <a:rPr lang="zh-CN" sz="3200" dirty="0">
                <a:solidFill>
                  <a:srgbClr val="0000FF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自变量</a:t>
            </a:r>
            <a:r>
              <a:rPr lang="en-US" altLang="zh-CN" sz="3200" dirty="0">
                <a:solidFill>
                  <a:srgbClr val="0000FF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x</a:t>
            </a:r>
            <a:r>
              <a:rPr lang="zh-CN" altLang="en-US" sz="3200" dirty="0">
                <a:solidFill>
                  <a:srgbClr val="0000FF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的值</a:t>
            </a:r>
            <a:r>
              <a:rPr lang="zh-CN" sz="3200" dirty="0">
                <a:solidFill>
                  <a:srgbClr val="0000FF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与对应的函数</a:t>
            </a:r>
            <a:r>
              <a:rPr lang="en-US" altLang="zh-CN" sz="3200" dirty="0">
                <a:solidFill>
                  <a:srgbClr val="0000FF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y</a:t>
            </a:r>
            <a:r>
              <a:rPr lang="zh-CN" altLang="en-US" sz="3200" dirty="0">
                <a:solidFill>
                  <a:srgbClr val="0000FF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的</a:t>
            </a:r>
            <a:r>
              <a:rPr lang="zh-CN" sz="3200" dirty="0">
                <a:solidFill>
                  <a:srgbClr val="0000FF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值分别作为点的横、纵坐标</a:t>
            </a:r>
            <a:r>
              <a:rPr lang="zh-CN" sz="3200" dirty="0"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，</a:t>
            </a:r>
            <a:r>
              <a:rPr lang="zh-CN" altLang="en-US" sz="3200" dirty="0"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在直角坐标系中描点，所有</a:t>
            </a:r>
            <a:r>
              <a:rPr lang="zh-CN" sz="3200" dirty="0">
                <a:solidFill>
                  <a:srgbClr val="0000FF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这些点组成的图形</a:t>
            </a:r>
            <a:r>
              <a:rPr lang="zh-CN" sz="3200" dirty="0"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就叫做这个</a:t>
            </a:r>
            <a:r>
              <a:rPr lang="zh-CN" sz="3200" dirty="0">
                <a:solidFill>
                  <a:schemeClr val="tx2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函数的</a:t>
            </a:r>
            <a:r>
              <a:rPr lang="zh-CN" sz="3200" dirty="0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图</a:t>
            </a:r>
            <a:r>
              <a:rPr lang="zh-CN" altLang="en-US" sz="3200" dirty="0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像</a:t>
            </a:r>
            <a:r>
              <a:rPr lang="zh-CN" sz="3200" dirty="0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。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000750" y="71438"/>
            <a:ext cx="278606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sz="3600" dirty="0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函数</a:t>
            </a:r>
            <a:r>
              <a:rPr lang="zh-CN" altLang="en-US" sz="3600" dirty="0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图像</a:t>
            </a:r>
            <a:r>
              <a:rPr lang="zh-CN" sz="3600" dirty="0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的定义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4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/>
          <p:cNvSpPr>
            <a:spLocks noChangeShapeType="1"/>
          </p:cNvSpPr>
          <p:nvPr/>
        </p:nvSpPr>
        <p:spPr bwMode="auto">
          <a:xfrm flipH="1">
            <a:off x="3609975" y="2708275"/>
            <a:ext cx="2468563" cy="3938588"/>
          </a:xfrm>
          <a:prstGeom prst="line">
            <a:avLst/>
          </a:prstGeom>
          <a:noFill/>
          <a:ln w="38100" cap="sq">
            <a:solidFill>
              <a:srgbClr val="0000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609600" y="304800"/>
            <a:ext cx="4535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/>
              <a:t>例</a:t>
            </a:r>
            <a:r>
              <a:rPr lang="en-US" altLang="zh-CN" dirty="0"/>
              <a:t>1 </a:t>
            </a:r>
            <a:r>
              <a:rPr lang="zh-CN" altLang="en-US" dirty="0"/>
              <a:t>如何作出</a:t>
            </a:r>
            <a:r>
              <a:rPr lang="en-US" altLang="zh-CN" i="1" dirty="0"/>
              <a:t>y=</a:t>
            </a:r>
            <a:r>
              <a:rPr lang="en-US" altLang="zh-CN" dirty="0"/>
              <a:t>2</a:t>
            </a:r>
            <a:r>
              <a:rPr lang="en-US" altLang="zh-CN" i="1" dirty="0"/>
              <a:t>x+</a:t>
            </a:r>
            <a:r>
              <a:rPr lang="en-US" altLang="zh-CN" dirty="0"/>
              <a:t>1</a:t>
            </a:r>
            <a:r>
              <a:rPr lang="zh-CN" altLang="en-US" dirty="0"/>
              <a:t>的图象？</a:t>
            </a:r>
          </a:p>
        </p:txBody>
      </p:sp>
      <p:grpSp>
        <p:nvGrpSpPr>
          <p:cNvPr id="2" name="Group 10"/>
          <p:cNvGrpSpPr/>
          <p:nvPr/>
        </p:nvGrpSpPr>
        <p:grpSpPr bwMode="auto">
          <a:xfrm>
            <a:off x="631825" y="865188"/>
            <a:ext cx="5616575" cy="1636712"/>
            <a:chOff x="2018" y="511"/>
            <a:chExt cx="3538" cy="1031"/>
          </a:xfrm>
        </p:grpSpPr>
        <p:sp>
          <p:nvSpPr>
            <p:cNvPr id="7244" name="Text Box 11"/>
            <p:cNvSpPr txBox="1">
              <a:spLocks noChangeArrowheads="1"/>
            </p:cNvSpPr>
            <p:nvPr/>
          </p:nvSpPr>
          <p:spPr bwMode="auto">
            <a:xfrm>
              <a:off x="2381" y="511"/>
              <a:ext cx="10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/>
                <a:t>解：</a:t>
              </a:r>
              <a:r>
                <a:rPr lang="zh-CN" altLang="en-US">
                  <a:solidFill>
                    <a:schemeClr val="accent2"/>
                  </a:solidFill>
                </a:rPr>
                <a:t>列表：</a:t>
              </a:r>
            </a:p>
          </p:txBody>
        </p:sp>
        <p:sp>
          <p:nvSpPr>
            <p:cNvPr id="7245" name="Rectangle 12"/>
            <p:cNvSpPr>
              <a:spLocks noChangeArrowheads="1"/>
            </p:cNvSpPr>
            <p:nvPr/>
          </p:nvSpPr>
          <p:spPr bwMode="auto">
            <a:xfrm>
              <a:off x="5148" y="1216"/>
              <a:ext cx="40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altLang="zh-CN" sz="2800"/>
                <a:t>…</a:t>
              </a:r>
            </a:p>
          </p:txBody>
        </p:sp>
        <p:sp>
          <p:nvSpPr>
            <p:cNvPr id="7246" name="Rectangle 13"/>
            <p:cNvSpPr>
              <a:spLocks noChangeArrowheads="1"/>
            </p:cNvSpPr>
            <p:nvPr/>
          </p:nvSpPr>
          <p:spPr bwMode="auto">
            <a:xfrm>
              <a:off x="4830" y="1216"/>
              <a:ext cx="31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800"/>
            </a:p>
          </p:txBody>
        </p:sp>
        <p:sp>
          <p:nvSpPr>
            <p:cNvPr id="7247" name="Rectangle 14"/>
            <p:cNvSpPr>
              <a:spLocks noChangeArrowheads="1"/>
            </p:cNvSpPr>
            <p:nvPr/>
          </p:nvSpPr>
          <p:spPr bwMode="auto">
            <a:xfrm>
              <a:off x="4468" y="1216"/>
              <a:ext cx="362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800"/>
            </a:p>
          </p:txBody>
        </p:sp>
        <p:sp>
          <p:nvSpPr>
            <p:cNvPr id="7248" name="Rectangle 15"/>
            <p:cNvSpPr>
              <a:spLocks noChangeArrowheads="1"/>
            </p:cNvSpPr>
            <p:nvPr/>
          </p:nvSpPr>
          <p:spPr bwMode="auto">
            <a:xfrm>
              <a:off x="4105" y="1216"/>
              <a:ext cx="363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800"/>
            </a:p>
          </p:txBody>
        </p:sp>
        <p:sp>
          <p:nvSpPr>
            <p:cNvPr id="7249" name="Rectangle 16"/>
            <p:cNvSpPr>
              <a:spLocks noChangeArrowheads="1"/>
            </p:cNvSpPr>
            <p:nvPr/>
          </p:nvSpPr>
          <p:spPr bwMode="auto">
            <a:xfrm>
              <a:off x="3696" y="1216"/>
              <a:ext cx="40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800"/>
            </a:p>
          </p:txBody>
        </p:sp>
        <p:sp>
          <p:nvSpPr>
            <p:cNvPr id="7250" name="Rectangle 17"/>
            <p:cNvSpPr>
              <a:spLocks noChangeArrowheads="1"/>
            </p:cNvSpPr>
            <p:nvPr/>
          </p:nvSpPr>
          <p:spPr bwMode="auto">
            <a:xfrm>
              <a:off x="3288" y="1216"/>
              <a:ext cx="40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800"/>
            </a:p>
          </p:txBody>
        </p:sp>
        <p:sp>
          <p:nvSpPr>
            <p:cNvPr id="7251" name="Rectangle 18"/>
            <p:cNvSpPr>
              <a:spLocks noChangeArrowheads="1"/>
            </p:cNvSpPr>
            <p:nvPr/>
          </p:nvSpPr>
          <p:spPr bwMode="auto">
            <a:xfrm>
              <a:off x="2925" y="1216"/>
              <a:ext cx="363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altLang="zh-CN" sz="2800"/>
                <a:t>…</a:t>
              </a:r>
            </a:p>
          </p:txBody>
        </p:sp>
        <p:sp>
          <p:nvSpPr>
            <p:cNvPr id="7252" name="Rectangle 19"/>
            <p:cNvSpPr>
              <a:spLocks noChangeArrowheads="1"/>
            </p:cNvSpPr>
            <p:nvPr/>
          </p:nvSpPr>
          <p:spPr bwMode="auto">
            <a:xfrm>
              <a:off x="2018" y="1216"/>
              <a:ext cx="907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altLang="zh-CN" sz="2800" i="1"/>
                <a:t>y=</a:t>
              </a:r>
              <a:r>
                <a:rPr lang="en-US" altLang="zh-CN" sz="2800"/>
                <a:t>2</a:t>
              </a:r>
              <a:r>
                <a:rPr lang="en-US" altLang="zh-CN" sz="2800" i="1"/>
                <a:t>x</a:t>
              </a:r>
              <a:r>
                <a:rPr lang="en-US" altLang="zh-CN" sz="2800"/>
                <a:t>+1</a:t>
              </a:r>
            </a:p>
          </p:txBody>
        </p:sp>
        <p:sp>
          <p:nvSpPr>
            <p:cNvPr id="7253" name="Rectangle 20"/>
            <p:cNvSpPr>
              <a:spLocks noChangeArrowheads="1"/>
            </p:cNvSpPr>
            <p:nvPr/>
          </p:nvSpPr>
          <p:spPr bwMode="auto">
            <a:xfrm>
              <a:off x="5148" y="890"/>
              <a:ext cx="40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altLang="zh-CN" sz="2800"/>
                <a:t>…</a:t>
              </a:r>
            </a:p>
          </p:txBody>
        </p:sp>
        <p:sp>
          <p:nvSpPr>
            <p:cNvPr id="7254" name="Rectangle 21"/>
            <p:cNvSpPr>
              <a:spLocks noChangeArrowheads="1"/>
            </p:cNvSpPr>
            <p:nvPr/>
          </p:nvSpPr>
          <p:spPr bwMode="auto">
            <a:xfrm>
              <a:off x="4830" y="890"/>
              <a:ext cx="31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altLang="zh-CN" sz="2800"/>
                <a:t>2</a:t>
              </a:r>
            </a:p>
          </p:txBody>
        </p:sp>
        <p:sp>
          <p:nvSpPr>
            <p:cNvPr id="7255" name="Rectangle 22"/>
            <p:cNvSpPr>
              <a:spLocks noChangeArrowheads="1"/>
            </p:cNvSpPr>
            <p:nvPr/>
          </p:nvSpPr>
          <p:spPr bwMode="auto">
            <a:xfrm>
              <a:off x="4468" y="890"/>
              <a:ext cx="362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altLang="zh-CN" sz="2800"/>
                <a:t>1</a:t>
              </a:r>
            </a:p>
          </p:txBody>
        </p:sp>
        <p:sp>
          <p:nvSpPr>
            <p:cNvPr id="7256" name="Rectangle 23"/>
            <p:cNvSpPr>
              <a:spLocks noChangeArrowheads="1"/>
            </p:cNvSpPr>
            <p:nvPr/>
          </p:nvSpPr>
          <p:spPr bwMode="auto">
            <a:xfrm>
              <a:off x="4105" y="890"/>
              <a:ext cx="363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altLang="zh-CN" sz="2800"/>
                <a:t>0</a:t>
              </a:r>
            </a:p>
          </p:txBody>
        </p:sp>
        <p:sp>
          <p:nvSpPr>
            <p:cNvPr id="7257" name="Rectangle 24"/>
            <p:cNvSpPr>
              <a:spLocks noChangeArrowheads="1"/>
            </p:cNvSpPr>
            <p:nvPr/>
          </p:nvSpPr>
          <p:spPr bwMode="auto">
            <a:xfrm>
              <a:off x="3696" y="890"/>
              <a:ext cx="40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altLang="zh-CN" sz="2800"/>
                <a:t>-1</a:t>
              </a:r>
            </a:p>
          </p:txBody>
        </p:sp>
        <p:sp>
          <p:nvSpPr>
            <p:cNvPr id="7258" name="Rectangle 25"/>
            <p:cNvSpPr>
              <a:spLocks noChangeArrowheads="1"/>
            </p:cNvSpPr>
            <p:nvPr/>
          </p:nvSpPr>
          <p:spPr bwMode="auto">
            <a:xfrm>
              <a:off x="3288" y="890"/>
              <a:ext cx="40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altLang="zh-CN" sz="2800"/>
                <a:t>-2</a:t>
              </a:r>
            </a:p>
          </p:txBody>
        </p:sp>
        <p:sp>
          <p:nvSpPr>
            <p:cNvPr id="7259" name="Rectangle 26"/>
            <p:cNvSpPr>
              <a:spLocks noChangeArrowheads="1"/>
            </p:cNvSpPr>
            <p:nvPr/>
          </p:nvSpPr>
          <p:spPr bwMode="auto">
            <a:xfrm>
              <a:off x="2925" y="890"/>
              <a:ext cx="363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altLang="zh-CN" sz="2800"/>
                <a:t>…</a:t>
              </a:r>
            </a:p>
          </p:txBody>
        </p:sp>
        <p:sp>
          <p:nvSpPr>
            <p:cNvPr id="7260" name="Rectangle 27"/>
            <p:cNvSpPr>
              <a:spLocks noChangeArrowheads="1"/>
            </p:cNvSpPr>
            <p:nvPr/>
          </p:nvSpPr>
          <p:spPr bwMode="auto">
            <a:xfrm>
              <a:off x="2018" y="890"/>
              <a:ext cx="907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altLang="zh-CN" sz="2800" i="1"/>
                <a:t>x</a:t>
              </a:r>
            </a:p>
          </p:txBody>
        </p:sp>
        <p:sp>
          <p:nvSpPr>
            <p:cNvPr id="7261" name="Line 28"/>
            <p:cNvSpPr>
              <a:spLocks noChangeShapeType="1"/>
            </p:cNvSpPr>
            <p:nvPr/>
          </p:nvSpPr>
          <p:spPr bwMode="auto">
            <a:xfrm>
              <a:off x="2018" y="890"/>
              <a:ext cx="353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262" name="Line 29"/>
            <p:cNvSpPr>
              <a:spLocks noChangeShapeType="1"/>
            </p:cNvSpPr>
            <p:nvPr/>
          </p:nvSpPr>
          <p:spPr bwMode="auto">
            <a:xfrm>
              <a:off x="2018" y="1216"/>
              <a:ext cx="35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263" name="Line 30"/>
            <p:cNvSpPr>
              <a:spLocks noChangeShapeType="1"/>
            </p:cNvSpPr>
            <p:nvPr/>
          </p:nvSpPr>
          <p:spPr bwMode="auto">
            <a:xfrm>
              <a:off x="2018" y="1542"/>
              <a:ext cx="353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264" name="Line 31"/>
            <p:cNvSpPr>
              <a:spLocks noChangeShapeType="1"/>
            </p:cNvSpPr>
            <p:nvPr/>
          </p:nvSpPr>
          <p:spPr bwMode="auto">
            <a:xfrm>
              <a:off x="2018" y="890"/>
              <a:ext cx="0" cy="65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265" name="Line 32"/>
            <p:cNvSpPr>
              <a:spLocks noChangeShapeType="1"/>
            </p:cNvSpPr>
            <p:nvPr/>
          </p:nvSpPr>
          <p:spPr bwMode="auto">
            <a:xfrm>
              <a:off x="2925" y="890"/>
              <a:ext cx="0" cy="6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266" name="Line 33"/>
            <p:cNvSpPr>
              <a:spLocks noChangeShapeType="1"/>
            </p:cNvSpPr>
            <p:nvPr/>
          </p:nvSpPr>
          <p:spPr bwMode="auto">
            <a:xfrm>
              <a:off x="3288" y="890"/>
              <a:ext cx="0" cy="6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267" name="Line 34"/>
            <p:cNvSpPr>
              <a:spLocks noChangeShapeType="1"/>
            </p:cNvSpPr>
            <p:nvPr/>
          </p:nvSpPr>
          <p:spPr bwMode="auto">
            <a:xfrm>
              <a:off x="3696" y="890"/>
              <a:ext cx="0" cy="6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268" name="Line 35"/>
            <p:cNvSpPr>
              <a:spLocks noChangeShapeType="1"/>
            </p:cNvSpPr>
            <p:nvPr/>
          </p:nvSpPr>
          <p:spPr bwMode="auto">
            <a:xfrm>
              <a:off x="4105" y="890"/>
              <a:ext cx="0" cy="6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269" name="Line 36"/>
            <p:cNvSpPr>
              <a:spLocks noChangeShapeType="1"/>
            </p:cNvSpPr>
            <p:nvPr/>
          </p:nvSpPr>
          <p:spPr bwMode="auto">
            <a:xfrm>
              <a:off x="4468" y="890"/>
              <a:ext cx="0" cy="6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270" name="Line 37"/>
            <p:cNvSpPr>
              <a:spLocks noChangeShapeType="1"/>
            </p:cNvSpPr>
            <p:nvPr/>
          </p:nvSpPr>
          <p:spPr bwMode="auto">
            <a:xfrm>
              <a:off x="4830" y="890"/>
              <a:ext cx="0" cy="6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271" name="Line 38"/>
            <p:cNvSpPr>
              <a:spLocks noChangeShapeType="1"/>
            </p:cNvSpPr>
            <p:nvPr/>
          </p:nvSpPr>
          <p:spPr bwMode="auto">
            <a:xfrm>
              <a:off x="5148" y="890"/>
              <a:ext cx="0" cy="6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272" name="Line 39"/>
            <p:cNvSpPr>
              <a:spLocks noChangeShapeType="1"/>
            </p:cNvSpPr>
            <p:nvPr/>
          </p:nvSpPr>
          <p:spPr bwMode="auto">
            <a:xfrm>
              <a:off x="5556" y="890"/>
              <a:ext cx="0" cy="65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3111500" y="3932238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chemeClr val="accent2"/>
                </a:solidFill>
              </a:rPr>
              <a:t>连线：</a:t>
            </a:r>
          </a:p>
        </p:txBody>
      </p:sp>
      <p:grpSp>
        <p:nvGrpSpPr>
          <p:cNvPr id="3" name="Group 41"/>
          <p:cNvGrpSpPr/>
          <p:nvPr/>
        </p:nvGrpSpPr>
        <p:grpSpPr bwMode="auto">
          <a:xfrm>
            <a:off x="2916238" y="2493963"/>
            <a:ext cx="4800600" cy="4319587"/>
            <a:chOff x="1973" y="1571"/>
            <a:chExt cx="3024" cy="2721"/>
          </a:xfrm>
        </p:grpSpPr>
        <p:sp>
          <p:nvSpPr>
            <p:cNvPr id="7186" name="Text Box 42"/>
            <p:cNvSpPr txBox="1">
              <a:spLocks noChangeArrowheads="1"/>
            </p:cNvSpPr>
            <p:nvPr/>
          </p:nvSpPr>
          <p:spPr bwMode="auto">
            <a:xfrm>
              <a:off x="2154" y="1797"/>
              <a:ext cx="6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>
                  <a:solidFill>
                    <a:schemeClr val="accent2"/>
                  </a:solidFill>
                </a:rPr>
                <a:t>描点：</a:t>
              </a:r>
            </a:p>
          </p:txBody>
        </p:sp>
        <p:grpSp>
          <p:nvGrpSpPr>
            <p:cNvPr id="7187" name="Group 43"/>
            <p:cNvGrpSpPr/>
            <p:nvPr/>
          </p:nvGrpSpPr>
          <p:grpSpPr bwMode="auto">
            <a:xfrm>
              <a:off x="1973" y="1571"/>
              <a:ext cx="3024" cy="2721"/>
              <a:chOff x="1973" y="1117"/>
              <a:chExt cx="3024" cy="2721"/>
            </a:xfrm>
          </p:grpSpPr>
          <p:sp>
            <p:nvSpPr>
              <p:cNvPr id="7188" name="Text Box 44"/>
              <p:cNvSpPr txBox="1">
                <a:spLocks noChangeArrowheads="1"/>
              </p:cNvSpPr>
              <p:nvPr/>
            </p:nvSpPr>
            <p:spPr bwMode="auto">
              <a:xfrm>
                <a:off x="2971" y="2582"/>
                <a:ext cx="27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 b="1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 b="1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 b="1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 b="1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 i="1"/>
                  <a:t>O</a:t>
                </a:r>
              </a:p>
            </p:txBody>
          </p:sp>
          <p:sp>
            <p:nvSpPr>
              <p:cNvPr id="7189" name="Text Box 45"/>
              <p:cNvSpPr txBox="1">
                <a:spLocks noChangeArrowheads="1"/>
              </p:cNvSpPr>
              <p:nvPr/>
            </p:nvSpPr>
            <p:spPr bwMode="auto">
              <a:xfrm>
                <a:off x="4785" y="2614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 b="1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 b="1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 b="1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 b="1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i="1"/>
                  <a:t>x</a:t>
                </a:r>
              </a:p>
            </p:txBody>
          </p:sp>
          <p:sp>
            <p:nvSpPr>
              <p:cNvPr id="7190" name="Text Box 46"/>
              <p:cNvSpPr txBox="1">
                <a:spLocks noChangeArrowheads="1"/>
              </p:cNvSpPr>
              <p:nvPr/>
            </p:nvSpPr>
            <p:spPr bwMode="auto">
              <a:xfrm>
                <a:off x="3016" y="1117"/>
                <a:ext cx="18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 b="1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 b="1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 b="1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 b="1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FF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i="1"/>
                  <a:t>y</a:t>
                </a:r>
              </a:p>
            </p:txBody>
          </p:sp>
          <p:grpSp>
            <p:nvGrpSpPr>
              <p:cNvPr id="7191" name="Group 47"/>
              <p:cNvGrpSpPr/>
              <p:nvPr/>
            </p:nvGrpSpPr>
            <p:grpSpPr bwMode="auto">
              <a:xfrm>
                <a:off x="1973" y="1201"/>
                <a:ext cx="2903" cy="2637"/>
                <a:chOff x="703" y="-274"/>
                <a:chExt cx="3492" cy="3172"/>
              </a:xfrm>
            </p:grpSpPr>
            <p:grpSp>
              <p:nvGrpSpPr>
                <p:cNvPr id="7192" name="Group 48"/>
                <p:cNvGrpSpPr/>
                <p:nvPr/>
              </p:nvGrpSpPr>
              <p:grpSpPr bwMode="auto">
                <a:xfrm>
                  <a:off x="703" y="1389"/>
                  <a:ext cx="3492" cy="438"/>
                  <a:chOff x="576" y="2160"/>
                  <a:chExt cx="4320" cy="911"/>
                </a:xfrm>
              </p:grpSpPr>
              <p:sp>
                <p:nvSpPr>
                  <p:cNvPr id="7219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2304"/>
                    <a:ext cx="4320" cy="0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tailEnd type="stealth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7220" name="Group 50"/>
                  <p:cNvGrpSpPr/>
                  <p:nvPr/>
                </p:nvGrpSpPr>
                <p:grpSpPr bwMode="auto">
                  <a:xfrm>
                    <a:off x="2448" y="2160"/>
                    <a:ext cx="384" cy="144"/>
                    <a:chOff x="2160" y="3888"/>
                    <a:chExt cx="192" cy="96"/>
                  </a:xfrm>
                </p:grpSpPr>
                <p:sp>
                  <p:nvSpPr>
                    <p:cNvPr id="7242" name="Line 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3888"/>
                      <a:ext cx="0" cy="9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FF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243" name="Line 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52" y="3888"/>
                      <a:ext cx="0" cy="9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FF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7221" name="Group 53"/>
                  <p:cNvGrpSpPr/>
                  <p:nvPr/>
                </p:nvGrpSpPr>
                <p:grpSpPr bwMode="auto">
                  <a:xfrm>
                    <a:off x="3216" y="2160"/>
                    <a:ext cx="384" cy="144"/>
                    <a:chOff x="2160" y="3888"/>
                    <a:chExt cx="192" cy="96"/>
                  </a:xfrm>
                </p:grpSpPr>
                <p:sp>
                  <p:nvSpPr>
                    <p:cNvPr id="7240" name="Line 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3888"/>
                      <a:ext cx="0" cy="9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FF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241" name="Line 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52" y="3888"/>
                      <a:ext cx="0" cy="9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FF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7222" name="Group 56"/>
                  <p:cNvGrpSpPr/>
                  <p:nvPr/>
                </p:nvGrpSpPr>
                <p:grpSpPr bwMode="auto">
                  <a:xfrm>
                    <a:off x="3984" y="2160"/>
                    <a:ext cx="384" cy="144"/>
                    <a:chOff x="2160" y="3888"/>
                    <a:chExt cx="192" cy="96"/>
                  </a:xfrm>
                </p:grpSpPr>
                <p:sp>
                  <p:nvSpPr>
                    <p:cNvPr id="7238" name="Line 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3888"/>
                      <a:ext cx="0" cy="9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FF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239" name="Line 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52" y="3888"/>
                      <a:ext cx="0" cy="9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FF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7223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37" y="2348"/>
                    <a:ext cx="315" cy="7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kumimoji="1" lang="en-US" altLang="zh-CN"/>
                      <a:t>1</a:t>
                    </a:r>
                  </a:p>
                </p:txBody>
              </p:sp>
              <p:sp>
                <p:nvSpPr>
                  <p:cNvPr id="7224" name="Text Box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21" y="2348"/>
                    <a:ext cx="315" cy="7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kumimoji="1" lang="en-US" altLang="zh-CN"/>
                      <a:t>2</a:t>
                    </a:r>
                  </a:p>
                </p:txBody>
              </p:sp>
              <p:sp>
                <p:nvSpPr>
                  <p:cNvPr id="7225" name="Text Box 6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05" y="2348"/>
                    <a:ext cx="315" cy="7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kumimoji="1" lang="en-US" altLang="zh-CN"/>
                      <a:t>3</a:t>
                    </a:r>
                  </a:p>
                </p:txBody>
              </p:sp>
              <p:sp>
                <p:nvSpPr>
                  <p:cNvPr id="7226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7" y="2348"/>
                    <a:ext cx="316" cy="7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kumimoji="1" lang="en-US" altLang="zh-CN"/>
                      <a:t>4</a:t>
                    </a:r>
                  </a:p>
                </p:txBody>
              </p:sp>
              <p:sp>
                <p:nvSpPr>
                  <p:cNvPr id="7227" name="Text Box 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71" y="2348"/>
                    <a:ext cx="315" cy="7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kumimoji="1" lang="en-US" altLang="zh-CN"/>
                      <a:t>5</a:t>
                    </a:r>
                  </a:p>
                </p:txBody>
              </p:sp>
              <p:grpSp>
                <p:nvGrpSpPr>
                  <p:cNvPr id="7228" name="Group 64"/>
                  <p:cNvGrpSpPr/>
                  <p:nvPr/>
                </p:nvGrpSpPr>
                <p:grpSpPr bwMode="auto">
                  <a:xfrm>
                    <a:off x="864" y="2160"/>
                    <a:ext cx="384" cy="144"/>
                    <a:chOff x="2160" y="3888"/>
                    <a:chExt cx="192" cy="96"/>
                  </a:xfrm>
                </p:grpSpPr>
                <p:sp>
                  <p:nvSpPr>
                    <p:cNvPr id="7236" name="Line 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3888"/>
                      <a:ext cx="0" cy="9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FF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237" name="Line 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52" y="3888"/>
                      <a:ext cx="0" cy="9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FF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7229" name="Group 67"/>
                  <p:cNvGrpSpPr/>
                  <p:nvPr/>
                </p:nvGrpSpPr>
                <p:grpSpPr bwMode="auto">
                  <a:xfrm>
                    <a:off x="1632" y="2160"/>
                    <a:ext cx="384" cy="144"/>
                    <a:chOff x="2160" y="3888"/>
                    <a:chExt cx="192" cy="96"/>
                  </a:xfrm>
                </p:grpSpPr>
                <p:sp>
                  <p:nvSpPr>
                    <p:cNvPr id="7234" name="Line 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3888"/>
                      <a:ext cx="0" cy="9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FF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235" name="Line 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52" y="3888"/>
                      <a:ext cx="0" cy="9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FF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7230" name="Text Box 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73" y="2348"/>
                    <a:ext cx="410" cy="7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kumimoji="1" lang="en-US" altLang="zh-CN"/>
                      <a:t>-4</a:t>
                    </a:r>
                  </a:p>
                </p:txBody>
              </p:sp>
              <p:sp>
                <p:nvSpPr>
                  <p:cNvPr id="7231" name="Text Box 7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5" y="2348"/>
                    <a:ext cx="411" cy="7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kumimoji="1" lang="en-US" altLang="zh-CN"/>
                      <a:t>-3</a:t>
                    </a:r>
                  </a:p>
                </p:txBody>
              </p:sp>
              <p:sp>
                <p:nvSpPr>
                  <p:cNvPr id="7232" name="Text Box 7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41" y="2348"/>
                    <a:ext cx="410" cy="7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kumimoji="1" lang="en-US" altLang="zh-CN"/>
                      <a:t>-2</a:t>
                    </a:r>
                  </a:p>
                </p:txBody>
              </p:sp>
              <p:sp>
                <p:nvSpPr>
                  <p:cNvPr id="7233" name="Text Box 7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25" y="2350"/>
                    <a:ext cx="410" cy="72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kumimoji="1" lang="en-US" altLang="zh-CN"/>
                      <a:t>-1</a:t>
                    </a:r>
                  </a:p>
                </p:txBody>
              </p:sp>
            </p:grpSp>
            <p:sp>
              <p:nvSpPr>
                <p:cNvPr id="7193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2219" y="-274"/>
                  <a:ext cx="0" cy="317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tailEnd type="stealth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194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1973" y="391"/>
                  <a:ext cx="255" cy="3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kumimoji="1" lang="en-US" altLang="zh-CN"/>
                    <a:t>3</a:t>
                  </a:r>
                </a:p>
              </p:txBody>
            </p:sp>
            <p:sp>
              <p:nvSpPr>
                <p:cNvPr id="7195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1973" y="1034"/>
                  <a:ext cx="255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kumimoji="1" lang="en-US" altLang="zh-CN"/>
                    <a:t>1</a:t>
                  </a:r>
                </a:p>
              </p:txBody>
            </p:sp>
            <p:sp>
              <p:nvSpPr>
                <p:cNvPr id="7196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1973" y="119"/>
                  <a:ext cx="255" cy="3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kumimoji="1" lang="en-US" altLang="zh-CN"/>
                    <a:t>4</a:t>
                  </a:r>
                </a:p>
              </p:txBody>
            </p:sp>
            <p:sp>
              <p:nvSpPr>
                <p:cNvPr id="7197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1973" y="720"/>
                  <a:ext cx="255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kumimoji="1" lang="en-US" altLang="zh-CN"/>
                    <a:t>2</a:t>
                  </a:r>
                </a:p>
              </p:txBody>
            </p:sp>
            <p:sp>
              <p:nvSpPr>
                <p:cNvPr id="7198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1999" y="-199"/>
                  <a:ext cx="255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kumimoji="1" lang="en-US" altLang="zh-CN"/>
                    <a:t>5</a:t>
                  </a:r>
                </a:p>
              </p:txBody>
            </p:sp>
            <p:sp>
              <p:nvSpPr>
                <p:cNvPr id="7199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1908" y="1902"/>
                  <a:ext cx="332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kumimoji="1" lang="en-US" altLang="zh-CN"/>
                    <a:t>-2</a:t>
                  </a:r>
                </a:p>
              </p:txBody>
            </p:sp>
            <p:sp>
              <p:nvSpPr>
                <p:cNvPr id="7200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1878" y="2552"/>
                  <a:ext cx="332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kumimoji="1" lang="en-US" altLang="zh-CN"/>
                    <a:t>-4</a:t>
                  </a:r>
                </a:p>
              </p:txBody>
            </p:sp>
            <p:sp>
              <p:nvSpPr>
                <p:cNvPr id="7201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1922" y="1617"/>
                  <a:ext cx="332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kumimoji="1" lang="en-US" altLang="zh-CN"/>
                    <a:t>-1</a:t>
                  </a:r>
                </a:p>
              </p:txBody>
            </p:sp>
            <p:sp>
              <p:nvSpPr>
                <p:cNvPr id="7202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1900" y="2235"/>
                  <a:ext cx="332" cy="3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rgbClr val="FF00FF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kumimoji="1" lang="en-US" altLang="zh-CN"/>
                    <a:t>-3</a:t>
                  </a:r>
                </a:p>
              </p:txBody>
            </p:sp>
            <p:grpSp>
              <p:nvGrpSpPr>
                <p:cNvPr id="7203" name="Group 84"/>
                <p:cNvGrpSpPr/>
                <p:nvPr/>
              </p:nvGrpSpPr>
              <p:grpSpPr bwMode="auto">
                <a:xfrm>
                  <a:off x="2233" y="-37"/>
                  <a:ext cx="44" cy="2704"/>
                  <a:chOff x="2160" y="50"/>
                  <a:chExt cx="176" cy="2513"/>
                </a:xfrm>
              </p:grpSpPr>
              <p:grpSp>
                <p:nvGrpSpPr>
                  <p:cNvPr id="7204" name="Group 85"/>
                  <p:cNvGrpSpPr/>
                  <p:nvPr/>
                </p:nvGrpSpPr>
                <p:grpSpPr bwMode="auto">
                  <a:xfrm rot="-5362763">
                    <a:off x="2115" y="95"/>
                    <a:ext cx="266" cy="176"/>
                    <a:chOff x="2160" y="3888"/>
                    <a:chExt cx="192" cy="96"/>
                  </a:xfrm>
                </p:grpSpPr>
                <p:sp>
                  <p:nvSpPr>
                    <p:cNvPr id="7217" name="Line 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3888"/>
                      <a:ext cx="0" cy="9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FF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218" name="Line 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52" y="3888"/>
                      <a:ext cx="0" cy="9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FF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7205" name="Group 88"/>
                  <p:cNvGrpSpPr/>
                  <p:nvPr/>
                </p:nvGrpSpPr>
                <p:grpSpPr bwMode="auto">
                  <a:xfrm rot="-5362763">
                    <a:off x="2115" y="667"/>
                    <a:ext cx="266" cy="176"/>
                    <a:chOff x="2160" y="3888"/>
                    <a:chExt cx="192" cy="96"/>
                  </a:xfrm>
                </p:grpSpPr>
                <p:sp>
                  <p:nvSpPr>
                    <p:cNvPr id="7215" name="Line 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3888"/>
                      <a:ext cx="0" cy="9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FF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216" name="Line 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52" y="3888"/>
                      <a:ext cx="0" cy="9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FF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7206" name="Group 91"/>
                  <p:cNvGrpSpPr/>
                  <p:nvPr/>
                </p:nvGrpSpPr>
                <p:grpSpPr bwMode="auto">
                  <a:xfrm rot="-5362763">
                    <a:off x="2115" y="1219"/>
                    <a:ext cx="265" cy="176"/>
                    <a:chOff x="2160" y="3888"/>
                    <a:chExt cx="192" cy="96"/>
                  </a:xfrm>
                </p:grpSpPr>
                <p:sp>
                  <p:nvSpPr>
                    <p:cNvPr id="7213" name="Line 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3888"/>
                      <a:ext cx="0" cy="9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FF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214" name="Line 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52" y="3888"/>
                      <a:ext cx="0" cy="9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FF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7207" name="Group 94"/>
                  <p:cNvGrpSpPr/>
                  <p:nvPr/>
                </p:nvGrpSpPr>
                <p:grpSpPr bwMode="auto">
                  <a:xfrm rot="-5362763">
                    <a:off x="2115" y="1770"/>
                    <a:ext cx="266" cy="176"/>
                    <a:chOff x="2160" y="3888"/>
                    <a:chExt cx="192" cy="96"/>
                  </a:xfrm>
                </p:grpSpPr>
                <p:sp>
                  <p:nvSpPr>
                    <p:cNvPr id="7211" name="Line 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3888"/>
                      <a:ext cx="0" cy="9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FF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212" name="Line 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52" y="3888"/>
                      <a:ext cx="0" cy="9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FF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7208" name="Group 97"/>
                  <p:cNvGrpSpPr/>
                  <p:nvPr/>
                </p:nvGrpSpPr>
                <p:grpSpPr bwMode="auto">
                  <a:xfrm rot="-5362763">
                    <a:off x="2115" y="2342"/>
                    <a:ext cx="266" cy="176"/>
                    <a:chOff x="2160" y="3888"/>
                    <a:chExt cx="192" cy="96"/>
                  </a:xfrm>
                </p:grpSpPr>
                <p:sp>
                  <p:nvSpPr>
                    <p:cNvPr id="7209" name="Line 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3888"/>
                      <a:ext cx="0" cy="9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FF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210" name="Line 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52" y="3888"/>
                      <a:ext cx="0" cy="9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FF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</p:grpSp>
        </p:grpSp>
      </p:grpSp>
      <p:sp>
        <p:nvSpPr>
          <p:cNvPr id="14436" name="Oval 100"/>
          <p:cNvSpPr>
            <a:spLocks noChangeArrowheads="1"/>
          </p:cNvSpPr>
          <p:nvPr/>
        </p:nvSpPr>
        <p:spPr bwMode="auto">
          <a:xfrm flipH="1">
            <a:off x="4860925" y="4437063"/>
            <a:ext cx="144463" cy="144462"/>
          </a:xfrm>
          <a:prstGeom prst="ellipse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437" name="Oval 101"/>
          <p:cNvSpPr>
            <a:spLocks noChangeArrowheads="1"/>
          </p:cNvSpPr>
          <p:nvPr/>
        </p:nvSpPr>
        <p:spPr bwMode="auto">
          <a:xfrm flipH="1">
            <a:off x="4383088" y="5224463"/>
            <a:ext cx="144462" cy="144462"/>
          </a:xfrm>
          <a:prstGeom prst="ellipse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438" name="Oval 102"/>
          <p:cNvSpPr>
            <a:spLocks noChangeArrowheads="1"/>
          </p:cNvSpPr>
          <p:nvPr/>
        </p:nvSpPr>
        <p:spPr bwMode="auto">
          <a:xfrm flipH="1">
            <a:off x="5248275" y="3838575"/>
            <a:ext cx="144463" cy="144463"/>
          </a:xfrm>
          <a:prstGeom prst="ellipse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439" name="Oval 103"/>
          <p:cNvSpPr>
            <a:spLocks noChangeArrowheads="1"/>
          </p:cNvSpPr>
          <p:nvPr/>
        </p:nvSpPr>
        <p:spPr bwMode="auto">
          <a:xfrm flipH="1">
            <a:off x="3986213" y="5876925"/>
            <a:ext cx="144462" cy="144463"/>
          </a:xfrm>
          <a:prstGeom prst="ellipse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440" name="Oval 104"/>
          <p:cNvSpPr>
            <a:spLocks noChangeArrowheads="1"/>
          </p:cNvSpPr>
          <p:nvPr/>
        </p:nvSpPr>
        <p:spPr bwMode="auto">
          <a:xfrm flipH="1">
            <a:off x="5673725" y="3163888"/>
            <a:ext cx="144463" cy="144462"/>
          </a:xfrm>
          <a:prstGeom prst="ellipse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441" name="Rectangle 105"/>
          <p:cNvSpPr>
            <a:spLocks noChangeArrowheads="1"/>
          </p:cNvSpPr>
          <p:nvPr/>
        </p:nvSpPr>
        <p:spPr bwMode="auto">
          <a:xfrm>
            <a:off x="2795588" y="1976438"/>
            <a:ext cx="5016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0000CC"/>
                </a:solidFill>
              </a:rPr>
              <a:t>-3</a:t>
            </a:r>
          </a:p>
        </p:txBody>
      </p:sp>
      <p:sp>
        <p:nvSpPr>
          <p:cNvPr id="14442" name="Rectangle 106"/>
          <p:cNvSpPr>
            <a:spLocks noChangeArrowheads="1"/>
          </p:cNvSpPr>
          <p:nvPr/>
        </p:nvSpPr>
        <p:spPr bwMode="auto">
          <a:xfrm>
            <a:off x="3429000" y="1971675"/>
            <a:ext cx="501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0000CC"/>
                </a:solidFill>
              </a:rPr>
              <a:t>-1</a:t>
            </a:r>
          </a:p>
        </p:txBody>
      </p:sp>
      <p:sp>
        <p:nvSpPr>
          <p:cNvPr id="14443" name="Rectangle 107"/>
          <p:cNvSpPr>
            <a:spLocks noChangeArrowheads="1"/>
          </p:cNvSpPr>
          <p:nvPr/>
        </p:nvSpPr>
        <p:spPr bwMode="auto">
          <a:xfrm>
            <a:off x="4095750" y="197643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800">
                <a:solidFill>
                  <a:srgbClr val="0000CC"/>
                </a:solidFill>
              </a:rPr>
              <a:t>1</a:t>
            </a:r>
          </a:p>
        </p:txBody>
      </p:sp>
      <p:sp>
        <p:nvSpPr>
          <p:cNvPr id="14444" name="Rectangle 108"/>
          <p:cNvSpPr>
            <a:spLocks noChangeArrowheads="1"/>
          </p:cNvSpPr>
          <p:nvPr/>
        </p:nvSpPr>
        <p:spPr bwMode="auto">
          <a:xfrm>
            <a:off x="5262563" y="19954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0000CC"/>
                </a:solidFill>
              </a:rPr>
              <a:t>5</a:t>
            </a:r>
          </a:p>
        </p:txBody>
      </p:sp>
      <p:sp>
        <p:nvSpPr>
          <p:cNvPr id="14445" name="Rectangle 109"/>
          <p:cNvSpPr>
            <a:spLocks noChangeArrowheads="1"/>
          </p:cNvSpPr>
          <p:nvPr/>
        </p:nvSpPr>
        <p:spPr bwMode="auto">
          <a:xfrm>
            <a:off x="4672013" y="1990725"/>
            <a:ext cx="3825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0000CC"/>
                </a:solidFill>
              </a:rPr>
              <a:t>3</a:t>
            </a:r>
          </a:p>
        </p:txBody>
      </p:sp>
      <p:sp>
        <p:nvSpPr>
          <p:cNvPr id="14446" name="AutoShape 110"/>
          <p:cNvSpPr>
            <a:spLocks noChangeArrowheads="1"/>
          </p:cNvSpPr>
          <p:nvPr/>
        </p:nvSpPr>
        <p:spPr bwMode="auto">
          <a:xfrm>
            <a:off x="5795963" y="2633663"/>
            <a:ext cx="3133725" cy="1938337"/>
          </a:xfrm>
          <a:prstGeom prst="cloudCallout">
            <a:avLst>
              <a:gd name="adj1" fmla="val -50852"/>
              <a:gd name="adj2" fmla="val 66472"/>
            </a:avLst>
          </a:prstGeom>
          <a:solidFill>
            <a:srgbClr val="00CCFF"/>
          </a:solidFill>
          <a:ln w="12700" cap="sq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zh-CN" altLang="en-US" dirty="0">
                <a:solidFill>
                  <a:srgbClr val="800000"/>
                </a:solidFill>
              </a:rPr>
              <a:t>作函数图像的一般步骤：列表、描点、连线．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4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4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4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4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76" grpId="0"/>
      <p:bldP spid="14436" grpId="0" animBg="1"/>
      <p:bldP spid="14437" grpId="0" animBg="1"/>
      <p:bldP spid="14438" grpId="0" animBg="1"/>
      <p:bldP spid="14439" grpId="0" animBg="1"/>
      <p:bldP spid="14440" grpId="0" animBg="1"/>
      <p:bldP spid="14441" grpId="0"/>
      <p:bldP spid="14442" grpId="0"/>
      <p:bldP spid="14443" grpId="0"/>
      <p:bldP spid="14444" grpId="0"/>
      <p:bldP spid="14445" grpId="0"/>
      <p:bldP spid="144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33400" y="914400"/>
            <a:ext cx="807720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sz="5400" dirty="0">
                <a:solidFill>
                  <a:srgbClr val="FF0066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观察</a:t>
            </a:r>
            <a:r>
              <a:rPr lang="zh-CN" altLang="zh-CN" sz="5400" dirty="0">
                <a:solidFill>
                  <a:srgbClr val="FF0066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:</a:t>
            </a:r>
            <a:r>
              <a:rPr lang="zh-CN" sz="3200" dirty="0">
                <a:solidFill>
                  <a:srgbClr val="3333FF"/>
                </a:solidFill>
                <a:latin typeface="宋体" panose="02010600030101010101" pitchFamily="2" charset="-122"/>
              </a:rPr>
              <a:t>下图是自动测温仪记录的图象</a:t>
            </a:r>
            <a:r>
              <a:rPr lang="zh-CN" altLang="zh-CN" sz="3200" dirty="0">
                <a:solidFill>
                  <a:srgbClr val="3333FF"/>
                </a:solidFill>
                <a:latin typeface="宋体" panose="02010600030101010101" pitchFamily="2" charset="-122"/>
              </a:rPr>
              <a:t>,</a:t>
            </a:r>
            <a:r>
              <a:rPr lang="zh-CN" sz="3200" dirty="0">
                <a:solidFill>
                  <a:srgbClr val="3333FF"/>
                </a:solidFill>
                <a:latin typeface="宋体" panose="02010600030101010101" pitchFamily="2" charset="-122"/>
              </a:rPr>
              <a:t>它反映了北京春季某天气温</a:t>
            </a:r>
            <a:r>
              <a:rPr lang="zh-CN" altLang="zh-CN" sz="3200" dirty="0">
                <a:solidFill>
                  <a:srgbClr val="3333FF"/>
                </a:solidFill>
                <a:latin typeface="宋体" panose="02010600030101010101" pitchFamily="2" charset="-122"/>
              </a:rPr>
              <a:t>T</a:t>
            </a:r>
            <a:r>
              <a:rPr lang="zh-CN" sz="3200" dirty="0">
                <a:solidFill>
                  <a:srgbClr val="3333FF"/>
                </a:solidFill>
                <a:latin typeface="宋体" panose="02010600030101010101" pitchFamily="2" charset="-122"/>
              </a:rPr>
              <a:t>如何随时间</a:t>
            </a:r>
            <a:r>
              <a:rPr lang="zh-CN" altLang="zh-CN" sz="3200" dirty="0">
                <a:solidFill>
                  <a:srgbClr val="3333FF"/>
                </a:solidFill>
                <a:latin typeface="宋体" panose="02010600030101010101" pitchFamily="2" charset="-122"/>
              </a:rPr>
              <a:t>t</a:t>
            </a:r>
            <a:r>
              <a:rPr lang="zh-CN" sz="3200" dirty="0">
                <a:solidFill>
                  <a:srgbClr val="3333FF"/>
                </a:solidFill>
                <a:latin typeface="宋体" panose="02010600030101010101" pitchFamily="2" charset="-122"/>
              </a:rPr>
              <a:t>的变化而变化，你从图中得到哪些信息？</a:t>
            </a:r>
          </a:p>
        </p:txBody>
      </p:sp>
      <p:grpSp>
        <p:nvGrpSpPr>
          <p:cNvPr id="8195" name="组合 15"/>
          <p:cNvGrpSpPr/>
          <p:nvPr/>
        </p:nvGrpSpPr>
        <p:grpSpPr bwMode="auto">
          <a:xfrm>
            <a:off x="468313" y="3000375"/>
            <a:ext cx="8305800" cy="3429000"/>
            <a:chOff x="468313" y="3000372"/>
            <a:chExt cx="8305800" cy="3429000"/>
          </a:xfrm>
        </p:grpSpPr>
        <p:pic>
          <p:nvPicPr>
            <p:cNvPr id="8199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68313" y="3000372"/>
              <a:ext cx="8305800" cy="3429000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200" name="Text Box 5"/>
            <p:cNvSpPr txBox="1">
              <a:spLocks noChangeArrowheads="1"/>
            </p:cNvSpPr>
            <p:nvPr/>
          </p:nvSpPr>
          <p:spPr bwMode="auto">
            <a:xfrm>
              <a:off x="1280390" y="5347604"/>
              <a:ext cx="548238" cy="585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>
                  <a:solidFill>
                    <a:srgbClr val="FFFF00"/>
                  </a:solidFill>
                  <a:latin typeface="Arial" panose="020B0604020202020204" pitchFamily="34" charset="0"/>
                </a:rPr>
                <a:t>-3</a:t>
              </a:r>
              <a:endParaRPr lang="zh-CN" altLang="zh-CN" sz="3200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1" name="Line 6"/>
            <p:cNvSpPr>
              <a:spLocks noChangeShapeType="1"/>
            </p:cNvSpPr>
            <p:nvPr/>
          </p:nvSpPr>
          <p:spPr bwMode="auto">
            <a:xfrm>
              <a:off x="2359733" y="5204729"/>
              <a:ext cx="0" cy="489857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2" name="Line 7"/>
            <p:cNvSpPr>
              <a:spLocks noChangeShapeType="1"/>
            </p:cNvSpPr>
            <p:nvPr/>
          </p:nvSpPr>
          <p:spPr bwMode="auto">
            <a:xfrm flipH="1">
              <a:off x="1724120" y="5657167"/>
              <a:ext cx="657885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3" name="Text Box 8"/>
            <p:cNvSpPr txBox="1">
              <a:spLocks noChangeArrowheads="1"/>
            </p:cNvSpPr>
            <p:nvPr/>
          </p:nvSpPr>
          <p:spPr bwMode="auto">
            <a:xfrm>
              <a:off x="2195262" y="4614519"/>
              <a:ext cx="409465" cy="5800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3200">
                  <a:solidFill>
                    <a:srgbClr val="FFFF00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8204" name="Text Box 9"/>
            <p:cNvSpPr txBox="1">
              <a:spLocks noChangeArrowheads="1"/>
            </p:cNvSpPr>
            <p:nvPr/>
          </p:nvSpPr>
          <p:spPr bwMode="auto">
            <a:xfrm>
              <a:off x="4633206" y="5119685"/>
              <a:ext cx="635613" cy="5800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3200">
                  <a:solidFill>
                    <a:srgbClr val="FFFF00"/>
                  </a:solidFill>
                  <a:latin typeface="Arial" panose="020B0604020202020204" pitchFamily="34" charset="0"/>
                </a:rPr>
                <a:t>14</a:t>
              </a:r>
            </a:p>
          </p:txBody>
        </p:sp>
        <p:sp>
          <p:nvSpPr>
            <p:cNvPr id="8205" name="Text Box 10"/>
            <p:cNvSpPr txBox="1">
              <a:spLocks noChangeArrowheads="1"/>
            </p:cNvSpPr>
            <p:nvPr/>
          </p:nvSpPr>
          <p:spPr bwMode="auto">
            <a:xfrm>
              <a:off x="7622814" y="5106077"/>
              <a:ext cx="640753" cy="585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3200">
                  <a:solidFill>
                    <a:srgbClr val="FFFF00"/>
                  </a:solidFill>
                  <a:latin typeface="Arial" panose="020B0604020202020204" pitchFamily="34" charset="0"/>
                </a:rPr>
                <a:t>24</a:t>
              </a:r>
            </a:p>
          </p:txBody>
        </p:sp>
        <p:sp>
          <p:nvSpPr>
            <p:cNvPr id="8206" name="Line 11"/>
            <p:cNvSpPr>
              <a:spLocks noChangeShapeType="1"/>
            </p:cNvSpPr>
            <p:nvPr/>
          </p:nvSpPr>
          <p:spPr bwMode="auto">
            <a:xfrm>
              <a:off x="1784083" y="3794689"/>
              <a:ext cx="3042719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7" name="Line 12"/>
            <p:cNvSpPr>
              <a:spLocks noChangeShapeType="1"/>
            </p:cNvSpPr>
            <p:nvPr/>
          </p:nvSpPr>
          <p:spPr bwMode="auto">
            <a:xfrm>
              <a:off x="4871346" y="3816801"/>
              <a:ext cx="0" cy="1387929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2895600" y="0"/>
            <a:ext cx="2590800" cy="9144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sz="5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新魏" panose="02010800040101010101" pitchFamily="2" charset="-122"/>
              </a:rPr>
              <a:t>活动一</a:t>
            </a:r>
          </a:p>
        </p:txBody>
      </p:sp>
      <p:sp>
        <p:nvSpPr>
          <p:cNvPr id="8197" name="TextBox 15"/>
          <p:cNvSpPr txBox="1">
            <a:spLocks noChangeArrowheads="1"/>
          </p:cNvSpPr>
          <p:nvPr/>
        </p:nvSpPr>
        <p:spPr bwMode="auto">
          <a:xfrm>
            <a:off x="1428750" y="3476625"/>
            <a:ext cx="5715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8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8143875" y="5143500"/>
            <a:ext cx="684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FF00"/>
                </a:solidFill>
                <a:latin typeface="Arial" panose="020B0604020202020204" pitchFamily="34" charset="0"/>
              </a:rPr>
              <a:t>t/h</a:t>
            </a:r>
            <a:endParaRPr lang="zh-CN" altLang="zh-CN" sz="32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/>
          <p:nvPr/>
        </p:nvGrpSpPr>
        <p:grpSpPr bwMode="auto">
          <a:xfrm>
            <a:off x="1447800" y="66675"/>
            <a:ext cx="7696200" cy="2362200"/>
            <a:chOff x="0" y="0"/>
            <a:chExt cx="4848" cy="2016"/>
          </a:xfrm>
        </p:grpSpPr>
        <p:pic>
          <p:nvPicPr>
            <p:cNvPr id="9249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4848" cy="2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50" name="Text Box 4"/>
            <p:cNvSpPr txBox="1">
              <a:spLocks noChangeArrowheads="1"/>
            </p:cNvSpPr>
            <p:nvPr/>
          </p:nvSpPr>
          <p:spPr bwMode="auto">
            <a:xfrm>
              <a:off x="393" y="1330"/>
              <a:ext cx="360" cy="44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>
                  <a:solidFill>
                    <a:srgbClr val="FFFF00"/>
                  </a:solidFill>
                  <a:latin typeface="Arial" panose="020B0604020202020204" pitchFamily="34" charset="0"/>
                </a:rPr>
                <a:t>-</a:t>
              </a:r>
              <a:r>
                <a:rPr lang="zh-CN" altLang="zh-CN" sz="2800">
                  <a:solidFill>
                    <a:srgbClr val="FFFF00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9251" name="Line 5"/>
            <p:cNvSpPr>
              <a:spLocks noChangeShapeType="1"/>
            </p:cNvSpPr>
            <p:nvPr/>
          </p:nvSpPr>
          <p:spPr bwMode="auto">
            <a:xfrm>
              <a:off x="1104" y="1296"/>
              <a:ext cx="0" cy="288"/>
            </a:xfrm>
            <a:prstGeom prst="line">
              <a:avLst/>
            </a:prstGeom>
            <a:noFill/>
            <a:ln w="57150">
              <a:solidFill>
                <a:srgbClr val="FF66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2" name="Line 6"/>
            <p:cNvSpPr>
              <a:spLocks noChangeShapeType="1"/>
            </p:cNvSpPr>
            <p:nvPr/>
          </p:nvSpPr>
          <p:spPr bwMode="auto">
            <a:xfrm flipH="1">
              <a:off x="733" y="1562"/>
              <a:ext cx="384" cy="0"/>
            </a:xfrm>
            <a:prstGeom prst="line">
              <a:avLst/>
            </a:prstGeom>
            <a:noFill/>
            <a:ln w="57150">
              <a:solidFill>
                <a:srgbClr val="FF66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3" name="Text Box 7"/>
            <p:cNvSpPr txBox="1">
              <a:spLocks noChangeArrowheads="1"/>
            </p:cNvSpPr>
            <p:nvPr/>
          </p:nvSpPr>
          <p:spPr bwMode="auto">
            <a:xfrm>
              <a:off x="978" y="781"/>
              <a:ext cx="260" cy="49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3200">
                  <a:solidFill>
                    <a:srgbClr val="FFFF00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9254" name="Text Box 8"/>
            <p:cNvSpPr txBox="1">
              <a:spLocks noChangeArrowheads="1"/>
            </p:cNvSpPr>
            <p:nvPr/>
          </p:nvSpPr>
          <p:spPr bwMode="auto">
            <a:xfrm>
              <a:off x="2373" y="1305"/>
              <a:ext cx="369" cy="44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2800">
                  <a:solidFill>
                    <a:srgbClr val="FFFF00"/>
                  </a:solidFill>
                  <a:latin typeface="Arial" panose="020B0604020202020204" pitchFamily="34" charset="0"/>
                </a:rPr>
                <a:t>14</a:t>
              </a:r>
            </a:p>
          </p:txBody>
        </p:sp>
        <p:sp>
          <p:nvSpPr>
            <p:cNvPr id="9255" name="Text Box 9"/>
            <p:cNvSpPr txBox="1">
              <a:spLocks noChangeArrowheads="1"/>
            </p:cNvSpPr>
            <p:nvPr/>
          </p:nvSpPr>
          <p:spPr bwMode="auto">
            <a:xfrm>
              <a:off x="4176" y="1297"/>
              <a:ext cx="332" cy="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>
                  <a:solidFill>
                    <a:srgbClr val="FFFF00"/>
                  </a:solidFill>
                  <a:latin typeface="Arial" panose="020B0604020202020204" pitchFamily="34" charset="0"/>
                </a:rPr>
                <a:t>24</a:t>
              </a:r>
            </a:p>
          </p:txBody>
        </p:sp>
        <p:sp>
          <p:nvSpPr>
            <p:cNvPr id="9256" name="Line 10"/>
            <p:cNvSpPr>
              <a:spLocks noChangeShapeType="1"/>
            </p:cNvSpPr>
            <p:nvPr/>
          </p:nvSpPr>
          <p:spPr bwMode="auto">
            <a:xfrm>
              <a:off x="768" y="467"/>
              <a:ext cx="1776" cy="0"/>
            </a:xfrm>
            <a:prstGeom prst="line">
              <a:avLst/>
            </a:prstGeom>
            <a:noFill/>
            <a:ln w="57150">
              <a:solidFill>
                <a:srgbClr val="FF66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7" name="Line 11"/>
            <p:cNvSpPr>
              <a:spLocks noChangeShapeType="1"/>
            </p:cNvSpPr>
            <p:nvPr/>
          </p:nvSpPr>
          <p:spPr bwMode="auto">
            <a:xfrm>
              <a:off x="2570" y="480"/>
              <a:ext cx="0" cy="816"/>
            </a:xfrm>
            <a:prstGeom prst="line">
              <a:avLst/>
            </a:prstGeom>
            <a:noFill/>
            <a:ln w="57150">
              <a:solidFill>
                <a:srgbClr val="FF66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0" y="3352800"/>
            <a:ext cx="8794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sz="2800" dirty="0">
                <a:solidFill>
                  <a:srgbClr val="3333FF"/>
                </a:solidFill>
                <a:latin typeface="宋体" panose="02010600030101010101" pitchFamily="2" charset="-122"/>
              </a:rPr>
              <a:t>（２）这一天什么时间气温最底？什么时间气温最高？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0" y="4264025"/>
            <a:ext cx="8763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sz="2800" dirty="0">
                <a:solidFill>
                  <a:schemeClr val="tx1"/>
                </a:solidFill>
                <a:latin typeface="宋体" panose="02010600030101010101" pitchFamily="2" charset="-122"/>
              </a:rPr>
              <a:t>（３）哪个时间段气温呈下降状态，哪个时间段气温呈上升状态？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9850" y="5192713"/>
            <a:ext cx="73596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sz="2800" dirty="0">
                <a:solidFill>
                  <a:srgbClr val="3333FF"/>
                </a:solidFill>
                <a:latin typeface="宋体" panose="02010600030101010101" pitchFamily="2" charset="-122"/>
              </a:rPr>
              <a:t>（４）你能看出任一时刻的气温大约是多少？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111125" y="5738813"/>
            <a:ext cx="8763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sz="2800" dirty="0">
                <a:solidFill>
                  <a:schemeClr val="tx1"/>
                </a:solidFill>
                <a:latin typeface="宋体" panose="02010600030101010101" pitchFamily="2" charset="-122"/>
              </a:rPr>
              <a:t>（５）如果长期观察这样的气温图</a:t>
            </a:r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</a:rPr>
              <a:t>像</a:t>
            </a:r>
            <a:r>
              <a:rPr lang="zh-CN" sz="2800" dirty="0">
                <a:solidFill>
                  <a:schemeClr val="tx1"/>
                </a:solidFill>
                <a:latin typeface="宋体" panose="02010600030101010101" pitchFamily="2" charset="-122"/>
              </a:rPr>
              <a:t>，我们就能掌握更多的气温变化规律？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1431925" y="3819525"/>
            <a:ext cx="2833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800" dirty="0">
                <a:solidFill>
                  <a:srgbClr val="FF0066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4</a:t>
            </a:r>
            <a:r>
              <a:rPr lang="zh-CN" sz="2800" dirty="0">
                <a:solidFill>
                  <a:srgbClr val="FF0066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时气温最底</a:t>
            </a:r>
            <a:r>
              <a:rPr lang="zh-CN" altLang="zh-CN" sz="2800" dirty="0">
                <a:solidFill>
                  <a:srgbClr val="FF0066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-3℃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75175" y="3829050"/>
            <a:ext cx="29130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800" dirty="0">
                <a:solidFill>
                  <a:srgbClr val="FF0066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14</a:t>
            </a:r>
            <a:r>
              <a:rPr lang="zh-CN" sz="2800" dirty="0">
                <a:solidFill>
                  <a:srgbClr val="FF0066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时最高气温</a:t>
            </a:r>
            <a:r>
              <a:rPr lang="zh-CN" altLang="zh-CN" sz="2800" dirty="0">
                <a:solidFill>
                  <a:srgbClr val="FF0066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8℃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1981200" y="4724400"/>
            <a:ext cx="45005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sz="2800" dirty="0">
                <a:solidFill>
                  <a:srgbClr val="FF0066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下降</a:t>
            </a:r>
            <a:r>
              <a:rPr lang="zh-CN" altLang="zh-CN" sz="2800" dirty="0"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:</a:t>
            </a:r>
            <a:r>
              <a:rPr lang="zh-CN" altLang="zh-CN" sz="2800" dirty="0">
                <a:solidFill>
                  <a:srgbClr val="FF0066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0</a:t>
            </a:r>
            <a:r>
              <a:rPr lang="zh-CN" sz="2800" dirty="0">
                <a:solidFill>
                  <a:srgbClr val="FF0066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时至</a:t>
            </a:r>
            <a:r>
              <a:rPr lang="zh-CN" altLang="zh-CN" sz="2800" dirty="0">
                <a:solidFill>
                  <a:srgbClr val="FF0066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4</a:t>
            </a:r>
            <a:r>
              <a:rPr lang="zh-CN" sz="2800" dirty="0">
                <a:solidFill>
                  <a:srgbClr val="FF0066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时</a:t>
            </a:r>
            <a:r>
              <a:rPr lang="zh-CN" altLang="zh-CN" sz="2800" dirty="0">
                <a:solidFill>
                  <a:srgbClr val="FF0066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,14</a:t>
            </a:r>
            <a:r>
              <a:rPr lang="zh-CN" sz="2800" dirty="0">
                <a:solidFill>
                  <a:srgbClr val="FF0066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时至</a:t>
            </a:r>
            <a:r>
              <a:rPr lang="zh-CN" altLang="zh-CN" sz="2800" dirty="0">
                <a:solidFill>
                  <a:srgbClr val="FF0066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24</a:t>
            </a:r>
            <a:r>
              <a:rPr lang="zh-CN" sz="2800" dirty="0">
                <a:solidFill>
                  <a:srgbClr val="FF0066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时</a:t>
            </a:r>
            <a:r>
              <a:rPr lang="zh-CN" altLang="zh-CN" sz="1800" b="0" dirty="0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6467475" y="4724400"/>
            <a:ext cx="2676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sz="2800" dirty="0">
                <a:solidFill>
                  <a:srgbClr val="FF0066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上升</a:t>
            </a:r>
            <a:r>
              <a:rPr lang="zh-CN" altLang="zh-CN" sz="2800" dirty="0"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:</a:t>
            </a:r>
            <a:r>
              <a:rPr lang="zh-CN" altLang="zh-CN" sz="2800" dirty="0">
                <a:solidFill>
                  <a:srgbClr val="FF0066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4</a:t>
            </a:r>
            <a:r>
              <a:rPr lang="zh-CN" sz="2800" dirty="0">
                <a:solidFill>
                  <a:srgbClr val="FF0066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时至</a:t>
            </a:r>
            <a:r>
              <a:rPr lang="zh-CN" altLang="zh-CN" sz="2800" dirty="0">
                <a:solidFill>
                  <a:srgbClr val="FF0066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14</a:t>
            </a:r>
            <a:r>
              <a:rPr lang="zh-CN" sz="2800" dirty="0">
                <a:solidFill>
                  <a:srgbClr val="FF0066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时</a:t>
            </a:r>
          </a:p>
        </p:txBody>
      </p:sp>
      <p:sp>
        <p:nvSpPr>
          <p:cNvPr id="9227" name="Text Box 20"/>
          <p:cNvSpPr txBox="1">
            <a:spLocks noChangeArrowheads="1"/>
          </p:cNvSpPr>
          <p:nvPr/>
        </p:nvSpPr>
        <p:spPr bwMode="auto">
          <a:xfrm>
            <a:off x="1295400" y="2438400"/>
            <a:ext cx="7543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sz="2800" dirty="0">
                <a:solidFill>
                  <a:schemeClr val="tx1"/>
                </a:solidFill>
                <a:latin typeface="宋体" panose="02010600030101010101" pitchFamily="2" charset="-122"/>
              </a:rPr>
              <a:t>（</a:t>
            </a:r>
            <a:r>
              <a:rPr lang="zh-CN" altLang="zh-CN" sz="2800" dirty="0">
                <a:solidFill>
                  <a:schemeClr val="tx1"/>
                </a:solidFill>
                <a:latin typeface="宋体" panose="02010600030101010101" pitchFamily="2" charset="-122"/>
              </a:rPr>
              <a:t>1</a:t>
            </a:r>
            <a:r>
              <a:rPr lang="zh-CN" sz="2800" dirty="0">
                <a:solidFill>
                  <a:schemeClr val="tx1"/>
                </a:solidFill>
                <a:latin typeface="宋体" panose="02010600030101010101" pitchFamily="2" charset="-122"/>
              </a:rPr>
              <a:t>）因为时间</a:t>
            </a:r>
            <a:r>
              <a:rPr lang="zh-CN" altLang="zh-CN" sz="2800" dirty="0">
                <a:solidFill>
                  <a:schemeClr val="tx1"/>
                </a:solidFill>
                <a:latin typeface="宋体" panose="02010600030101010101" pitchFamily="2" charset="-122"/>
              </a:rPr>
              <a:t>t</a:t>
            </a:r>
            <a:r>
              <a:rPr lang="zh-CN" sz="2800" dirty="0">
                <a:solidFill>
                  <a:schemeClr val="tx1"/>
                </a:solidFill>
                <a:latin typeface="宋体" panose="02010600030101010101" pitchFamily="2" charset="-122"/>
              </a:rPr>
              <a:t>对应气温Ｔ是唯一值，所以气温Ｔ是时间</a:t>
            </a:r>
            <a:r>
              <a:rPr lang="zh-CN" altLang="zh-CN" sz="2800" dirty="0">
                <a:solidFill>
                  <a:schemeClr val="tx1"/>
                </a:solidFill>
                <a:latin typeface="宋体" panose="02010600030101010101" pitchFamily="2" charset="-122"/>
              </a:rPr>
              <a:t>t</a:t>
            </a:r>
            <a:r>
              <a:rPr lang="zh-CN" sz="2800" dirty="0">
                <a:solidFill>
                  <a:schemeClr val="tx1"/>
                </a:solidFill>
                <a:latin typeface="宋体" panose="02010600030101010101" pitchFamily="2" charset="-122"/>
              </a:rPr>
              <a:t>的函数．</a:t>
            </a:r>
          </a:p>
        </p:txBody>
      </p:sp>
      <p:sp>
        <p:nvSpPr>
          <p:cNvPr id="9228" name="WordArt 21"/>
          <p:cNvSpPr>
            <a:spLocks noChangeArrowheads="1" noChangeShapeType="1"/>
          </p:cNvSpPr>
          <p:nvPr/>
        </p:nvSpPr>
        <p:spPr bwMode="auto">
          <a:xfrm rot="5400000">
            <a:off x="23812" y="2033588"/>
            <a:ext cx="1476375" cy="9144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zh-CN" altLang="en-US" sz="3600" kern="10" dirty="0">
                <a:ln w="9525">
                  <a:solidFill>
                    <a:srgbClr val="FF3300"/>
                  </a:solidFill>
                  <a:rou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归纳</a:t>
            </a:r>
          </a:p>
        </p:txBody>
      </p:sp>
      <p:sp>
        <p:nvSpPr>
          <p:cNvPr id="9229" name="Text Box 9"/>
          <p:cNvSpPr txBox="1">
            <a:spLocks noChangeArrowheads="1"/>
          </p:cNvSpPr>
          <p:nvPr/>
        </p:nvSpPr>
        <p:spPr bwMode="auto">
          <a:xfrm>
            <a:off x="8501063" y="1428750"/>
            <a:ext cx="6842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FF00"/>
                </a:solidFill>
                <a:latin typeface="Arial" panose="020B0604020202020204" pitchFamily="34" charset="0"/>
              </a:rPr>
              <a:t>t/h</a:t>
            </a:r>
            <a:endParaRPr lang="zh-CN" altLang="zh-CN" sz="32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9230" name="Text Box 7"/>
          <p:cNvSpPr txBox="1">
            <a:spLocks noChangeArrowheads="1"/>
          </p:cNvSpPr>
          <p:nvPr/>
        </p:nvSpPr>
        <p:spPr bwMode="auto">
          <a:xfrm>
            <a:off x="2286000" y="415925"/>
            <a:ext cx="412750" cy="584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FF00"/>
                </a:solidFill>
                <a:latin typeface="Arial" panose="020B0604020202020204" pitchFamily="34" charset="0"/>
              </a:rPr>
              <a:t>8</a:t>
            </a:r>
            <a:endParaRPr lang="zh-CN" altLang="zh-CN" sz="32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9231" name="椭圆 23"/>
          <p:cNvSpPr>
            <a:spLocks noChangeArrowheads="1"/>
          </p:cNvSpPr>
          <p:nvPr/>
        </p:nvSpPr>
        <p:spPr bwMode="auto">
          <a:xfrm>
            <a:off x="2857500" y="1571625"/>
            <a:ext cx="71438" cy="71438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32" name="椭圆 24"/>
          <p:cNvSpPr>
            <a:spLocks noChangeArrowheads="1"/>
          </p:cNvSpPr>
          <p:nvPr/>
        </p:nvSpPr>
        <p:spPr bwMode="auto">
          <a:xfrm>
            <a:off x="2714625" y="1428750"/>
            <a:ext cx="71438" cy="71438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33" name="椭圆 25"/>
          <p:cNvSpPr>
            <a:spLocks noChangeArrowheads="1"/>
          </p:cNvSpPr>
          <p:nvPr/>
        </p:nvSpPr>
        <p:spPr bwMode="auto">
          <a:xfrm>
            <a:off x="6805613" y="3519488"/>
            <a:ext cx="71437" cy="71437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34" name="椭圆 26"/>
          <p:cNvSpPr>
            <a:spLocks noChangeArrowheads="1"/>
          </p:cNvSpPr>
          <p:nvPr/>
        </p:nvSpPr>
        <p:spPr bwMode="auto">
          <a:xfrm>
            <a:off x="2786063" y="1500188"/>
            <a:ext cx="71437" cy="71437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35" name="椭圆 27"/>
          <p:cNvSpPr>
            <a:spLocks noChangeArrowheads="1"/>
          </p:cNvSpPr>
          <p:nvPr/>
        </p:nvSpPr>
        <p:spPr bwMode="auto">
          <a:xfrm>
            <a:off x="2643188" y="1428750"/>
            <a:ext cx="71437" cy="71438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36" name="椭圆 28"/>
          <p:cNvSpPr>
            <a:spLocks noChangeArrowheads="1"/>
          </p:cNvSpPr>
          <p:nvPr/>
        </p:nvSpPr>
        <p:spPr bwMode="auto">
          <a:xfrm>
            <a:off x="3071813" y="1785938"/>
            <a:ext cx="71437" cy="71437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37" name="椭圆 29"/>
          <p:cNvSpPr>
            <a:spLocks noChangeArrowheads="1"/>
          </p:cNvSpPr>
          <p:nvPr/>
        </p:nvSpPr>
        <p:spPr bwMode="auto">
          <a:xfrm>
            <a:off x="2571750" y="1357313"/>
            <a:ext cx="71438" cy="71437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38" name="椭圆 30"/>
          <p:cNvSpPr>
            <a:spLocks noChangeArrowheads="1"/>
          </p:cNvSpPr>
          <p:nvPr/>
        </p:nvSpPr>
        <p:spPr bwMode="auto">
          <a:xfrm>
            <a:off x="2928938" y="1643063"/>
            <a:ext cx="71437" cy="71437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39" name="椭圆 31"/>
          <p:cNvSpPr>
            <a:spLocks noChangeArrowheads="1"/>
          </p:cNvSpPr>
          <p:nvPr/>
        </p:nvSpPr>
        <p:spPr bwMode="auto">
          <a:xfrm>
            <a:off x="3643313" y="1714500"/>
            <a:ext cx="71437" cy="71438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40" name="椭圆 32"/>
          <p:cNvSpPr>
            <a:spLocks noChangeArrowheads="1"/>
          </p:cNvSpPr>
          <p:nvPr/>
        </p:nvSpPr>
        <p:spPr bwMode="auto">
          <a:xfrm>
            <a:off x="3000375" y="1714500"/>
            <a:ext cx="71438" cy="71438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41" name="椭圆 33"/>
          <p:cNvSpPr>
            <a:spLocks noChangeArrowheads="1"/>
          </p:cNvSpPr>
          <p:nvPr/>
        </p:nvSpPr>
        <p:spPr bwMode="auto">
          <a:xfrm>
            <a:off x="2714625" y="1428750"/>
            <a:ext cx="71438" cy="71438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42" name="椭圆 34"/>
          <p:cNvSpPr>
            <a:spLocks noChangeArrowheads="1"/>
          </p:cNvSpPr>
          <p:nvPr/>
        </p:nvSpPr>
        <p:spPr bwMode="auto">
          <a:xfrm>
            <a:off x="3857625" y="1500188"/>
            <a:ext cx="71438" cy="71437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43" name="椭圆 35"/>
          <p:cNvSpPr>
            <a:spLocks noChangeArrowheads="1"/>
          </p:cNvSpPr>
          <p:nvPr/>
        </p:nvSpPr>
        <p:spPr bwMode="auto">
          <a:xfrm>
            <a:off x="3429000" y="1785938"/>
            <a:ext cx="71438" cy="71437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44" name="椭圆 36"/>
          <p:cNvSpPr>
            <a:spLocks noChangeArrowheads="1"/>
          </p:cNvSpPr>
          <p:nvPr/>
        </p:nvSpPr>
        <p:spPr bwMode="auto">
          <a:xfrm>
            <a:off x="3571875" y="1785938"/>
            <a:ext cx="71438" cy="71437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45" name="椭圆 37"/>
          <p:cNvSpPr>
            <a:spLocks noChangeArrowheads="1"/>
          </p:cNvSpPr>
          <p:nvPr/>
        </p:nvSpPr>
        <p:spPr bwMode="auto">
          <a:xfrm>
            <a:off x="3286125" y="1857375"/>
            <a:ext cx="71438" cy="71438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46" name="椭圆 38"/>
          <p:cNvSpPr>
            <a:spLocks noChangeArrowheads="1"/>
          </p:cNvSpPr>
          <p:nvPr/>
        </p:nvSpPr>
        <p:spPr bwMode="auto">
          <a:xfrm>
            <a:off x="3714750" y="1643063"/>
            <a:ext cx="71438" cy="71437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47" name="椭圆 39"/>
          <p:cNvSpPr>
            <a:spLocks noChangeArrowheads="1"/>
          </p:cNvSpPr>
          <p:nvPr/>
        </p:nvSpPr>
        <p:spPr bwMode="auto">
          <a:xfrm>
            <a:off x="3786188" y="1571625"/>
            <a:ext cx="71437" cy="71438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48" name="椭圆 40"/>
          <p:cNvSpPr>
            <a:spLocks noChangeArrowheads="1"/>
          </p:cNvSpPr>
          <p:nvPr/>
        </p:nvSpPr>
        <p:spPr bwMode="auto">
          <a:xfrm>
            <a:off x="3143250" y="1857375"/>
            <a:ext cx="71438" cy="71438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4" grpId="0" autoUpdateAnimBg="0"/>
      <p:bldP spid="8205" grpId="0" autoUpdateAnimBg="0"/>
      <p:bldP spid="8206" grpId="0" autoUpdateAnimBg="0"/>
      <p:bldP spid="8207" grpId="0" autoUpdateAnimBg="0"/>
      <p:bldP spid="8208" grpId="0" autoUpdateAnimBg="0"/>
      <p:bldP spid="8209" grpId="0" autoUpdateAnimBg="0"/>
      <p:bldP spid="8210" grpId="0" autoUpdateAnimBg="0"/>
      <p:bldP spid="821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/>
          <p:nvPr/>
        </p:nvGrpSpPr>
        <p:grpSpPr bwMode="auto">
          <a:xfrm>
            <a:off x="914400" y="1371600"/>
            <a:ext cx="7785100" cy="3049588"/>
            <a:chOff x="0" y="0"/>
            <a:chExt cx="4904" cy="1921"/>
          </a:xfrm>
        </p:grpSpPr>
        <p:sp>
          <p:nvSpPr>
            <p:cNvPr id="10250" name="Line 3"/>
            <p:cNvSpPr>
              <a:spLocks noChangeShapeType="1"/>
            </p:cNvSpPr>
            <p:nvPr/>
          </p:nvSpPr>
          <p:spPr bwMode="auto">
            <a:xfrm>
              <a:off x="680" y="1634"/>
              <a:ext cx="3378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1" name="Line 4"/>
            <p:cNvSpPr>
              <a:spLocks noChangeShapeType="1"/>
            </p:cNvSpPr>
            <p:nvPr/>
          </p:nvSpPr>
          <p:spPr bwMode="auto">
            <a:xfrm flipV="1">
              <a:off x="674" y="259"/>
              <a:ext cx="0" cy="1383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2" name="Text Box 5"/>
            <p:cNvSpPr txBox="1">
              <a:spLocks noChangeArrowheads="1"/>
            </p:cNvSpPr>
            <p:nvPr/>
          </p:nvSpPr>
          <p:spPr bwMode="auto">
            <a:xfrm>
              <a:off x="0" y="251"/>
              <a:ext cx="10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000"/>
                <a:t>距离</a:t>
              </a:r>
              <a:r>
                <a:rPr lang="en-US" altLang="zh-CN" sz="2000"/>
                <a:t>y/</a:t>
              </a:r>
              <a:r>
                <a:rPr lang="zh-CN" altLang="en-US" sz="2000"/>
                <a:t>千米</a:t>
              </a:r>
            </a:p>
          </p:txBody>
        </p:sp>
        <p:sp>
          <p:nvSpPr>
            <p:cNvPr id="10253" name="Text Box 6"/>
            <p:cNvSpPr txBox="1">
              <a:spLocks noChangeArrowheads="1"/>
            </p:cNvSpPr>
            <p:nvPr/>
          </p:nvSpPr>
          <p:spPr bwMode="auto">
            <a:xfrm>
              <a:off x="3575" y="1690"/>
              <a:ext cx="84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1800"/>
                <a:t>时间</a:t>
              </a:r>
              <a:r>
                <a:rPr lang="en-US" altLang="zh-CN" sz="1800"/>
                <a:t>x/</a:t>
              </a:r>
              <a:r>
                <a:rPr lang="zh-CN" altLang="en-US" sz="1800"/>
                <a:t>分钟</a:t>
              </a:r>
            </a:p>
          </p:txBody>
        </p:sp>
        <p:sp>
          <p:nvSpPr>
            <p:cNvPr id="10254" name="Text Box 7"/>
            <p:cNvSpPr txBox="1">
              <a:spLocks noChangeArrowheads="1"/>
            </p:cNvSpPr>
            <p:nvPr/>
          </p:nvSpPr>
          <p:spPr bwMode="auto">
            <a:xfrm>
              <a:off x="547" y="1571"/>
              <a:ext cx="27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0</a:t>
              </a:r>
            </a:p>
          </p:txBody>
        </p:sp>
        <p:sp>
          <p:nvSpPr>
            <p:cNvPr id="10255" name="Line 8"/>
            <p:cNvSpPr>
              <a:spLocks noChangeShapeType="1"/>
            </p:cNvSpPr>
            <p:nvPr/>
          </p:nvSpPr>
          <p:spPr bwMode="auto">
            <a:xfrm>
              <a:off x="680" y="1115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6" name="Line 9"/>
            <p:cNvSpPr>
              <a:spLocks noChangeShapeType="1"/>
            </p:cNvSpPr>
            <p:nvPr/>
          </p:nvSpPr>
          <p:spPr bwMode="auto">
            <a:xfrm>
              <a:off x="680" y="1115"/>
              <a:ext cx="48" cy="0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7" name="Line 10"/>
            <p:cNvSpPr>
              <a:spLocks noChangeShapeType="1"/>
            </p:cNvSpPr>
            <p:nvPr/>
          </p:nvSpPr>
          <p:spPr bwMode="auto">
            <a:xfrm>
              <a:off x="680" y="539"/>
              <a:ext cx="48" cy="0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8" name="Line 11"/>
            <p:cNvSpPr>
              <a:spLocks noChangeShapeType="1"/>
            </p:cNvSpPr>
            <p:nvPr/>
          </p:nvSpPr>
          <p:spPr bwMode="auto">
            <a:xfrm flipV="1">
              <a:off x="968" y="1595"/>
              <a:ext cx="0" cy="48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9" name="Line 12"/>
            <p:cNvSpPr>
              <a:spLocks noChangeShapeType="1"/>
            </p:cNvSpPr>
            <p:nvPr/>
          </p:nvSpPr>
          <p:spPr bwMode="auto">
            <a:xfrm flipV="1">
              <a:off x="1256" y="1595"/>
              <a:ext cx="0" cy="48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0" name="Line 13"/>
            <p:cNvSpPr>
              <a:spLocks noChangeShapeType="1"/>
            </p:cNvSpPr>
            <p:nvPr/>
          </p:nvSpPr>
          <p:spPr bwMode="auto">
            <a:xfrm flipV="1">
              <a:off x="1544" y="1595"/>
              <a:ext cx="0" cy="48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1" name="Line 14"/>
            <p:cNvSpPr>
              <a:spLocks noChangeShapeType="1"/>
            </p:cNvSpPr>
            <p:nvPr/>
          </p:nvSpPr>
          <p:spPr bwMode="auto">
            <a:xfrm flipV="1">
              <a:off x="1832" y="1595"/>
              <a:ext cx="0" cy="48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2" name="Line 15"/>
            <p:cNvSpPr>
              <a:spLocks noChangeShapeType="1"/>
            </p:cNvSpPr>
            <p:nvPr/>
          </p:nvSpPr>
          <p:spPr bwMode="auto">
            <a:xfrm flipV="1">
              <a:off x="2648" y="1595"/>
              <a:ext cx="0" cy="48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3" name="Text Box 16"/>
            <p:cNvSpPr txBox="1">
              <a:spLocks noChangeArrowheads="1"/>
            </p:cNvSpPr>
            <p:nvPr/>
          </p:nvSpPr>
          <p:spPr bwMode="auto">
            <a:xfrm>
              <a:off x="384" y="979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1.1</a:t>
              </a:r>
            </a:p>
          </p:txBody>
        </p:sp>
        <p:sp>
          <p:nvSpPr>
            <p:cNvPr id="10264" name="Text Box 17"/>
            <p:cNvSpPr txBox="1">
              <a:spLocks noChangeArrowheads="1"/>
            </p:cNvSpPr>
            <p:nvPr/>
          </p:nvSpPr>
          <p:spPr bwMode="auto">
            <a:xfrm>
              <a:off x="480" y="411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2</a:t>
              </a:r>
            </a:p>
          </p:txBody>
        </p:sp>
        <p:sp>
          <p:nvSpPr>
            <p:cNvPr id="10265" name="Text Box 18"/>
            <p:cNvSpPr txBox="1">
              <a:spLocks noChangeArrowheads="1"/>
            </p:cNvSpPr>
            <p:nvPr/>
          </p:nvSpPr>
          <p:spPr bwMode="auto">
            <a:xfrm>
              <a:off x="814" y="1643"/>
              <a:ext cx="2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600"/>
                <a:t>15</a:t>
              </a:r>
            </a:p>
          </p:txBody>
        </p:sp>
        <p:sp>
          <p:nvSpPr>
            <p:cNvPr id="10266" name="Text Box 19"/>
            <p:cNvSpPr txBox="1">
              <a:spLocks noChangeArrowheads="1"/>
            </p:cNvSpPr>
            <p:nvPr/>
          </p:nvSpPr>
          <p:spPr bwMode="auto">
            <a:xfrm>
              <a:off x="1160" y="1643"/>
              <a:ext cx="4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600"/>
                <a:t>25</a:t>
              </a:r>
            </a:p>
          </p:txBody>
        </p:sp>
        <p:sp>
          <p:nvSpPr>
            <p:cNvPr id="10267" name="Text Box 20"/>
            <p:cNvSpPr txBox="1">
              <a:spLocks noChangeArrowheads="1"/>
            </p:cNvSpPr>
            <p:nvPr/>
          </p:nvSpPr>
          <p:spPr bwMode="auto">
            <a:xfrm>
              <a:off x="1400" y="1643"/>
              <a:ext cx="3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600"/>
                <a:t>37</a:t>
              </a:r>
            </a:p>
          </p:txBody>
        </p:sp>
        <p:sp>
          <p:nvSpPr>
            <p:cNvPr id="10268" name="Text Box 21"/>
            <p:cNvSpPr txBox="1">
              <a:spLocks noChangeArrowheads="1"/>
            </p:cNvSpPr>
            <p:nvPr/>
          </p:nvSpPr>
          <p:spPr bwMode="auto">
            <a:xfrm>
              <a:off x="1736" y="1643"/>
              <a:ext cx="3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600"/>
                <a:t>55</a:t>
              </a:r>
            </a:p>
          </p:txBody>
        </p:sp>
        <p:sp>
          <p:nvSpPr>
            <p:cNvPr id="10269" name="Text Box 22"/>
            <p:cNvSpPr txBox="1">
              <a:spLocks noChangeArrowheads="1"/>
            </p:cNvSpPr>
            <p:nvPr/>
          </p:nvSpPr>
          <p:spPr bwMode="auto">
            <a:xfrm>
              <a:off x="2504" y="1643"/>
              <a:ext cx="3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600"/>
                <a:t>80</a:t>
              </a:r>
            </a:p>
          </p:txBody>
        </p:sp>
        <p:sp>
          <p:nvSpPr>
            <p:cNvPr id="10270" name="Line 23"/>
            <p:cNvSpPr>
              <a:spLocks noChangeShapeType="1"/>
            </p:cNvSpPr>
            <p:nvPr/>
          </p:nvSpPr>
          <p:spPr bwMode="auto">
            <a:xfrm>
              <a:off x="968" y="1115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1" name="Line 24"/>
            <p:cNvSpPr>
              <a:spLocks noChangeShapeType="1"/>
            </p:cNvSpPr>
            <p:nvPr/>
          </p:nvSpPr>
          <p:spPr bwMode="auto">
            <a:xfrm flipH="1">
              <a:off x="680" y="1115"/>
              <a:ext cx="288" cy="528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2" name="Line 25"/>
            <p:cNvSpPr>
              <a:spLocks noChangeShapeType="1"/>
            </p:cNvSpPr>
            <p:nvPr/>
          </p:nvSpPr>
          <p:spPr bwMode="auto">
            <a:xfrm>
              <a:off x="968" y="1115"/>
              <a:ext cx="288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3" name="Line 26"/>
            <p:cNvSpPr>
              <a:spLocks noChangeShapeType="1"/>
            </p:cNvSpPr>
            <p:nvPr/>
          </p:nvSpPr>
          <p:spPr bwMode="auto">
            <a:xfrm flipV="1">
              <a:off x="1256" y="539"/>
              <a:ext cx="288" cy="576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4" name="Line 27"/>
            <p:cNvSpPr>
              <a:spLocks noChangeShapeType="1"/>
            </p:cNvSpPr>
            <p:nvPr/>
          </p:nvSpPr>
          <p:spPr bwMode="auto">
            <a:xfrm>
              <a:off x="1544" y="539"/>
              <a:ext cx="288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5" name="Line 28"/>
            <p:cNvSpPr>
              <a:spLocks noChangeShapeType="1"/>
            </p:cNvSpPr>
            <p:nvPr/>
          </p:nvSpPr>
          <p:spPr bwMode="auto">
            <a:xfrm>
              <a:off x="1832" y="539"/>
              <a:ext cx="816" cy="1104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10276" name="Picture 2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8" y="0"/>
              <a:ext cx="2256" cy="1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77" name="Line 30"/>
            <p:cNvSpPr>
              <a:spLocks noChangeShapeType="1"/>
            </p:cNvSpPr>
            <p:nvPr/>
          </p:nvSpPr>
          <p:spPr bwMode="auto">
            <a:xfrm>
              <a:off x="680" y="1120"/>
              <a:ext cx="288" cy="0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8" name="Line 31"/>
            <p:cNvSpPr>
              <a:spLocks noChangeShapeType="1"/>
            </p:cNvSpPr>
            <p:nvPr/>
          </p:nvSpPr>
          <p:spPr bwMode="auto">
            <a:xfrm flipV="1">
              <a:off x="968" y="1104"/>
              <a:ext cx="0" cy="528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9" name="Line 32"/>
            <p:cNvSpPr>
              <a:spLocks noChangeShapeType="1"/>
            </p:cNvSpPr>
            <p:nvPr/>
          </p:nvSpPr>
          <p:spPr bwMode="auto">
            <a:xfrm>
              <a:off x="1256" y="1104"/>
              <a:ext cx="0" cy="528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80" name="Line 33"/>
            <p:cNvSpPr>
              <a:spLocks noChangeShapeType="1"/>
            </p:cNvSpPr>
            <p:nvPr/>
          </p:nvSpPr>
          <p:spPr bwMode="auto">
            <a:xfrm>
              <a:off x="1544" y="536"/>
              <a:ext cx="0" cy="1104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81" name="Line 34"/>
            <p:cNvSpPr>
              <a:spLocks noChangeShapeType="1"/>
            </p:cNvSpPr>
            <p:nvPr/>
          </p:nvSpPr>
          <p:spPr bwMode="auto">
            <a:xfrm>
              <a:off x="1832" y="528"/>
              <a:ext cx="0" cy="1104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82" name="Line 35"/>
            <p:cNvSpPr>
              <a:spLocks noChangeShapeType="1"/>
            </p:cNvSpPr>
            <p:nvPr/>
          </p:nvSpPr>
          <p:spPr bwMode="auto">
            <a:xfrm>
              <a:off x="696" y="544"/>
              <a:ext cx="816" cy="0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243" name="Text Box 36"/>
          <p:cNvSpPr txBox="1">
            <a:spLocks noChangeArrowheads="1"/>
          </p:cNvSpPr>
          <p:nvPr/>
        </p:nvSpPr>
        <p:spPr bwMode="auto">
          <a:xfrm>
            <a:off x="288925" y="2508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8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244" name="Rectangle 37"/>
          <p:cNvSpPr>
            <a:spLocks noChangeArrowheads="1"/>
          </p:cNvSpPr>
          <p:nvPr/>
        </p:nvSpPr>
        <p:spPr bwMode="auto">
          <a:xfrm>
            <a:off x="1295400" y="228600"/>
            <a:ext cx="78486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</a:rPr>
              <a:t>下面的图象反映的过程是</a:t>
            </a:r>
            <a:r>
              <a:rPr lang="en-US" altLang="zh-CN" sz="2800" dirty="0">
                <a:solidFill>
                  <a:schemeClr val="tx1"/>
                </a:solidFill>
                <a:latin typeface="宋体" panose="02010600030101010101" pitchFamily="2" charset="-122"/>
              </a:rPr>
              <a:t>:</a:t>
            </a:r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</a:rPr>
              <a:t>小明从家里出发去菜地浇水</a:t>
            </a:r>
            <a:r>
              <a:rPr lang="en-US" altLang="zh-CN" sz="2800" dirty="0">
                <a:solidFill>
                  <a:schemeClr val="tx1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</a:rPr>
              <a:t>又去玉米地锄草</a:t>
            </a:r>
            <a:r>
              <a:rPr lang="en-US" altLang="zh-CN" sz="2800" dirty="0">
                <a:solidFill>
                  <a:schemeClr val="tx1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</a:rPr>
              <a:t>然后回家</a:t>
            </a:r>
            <a:r>
              <a:rPr lang="en-US" altLang="zh-CN" sz="2800" dirty="0">
                <a:solidFill>
                  <a:schemeClr val="tx1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</a:rPr>
              <a:t>其中</a:t>
            </a:r>
            <a:r>
              <a:rPr lang="en-US" altLang="zh-CN" sz="2800" i="1" dirty="0">
                <a:solidFill>
                  <a:schemeClr val="tx1"/>
                </a:solidFill>
              </a:rPr>
              <a:t>x</a:t>
            </a:r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</a:rPr>
              <a:t>表示时间</a:t>
            </a:r>
            <a:r>
              <a:rPr lang="en-US" altLang="zh-CN" sz="2800" dirty="0">
                <a:solidFill>
                  <a:schemeClr val="tx1"/>
                </a:solidFill>
                <a:latin typeface="宋体" panose="02010600030101010101" pitchFamily="2" charset="-122"/>
              </a:rPr>
              <a:t>,y</a:t>
            </a:r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</a:rPr>
              <a:t>表示小明离他家的距离</a:t>
            </a:r>
            <a:r>
              <a:rPr lang="en-US" altLang="zh-CN" sz="2800" dirty="0">
                <a:solidFill>
                  <a:schemeClr val="tx1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0245" name="Rectangle 38"/>
          <p:cNvSpPr>
            <a:spLocks noChangeArrowheads="1"/>
          </p:cNvSpPr>
          <p:nvPr/>
        </p:nvSpPr>
        <p:spPr bwMode="auto">
          <a:xfrm>
            <a:off x="990600" y="4350048"/>
            <a:ext cx="38401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chemeClr val="tx1"/>
                </a:solidFill>
                <a:ea typeface="华文中宋" panose="02010600040101010101" pitchFamily="2" charset="-122"/>
              </a:rPr>
              <a:t>根据</a:t>
            </a:r>
            <a:r>
              <a:rPr lang="zh-CN" altLang="en-US" sz="28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图象回答下列问题</a:t>
            </a:r>
            <a:r>
              <a:rPr lang="en-US" altLang="zh-CN" sz="28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:</a:t>
            </a:r>
          </a:p>
        </p:txBody>
      </p:sp>
      <p:sp>
        <p:nvSpPr>
          <p:cNvPr id="10246" name="Rectangle 39"/>
          <p:cNvSpPr>
            <a:spLocks noChangeArrowheads="1"/>
          </p:cNvSpPr>
          <p:nvPr/>
        </p:nvSpPr>
        <p:spPr bwMode="auto">
          <a:xfrm>
            <a:off x="603250" y="4998120"/>
            <a:ext cx="84010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1.</a:t>
            </a:r>
            <a:r>
              <a:rPr lang="zh-CN" altLang="en-US" sz="28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菜地离小明家多远？小明走到菜地用了多少时间？</a:t>
            </a:r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1066800" y="5502175"/>
            <a:ext cx="57531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0000FF"/>
                </a:solidFill>
                <a:latin typeface="宋体" panose="02010600030101010101" pitchFamily="2" charset="-122"/>
              </a:rPr>
              <a:t>从纵坐标看</a:t>
            </a:r>
            <a:r>
              <a:rPr lang="en-US" altLang="zh-CN" sz="2800" dirty="0">
                <a:solidFill>
                  <a:srgbClr val="0000FF"/>
                </a:solidFill>
                <a:latin typeface="宋体" panose="02010600030101010101" pitchFamily="2" charset="-122"/>
              </a:rPr>
              <a:t>:</a:t>
            </a:r>
            <a:r>
              <a:rPr lang="zh-CN" altLang="en-US" sz="2800" dirty="0">
                <a:solidFill>
                  <a:srgbClr val="0000FF"/>
                </a:solidFill>
                <a:latin typeface="宋体" panose="02010600030101010101" pitchFamily="2" charset="-122"/>
              </a:rPr>
              <a:t>菜地离小明家</a:t>
            </a:r>
            <a:r>
              <a:rPr lang="en-US" altLang="zh-CN" sz="2800" dirty="0">
                <a:solidFill>
                  <a:srgbClr val="0000FF"/>
                </a:solidFill>
                <a:latin typeface="宋体" panose="02010600030101010101" pitchFamily="2" charset="-122"/>
              </a:rPr>
              <a:t>1.1</a:t>
            </a:r>
            <a:r>
              <a:rPr lang="zh-CN" altLang="en-US" sz="2800" dirty="0">
                <a:solidFill>
                  <a:srgbClr val="0000FF"/>
                </a:solidFill>
                <a:latin typeface="宋体" panose="02010600030101010101" pitchFamily="2" charset="-122"/>
              </a:rPr>
              <a:t>千米</a:t>
            </a:r>
            <a:r>
              <a:rPr lang="en-US" altLang="zh-CN" sz="2800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1066800" y="6019800"/>
            <a:ext cx="6197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0000FF"/>
                </a:solidFill>
                <a:latin typeface="宋体" panose="02010600030101010101" pitchFamily="2" charset="-122"/>
              </a:rPr>
              <a:t>从横坐标看</a:t>
            </a:r>
            <a:r>
              <a:rPr lang="en-US" altLang="zh-CN" sz="2800" dirty="0">
                <a:solidFill>
                  <a:srgbClr val="0000FF"/>
                </a:solidFill>
                <a:latin typeface="宋体" panose="02010600030101010101" pitchFamily="2" charset="-122"/>
              </a:rPr>
              <a:t>:</a:t>
            </a:r>
            <a:r>
              <a:rPr lang="zh-CN" altLang="en-US" sz="2800" dirty="0">
                <a:solidFill>
                  <a:srgbClr val="0000FF"/>
                </a:solidFill>
                <a:latin typeface="宋体" panose="02010600030101010101" pitchFamily="2" charset="-122"/>
              </a:rPr>
              <a:t>小明走到菜地用了</a:t>
            </a:r>
            <a:r>
              <a:rPr lang="en-US" altLang="zh-CN" sz="2800" dirty="0">
                <a:solidFill>
                  <a:srgbClr val="0000FF"/>
                </a:solidFill>
                <a:latin typeface="宋体" panose="02010600030101010101" pitchFamily="2" charset="-122"/>
              </a:rPr>
              <a:t>15</a:t>
            </a:r>
            <a:r>
              <a:rPr lang="zh-CN" altLang="en-US" sz="2800" dirty="0">
                <a:solidFill>
                  <a:srgbClr val="0000FF"/>
                </a:solidFill>
                <a:latin typeface="宋体" panose="02010600030101010101" pitchFamily="2" charset="-122"/>
              </a:rPr>
              <a:t>分钟</a:t>
            </a:r>
            <a:r>
              <a:rPr lang="en-US" altLang="zh-CN" sz="2800" dirty="0">
                <a:solidFill>
                  <a:srgbClr val="3333FF"/>
                </a:solidFill>
                <a:ea typeface="华文新魏" panose="02010800040101010101" pitchFamily="2" charset="-122"/>
              </a:rPr>
              <a:t>.</a:t>
            </a:r>
          </a:p>
        </p:txBody>
      </p:sp>
      <p:sp>
        <p:nvSpPr>
          <p:cNvPr id="10249" name="WordArt 42"/>
          <p:cNvSpPr>
            <a:spLocks noChangeArrowheads="1" noChangeShapeType="1"/>
          </p:cNvSpPr>
          <p:nvPr/>
        </p:nvSpPr>
        <p:spPr bwMode="auto">
          <a:xfrm rot="5400000">
            <a:off x="-66675" y="552450"/>
            <a:ext cx="1409700" cy="9144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zh-CN" altLang="en-US" sz="3600" kern="10" dirty="0">
                <a:ln w="9525">
                  <a:solidFill>
                    <a:srgbClr val="FF3300"/>
                  </a:solidFill>
                  <a:round/>
                </a:ln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6" grpId="0" autoUpdateAnimBg="0"/>
      <p:bldP spid="9257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KSO_GREEN5">
      <a:dk1>
        <a:srgbClr val="3D3F41"/>
      </a:dk1>
      <a:lt1>
        <a:srgbClr val="FFFFFF"/>
      </a:lt1>
      <a:dk2>
        <a:srgbClr val="3D3F41"/>
      </a:dk2>
      <a:lt2>
        <a:srgbClr val="FFFFFF"/>
      </a:lt2>
      <a:accent1>
        <a:srgbClr val="BABD3D"/>
      </a:accent1>
      <a:accent2>
        <a:srgbClr val="7DB359"/>
      </a:accent2>
      <a:accent3>
        <a:srgbClr val="DCAB48"/>
      </a:accent3>
      <a:accent4>
        <a:srgbClr val="6B8A4B"/>
      </a:accent4>
      <a:accent5>
        <a:srgbClr val="409BA2"/>
      </a:accent5>
      <a:accent6>
        <a:srgbClr val="B84D30"/>
      </a:accent6>
      <a:hlink>
        <a:srgbClr val="00B0F0"/>
      </a:hlink>
      <a:folHlink>
        <a:srgbClr val="AFB2B4"/>
      </a:folHlink>
    </a:clrScheme>
    <a:fontScheme name="自定义 19">
      <a:majorFont>
        <a:latin typeface="Arial Rounded MT Bold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984</Words>
  <Application>Microsoft Office PowerPoint</Application>
  <PresentationFormat>全屏显示(4:3)</PresentationFormat>
  <Paragraphs>211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5" baseType="lpstr">
      <vt:lpstr>黑体</vt:lpstr>
      <vt:lpstr>华文新魏</vt:lpstr>
      <vt:lpstr>华文中宋</vt:lpstr>
      <vt:lpstr>宋体</vt:lpstr>
      <vt:lpstr>微软雅黑</vt:lpstr>
      <vt:lpstr>幼圆</vt:lpstr>
      <vt:lpstr>Arial</vt:lpstr>
      <vt:lpstr>Arial Black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2022-01-07T08:20:40Z</dcterms:created>
  <dcterms:modified xsi:type="dcterms:W3CDTF">2023-01-17T02:56:01Z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13097ACC8F91482DA5CCB80DB93D04A2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