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347" r:id="rId4"/>
    <p:sldId id="316" r:id="rId5"/>
    <p:sldId id="345" r:id="rId6"/>
    <p:sldId id="348" r:id="rId7"/>
    <p:sldId id="327" r:id="rId8"/>
    <p:sldId id="349" r:id="rId9"/>
    <p:sldId id="329" r:id="rId10"/>
    <p:sldId id="332" r:id="rId11"/>
    <p:sldId id="333" r:id="rId12"/>
    <p:sldId id="344" r:id="rId13"/>
    <p:sldId id="350" r:id="rId14"/>
    <p:sldId id="351" r:id="rId15"/>
    <p:sldId id="352" r:id="rId16"/>
    <p:sldId id="353" r:id="rId17"/>
    <p:sldId id="354" r:id="rId18"/>
    <p:sldId id="355" r:id="rId19"/>
    <p:sldId id="339" r:id="rId20"/>
    <p:sldId id="358" r:id="rId21"/>
    <p:sldId id="359" r:id="rId22"/>
    <p:sldId id="287" r:id="rId23"/>
    <p:sldId id="360" r:id="rId24"/>
    <p:sldId id="356" r:id="rId25"/>
    <p:sldId id="357" r:id="rId26"/>
    <p:sldId id="361" r:id="rId27"/>
    <p:sldId id="362" r:id="rId28"/>
    <p:sldId id="363" r:id="rId2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EEB"/>
    <a:srgbClr val="44F01C"/>
    <a:srgbClr val="FF00FF"/>
    <a:srgbClr val="0000FF"/>
    <a:srgbClr val="B6D1EA"/>
    <a:srgbClr val="30CCDC"/>
    <a:srgbClr val="FFFF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 snapToGrid="0"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D1D16C9-0EED-4A31-A544-34FB39A13C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02EDCB9-1C6B-4A59-A1BF-0F145FB58A4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79EA96-0EBD-4AD8-AC9E-E8004B1EDB2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A770B-5196-48AB-9FFF-21E0BCC984F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35E5B8-B57C-452B-BCC7-0740D4946EA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65F6F-171F-4545-BAEC-142BAD4AF80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AB91C3-2F8C-45D2-A835-86D8FE91FE3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5930-5FD6-4D02-9C1B-5EB0E261F6A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2A331-7091-47AB-8FB8-20536204694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7EE3C-E781-4DF5-9461-130E2C20350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8F0D6-D50B-4411-8A61-68D0D83F24A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62355-577E-4C0E-AF60-9A3EEE56EF1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6EA690-0A97-4B49-BD1E-2E8EC3DB691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EC41A-0E28-4308-AD02-E1BF0C5771D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30A72-A968-4371-A551-143A70281C3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055FD-FF11-4118-B6DA-0B09F041BF3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DA36FA-C763-4006-8317-D74E44FAB70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14A57-1A14-4110-82D8-1EE3B8ACF24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FE2C87-6045-414D-BBE5-0CA6EA5A09A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6E912-2174-4124-B1F6-DEA35F4875D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912CE-B80A-4349-81CA-20CB5232ED1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A65A8-128D-4FF2-8FCF-D19A4C4D432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995DF111-C13E-4530-A459-78C46BA60B8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7537FCD4-8FDA-4048-A9DB-ECB385E5802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716696" y="2230874"/>
            <a:ext cx="787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副标题 2"/>
          <p:cNvSpPr>
            <a:spLocks noGrp="1"/>
          </p:cNvSpPr>
          <p:nvPr>
            <p:ph type="subTitle" idx="4294967295"/>
          </p:nvPr>
        </p:nvSpPr>
        <p:spPr>
          <a:xfrm>
            <a:off x="1242950" y="2352123"/>
            <a:ext cx="6823075" cy="665163"/>
          </a:xfrm>
        </p:spPr>
        <p:txBody>
          <a:bodyPr anchor="ctr"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七年级下册</a:t>
            </a:r>
          </a:p>
        </p:txBody>
      </p:sp>
      <p:sp>
        <p:nvSpPr>
          <p:cNvPr id="9" name="矩形 8"/>
          <p:cNvSpPr/>
          <p:nvPr/>
        </p:nvSpPr>
        <p:spPr>
          <a:xfrm>
            <a:off x="634206" y="793595"/>
            <a:ext cx="7875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Unit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12</a:t>
            </a:r>
          </a:p>
          <a:p>
            <a:pPr algn="ctr">
              <a:defRPr/>
            </a:pPr>
            <a:r>
              <a:rPr lang="en-US" altLang="zh-CN" sz="4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What </a:t>
            </a:r>
            <a:r>
              <a:rPr lang="en-US" altLang="zh-CN" sz="4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did you do last weekend?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6564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9382" y="3157269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4"/>
          <p:cNvGrpSpPr/>
          <p:nvPr/>
        </p:nvGrpSpPr>
        <p:grpSpPr bwMode="auto">
          <a:xfrm>
            <a:off x="506413" y="87788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0248" name="TextBox 4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1d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344612" y="704850"/>
            <a:ext cx="75605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Make a conversation with a partner. Talk about what Sally and Jim did last weekend.                              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70175" y="2897188"/>
            <a:ext cx="37211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圆角矩形标注 9"/>
          <p:cNvSpPr/>
          <p:nvPr/>
        </p:nvSpPr>
        <p:spPr>
          <a:xfrm>
            <a:off x="1419225" y="1811338"/>
            <a:ext cx="2224727" cy="936625"/>
          </a:xfrm>
          <a:prstGeom prst="wedgeRoundRectCallout">
            <a:avLst>
              <a:gd name="adj1" fmla="val 59570"/>
              <a:gd name="adj2" fmla="val 7014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+mj-lt"/>
              </a:rPr>
              <a:t>Who went to the library?  </a:t>
            </a:r>
            <a:endParaRPr lang="zh-CN" altLang="en-US" sz="2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5848350" y="2051050"/>
            <a:ext cx="1577975" cy="600075"/>
          </a:xfrm>
          <a:prstGeom prst="wedgeRoundRectCallout">
            <a:avLst>
              <a:gd name="adj1" fmla="val -51372"/>
              <a:gd name="adj2" fmla="val 98212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+mj-lt"/>
              </a:rPr>
              <a:t>Sally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+mj-lt"/>
              </a:rPr>
              <a:t>did.</a:t>
            </a:r>
            <a:endParaRPr lang="zh-CN" altLang="en-US" sz="2400" b="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3325" y="2657475"/>
            <a:ext cx="37211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圆角矩形标注 5"/>
          <p:cNvSpPr/>
          <p:nvPr/>
        </p:nvSpPr>
        <p:spPr>
          <a:xfrm>
            <a:off x="971550" y="1368425"/>
            <a:ext cx="2409825" cy="1050925"/>
          </a:xfrm>
          <a:prstGeom prst="wedgeRoundRectCallout">
            <a:avLst>
              <a:gd name="adj1" fmla="val 59570"/>
              <a:gd name="adj2" fmla="val 7014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Did Sally go out on Saturday?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435600" y="1119188"/>
            <a:ext cx="3095625" cy="1227137"/>
          </a:xfrm>
          <a:prstGeom prst="wedgeRoundRectCallout">
            <a:avLst>
              <a:gd name="adj1" fmla="val -43571"/>
              <a:gd name="adj2" fmla="val 83461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No, she didn’t. She did her homework and studied for a test.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3325" y="2459038"/>
            <a:ext cx="37211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圆角矩形标注 4"/>
          <p:cNvSpPr/>
          <p:nvPr/>
        </p:nvSpPr>
        <p:spPr>
          <a:xfrm>
            <a:off x="646113" y="1268413"/>
            <a:ext cx="2657475" cy="965200"/>
          </a:xfrm>
          <a:prstGeom prst="wedgeRoundRectCallout">
            <a:avLst>
              <a:gd name="adj1" fmla="val 53848"/>
              <a:gd name="adj2" fmla="val 78917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Then what did she do on Sunday?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6099175" y="1655763"/>
            <a:ext cx="1924050" cy="906462"/>
          </a:xfrm>
          <a:prstGeom prst="wedgeRoundRectCallout">
            <a:avLst>
              <a:gd name="adj1" fmla="val -50112"/>
              <a:gd name="adj2" fmla="val 72787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She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went to the library.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3325" y="2459038"/>
            <a:ext cx="37211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圆角矩形标注 4"/>
          <p:cNvSpPr/>
          <p:nvPr/>
        </p:nvSpPr>
        <p:spPr>
          <a:xfrm>
            <a:off x="646113" y="1268413"/>
            <a:ext cx="2657475" cy="965200"/>
          </a:xfrm>
          <a:prstGeom prst="wedgeRoundRectCallout">
            <a:avLst>
              <a:gd name="adj1" fmla="val 53848"/>
              <a:gd name="adj2" fmla="val 78917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How was Jim’s last weekend?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5435600" y="1431925"/>
            <a:ext cx="2354263" cy="620713"/>
          </a:xfrm>
          <a:prstGeom prst="wedgeRoundRectCallout">
            <a:avLst>
              <a:gd name="adj1" fmla="val -51211"/>
              <a:gd name="adj2" fmla="val 132509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It</a:t>
            </a:r>
            <a:r>
              <a:rPr lang="en-US" altLang="zh-C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was relaxing.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3325" y="2459038"/>
            <a:ext cx="37211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圆角矩形标注 4"/>
          <p:cNvSpPr/>
          <p:nvPr/>
        </p:nvSpPr>
        <p:spPr>
          <a:xfrm>
            <a:off x="646113" y="1233488"/>
            <a:ext cx="2890837" cy="965200"/>
          </a:xfrm>
          <a:prstGeom prst="wedgeRoundRectCallout">
            <a:avLst>
              <a:gd name="adj1" fmla="val 53848"/>
              <a:gd name="adj2" fmla="val 78917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Really? What did he do on Saturday?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5202238" y="973138"/>
            <a:ext cx="2949575" cy="1225550"/>
          </a:xfrm>
          <a:prstGeom prst="wedgeRoundRectCallout">
            <a:avLst>
              <a:gd name="adj1" fmla="val -44778"/>
              <a:gd name="adj2" fmla="val 83234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Well. He sang and played the guitar on Saturday morning.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3325" y="2459038"/>
            <a:ext cx="37211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圆角矩形标注 4"/>
          <p:cNvSpPr/>
          <p:nvPr/>
        </p:nvSpPr>
        <p:spPr>
          <a:xfrm>
            <a:off x="835025" y="973138"/>
            <a:ext cx="2443163" cy="1225550"/>
          </a:xfrm>
          <a:prstGeom prst="wedgeRoundRectCallout">
            <a:avLst>
              <a:gd name="adj1" fmla="val 53848"/>
              <a:gd name="adj2" fmla="val 78917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Did Jim do his homework on Sunday?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5202238" y="973138"/>
            <a:ext cx="3260725" cy="1225550"/>
          </a:xfrm>
          <a:prstGeom prst="wedgeRoundRectCallout">
            <a:avLst>
              <a:gd name="adj1" fmla="val -44778"/>
              <a:gd name="adj2" fmla="val 83234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No, he didn’t. He flew a kite in the park on Sunday afternoon.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3325" y="2459038"/>
            <a:ext cx="37211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圆角矩形标注 4"/>
          <p:cNvSpPr/>
          <p:nvPr/>
        </p:nvSpPr>
        <p:spPr>
          <a:xfrm>
            <a:off x="835025" y="1233488"/>
            <a:ext cx="2443163" cy="965200"/>
          </a:xfrm>
          <a:prstGeom prst="wedgeRoundRectCallout">
            <a:avLst>
              <a:gd name="adj1" fmla="val 53848"/>
              <a:gd name="adj2" fmla="val 78917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What about Sunday evening?  </a:t>
            </a:r>
            <a:endParaRPr lang="zh-CN" altLang="en-US" sz="240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5330825" y="1182688"/>
            <a:ext cx="2951163" cy="1042987"/>
          </a:xfrm>
          <a:prstGeom prst="wedgeRoundRectCallout">
            <a:avLst>
              <a:gd name="adj1" fmla="val -44778"/>
              <a:gd name="adj2" fmla="val 83234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Well, he had dinner with friends. </a:t>
            </a:r>
            <a:endParaRPr lang="zh-CN" altLang="en-US" sz="240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4"/>
          <p:cNvGrpSpPr/>
          <p:nvPr/>
        </p:nvGrpSpPr>
        <p:grpSpPr bwMode="auto">
          <a:xfrm>
            <a:off x="506413" y="877888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7416" name="TextBox 4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1e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344613" y="785813"/>
            <a:ext cx="700405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Make a conversation. Ask what your partner did last weekend. </a:t>
            </a:r>
            <a:endParaRPr lang="zh-CN" altLang="en-US" sz="28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6438" y="2811463"/>
            <a:ext cx="299402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圆角矩形标注 7"/>
          <p:cNvSpPr/>
          <p:nvPr/>
        </p:nvSpPr>
        <p:spPr>
          <a:xfrm>
            <a:off x="428625" y="1998663"/>
            <a:ext cx="3055938" cy="1246187"/>
          </a:xfrm>
          <a:prstGeom prst="wedgeRoundRectCallout">
            <a:avLst>
              <a:gd name="adj1" fmla="val 50432"/>
              <a:gd name="adj2" fmla="val 65815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Did you do anything interesting last weekend?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6424613" y="1990725"/>
            <a:ext cx="2184400" cy="1104900"/>
          </a:xfrm>
          <a:prstGeom prst="wedgeRoundRectCallout">
            <a:avLst>
              <a:gd name="adj1" fmla="val -72653"/>
              <a:gd name="adj2" fmla="val 48599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Not really, but I visited my sister.  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1188" y="2389188"/>
            <a:ext cx="299402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圆角矩形标注 2"/>
          <p:cNvSpPr/>
          <p:nvPr/>
        </p:nvSpPr>
        <p:spPr>
          <a:xfrm>
            <a:off x="903288" y="1116013"/>
            <a:ext cx="2840037" cy="1244600"/>
          </a:xfrm>
          <a:prstGeom prst="wedgeRoundRectCallout">
            <a:avLst>
              <a:gd name="adj1" fmla="val 50432"/>
              <a:gd name="adj2" fmla="val 65815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studied for a test and had dinner with my friends.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5407025" y="692150"/>
            <a:ext cx="2528888" cy="1249363"/>
          </a:xfrm>
          <a:prstGeom prst="wedgeRoundRectCallout">
            <a:avLst>
              <a:gd name="adj1" fmla="val -48776"/>
              <a:gd name="adj2" fmla="val 8312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How about you? What did you do last weekend?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7325" y="3556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87"/>
          <p:cNvSpPr>
            <a:spLocks noChangeArrowheads="1"/>
          </p:cNvSpPr>
          <p:nvPr/>
        </p:nvSpPr>
        <p:spPr bwMode="auto">
          <a:xfrm>
            <a:off x="965200" y="552450"/>
            <a:ext cx="31829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2" name="矩形 1"/>
          <p:cNvSpPr/>
          <p:nvPr/>
        </p:nvSpPr>
        <p:spPr>
          <a:xfrm>
            <a:off x="604838" y="1317625"/>
            <a:ext cx="8392513" cy="49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600" b="1" dirty="0">
                <a:latin typeface="+mj-lt"/>
              </a:rPr>
              <a:t>1. </a:t>
            </a:r>
            <a:r>
              <a:rPr lang="en-US" altLang="zh-CN" sz="2600" b="1" dirty="0">
                <a:solidFill>
                  <a:srgbClr val="FF0000"/>
                </a:solidFill>
                <a:latin typeface="+mj-lt"/>
              </a:rPr>
              <a:t>Did</a:t>
            </a:r>
            <a:r>
              <a:rPr lang="en-US" altLang="zh-CN" sz="2600" b="1" dirty="0">
                <a:latin typeface="+mj-lt"/>
              </a:rPr>
              <a:t> you do anything interesting last weekend? </a:t>
            </a:r>
            <a:endParaRPr lang="zh-CN" altLang="en-US" sz="2600" b="1" dirty="0">
              <a:latin typeface="+mj-lt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852488" y="1862138"/>
            <a:ext cx="4764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该句是一般过去时的疑问句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  <a:endParaRPr lang="en-US" altLang="zh-CN" sz="26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852488" y="3194050"/>
            <a:ext cx="80581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例句：你昨天早上做家庭作业了吗？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Did you do your homework yesterday morning?</a:t>
            </a:r>
            <a:endParaRPr lang="zh-CN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35025" y="2478088"/>
            <a:ext cx="61515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句型结构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Did+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主语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+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动词原形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+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其他？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" y="3587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1025525" y="561975"/>
            <a:ext cx="2384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Lead-in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84897" y="1525588"/>
            <a:ext cx="5764212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000" b="1" dirty="0">
                <a:latin typeface="+mj-lt"/>
              </a:rPr>
              <a:t>What did you do last weekend?</a:t>
            </a:r>
            <a:endParaRPr lang="zh-CN" altLang="en-US" sz="30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950" y="2663915"/>
            <a:ext cx="3606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j-lt"/>
              </a:rPr>
              <a:t>I did my homework.</a:t>
            </a:r>
            <a:endParaRPr lang="zh-CN" altLang="en-US" sz="2800" b="1" dirty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2057" name="Picture 9" descr="http://image.tupian114.com/20140523/15582898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" y="1580357"/>
            <a:ext cx="2622550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27025" y="1292225"/>
            <a:ext cx="85756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含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be</a:t>
            </a:r>
            <a:r>
              <a:rPr lang="zh-CN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动词的一般疑问句构成是：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Be(was/were)+</a:t>
            </a:r>
            <a:r>
              <a:rPr lang="zh-CN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主语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+</a:t>
            </a:r>
            <a:r>
              <a:rPr lang="zh-CN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其他？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84225" y="2197100"/>
            <a:ext cx="722153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例句：他是我们去年的英语老师吗？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Was he our English teacher last year?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50888" y="1508125"/>
            <a:ext cx="7970837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anything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是不定代词，通常用于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否定句或疑问句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，后如果有形容词，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nothing 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在意义上等于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not anything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39750" y="881063"/>
            <a:ext cx="560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anything     </a:t>
            </a: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任何事，任何（东西）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50888" y="2894013"/>
            <a:ext cx="6831012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例句：这个盒子里什么都没有。 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There isn’t anything in the box.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9713" y="37782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87"/>
          <p:cNvSpPr>
            <a:spLocks noChangeArrowheads="1"/>
          </p:cNvSpPr>
          <p:nvPr/>
        </p:nvSpPr>
        <p:spPr bwMode="auto">
          <a:xfrm>
            <a:off x="993775" y="584200"/>
            <a:ext cx="1919288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04863" y="1471613"/>
            <a:ext cx="7794625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1. —____ had dinner with friends?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—My brother _____.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  A. What; did                       B. Who; did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+mj-lt"/>
              </a:rPr>
              <a:t>      C. Who; does                      D. Where; does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20850" y="1571625"/>
            <a:ext cx="466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09675" y="1077913"/>
            <a:ext cx="6829425" cy="237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90000"/>
              </a:lnSpc>
              <a:defRPr/>
            </a:pPr>
            <a:r>
              <a:rPr lang="en-US" altLang="zh-CN" sz="2600" b="1" dirty="0" smtClean="0">
                <a:latin typeface="+mj-lt"/>
              </a:rPr>
              <a:t>2. ____ he ____ volleyball last Friday?</a:t>
            </a:r>
          </a:p>
          <a:p>
            <a:pPr eaLnBrk="1" hangingPunct="1">
              <a:lnSpc>
                <a:spcPct val="190000"/>
              </a:lnSpc>
              <a:defRPr/>
            </a:pPr>
            <a:r>
              <a:rPr lang="en-US" altLang="zh-CN" sz="2600" b="1" dirty="0" smtClean="0">
                <a:latin typeface="+mj-lt"/>
              </a:rPr>
              <a:t>   A. Does; play                    B. Did; played  </a:t>
            </a:r>
          </a:p>
          <a:p>
            <a:pPr eaLnBrk="1" hangingPunct="1">
              <a:lnSpc>
                <a:spcPct val="190000"/>
              </a:lnSpc>
              <a:defRPr/>
            </a:pPr>
            <a:r>
              <a:rPr lang="en-US" altLang="zh-CN" sz="2600" b="1" dirty="0" smtClean="0">
                <a:latin typeface="+mj-lt"/>
              </a:rPr>
              <a:t>   C. Is; playing                   D. Did; play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20863" y="1290638"/>
            <a:ext cx="3905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4"/>
          <p:cNvSpPr>
            <a:spLocks noChangeArrowheads="1"/>
          </p:cNvSpPr>
          <p:nvPr/>
        </p:nvSpPr>
        <p:spPr bwMode="auto">
          <a:xfrm>
            <a:off x="1008063" y="1204913"/>
            <a:ext cx="79121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—____ did you go last Saturday?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— I went to the Great Wall.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A. What                                   B. How        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C. When                                  D. Where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90713" y="1271588"/>
            <a:ext cx="5381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"/>
          <p:cNvSpPr>
            <a:spLocks noChangeArrowheads="1"/>
          </p:cNvSpPr>
          <p:nvPr/>
        </p:nvSpPr>
        <p:spPr bwMode="auto">
          <a:xfrm>
            <a:off x="715963" y="1081088"/>
            <a:ext cx="8264525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Excuse me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is there _______ in today’s newspaper?</a:t>
            </a:r>
            <a:endParaRPr lang="zh-CN" altLang="zh-CN" sz="2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No, nothing.</a:t>
            </a:r>
            <a:endParaRPr lang="zh-CN" altLang="zh-CN" sz="2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A. something new</a:t>
            </a:r>
            <a:endParaRPr lang="zh-CN" altLang="zh-CN" sz="2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B. new something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C. anything new</a:t>
            </a:r>
            <a:endParaRPr lang="zh-CN" altLang="zh-CN" sz="2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767263" y="1181100"/>
            <a:ext cx="4254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74688" y="930275"/>
            <a:ext cx="7951787" cy="313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90000"/>
              </a:lnSpc>
              <a:defRPr/>
            </a:pPr>
            <a:r>
              <a:rPr lang="en-US" altLang="zh-CN" sz="2600" b="1" dirty="0" smtClean="0">
                <a:latin typeface="+mj-lt"/>
              </a:rPr>
              <a:t>5. I was looking for a birthday gift for my mother, but I couldn’t find _______ suitable.</a:t>
            </a:r>
          </a:p>
          <a:p>
            <a:pPr eaLnBrk="1" hangingPunct="1">
              <a:lnSpc>
                <a:spcPct val="190000"/>
              </a:lnSpc>
              <a:defRPr/>
            </a:pPr>
            <a:r>
              <a:rPr lang="en-US" altLang="zh-CN" sz="2600" b="1" dirty="0" smtClean="0">
                <a:latin typeface="+mj-lt"/>
              </a:rPr>
              <a:t>     A. something                      B. anything  </a:t>
            </a:r>
          </a:p>
          <a:p>
            <a:pPr eaLnBrk="1" hangingPunct="1">
              <a:lnSpc>
                <a:spcPct val="190000"/>
              </a:lnSpc>
              <a:defRPr/>
            </a:pPr>
            <a:r>
              <a:rPr lang="en-US" altLang="zh-CN" sz="2600" b="1" dirty="0" smtClean="0">
                <a:latin typeface="+mj-lt"/>
              </a:rPr>
              <a:t>     C. nothing                          D. everything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625850" y="1893888"/>
            <a:ext cx="4079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79413" y="831850"/>
            <a:ext cx="8643937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6. Frank moved to Lanzhou </a:t>
            </a:r>
            <a:r>
              <a:rPr lang="en-US" altLang="zh-CN" sz="2600" b="1" u="sng" dirty="0">
                <a:latin typeface="Times New Roman" panose="02020603050405020304" pitchFamily="18" charset="0"/>
                <a:ea typeface="黑体" panose="02010609060101010101" charset="-122"/>
              </a:rPr>
              <a:t>in 2012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（对画线部分提问）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_______ did Frank move to Lanzhou?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7. The teacher explained to us the puzzling problem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yesterday afternoon.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（改为一般疑问句）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_______ the teacher _______ to you the puzzling problem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yesterday afternoon?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835025" y="1497013"/>
            <a:ext cx="1038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When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54100" y="3298825"/>
            <a:ext cx="3889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Did                          explain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2"/>
          <p:cNvSpPr>
            <a:spLocks noChangeArrowheads="1"/>
          </p:cNvSpPr>
          <p:nvPr/>
        </p:nvSpPr>
        <p:spPr bwMode="auto">
          <a:xfrm>
            <a:off x="379413" y="661988"/>
            <a:ext cx="8428037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8. They went to Yunnan </a:t>
            </a:r>
            <a:r>
              <a:rPr lang="en-US" altLang="zh-CN" sz="2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last summer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 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（对画线部分提问）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_______ _______ they go to Yunnan?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9. We went to the Great Wall three days ago.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                                          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（改为一般疑问句）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_______ you ______ to the Great Wall three days ago?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10. — Did you sleep well last night, Jack? 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（作肯定回答）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— _______, _______ _______.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544638" y="4337050"/>
            <a:ext cx="36655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Yes             I            did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23925" y="1350963"/>
            <a:ext cx="2216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When     did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36638" y="3132138"/>
            <a:ext cx="25257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Did              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://image.tupian114.com/20121128/091112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6713" y="1757363"/>
            <a:ext cx="2293937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http://image.tupian114.com/20121128/091034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9013" y="1779588"/>
            <a:ext cx="2497137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57463" y="644525"/>
            <a:ext cx="5491162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000" b="1" dirty="0">
                <a:latin typeface="+mj-lt"/>
              </a:rPr>
              <a:t>Who did her/ his homework?</a:t>
            </a:r>
            <a:endParaRPr lang="zh-CN" altLang="en-US" sz="3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0650" y="4278313"/>
            <a:ext cx="270351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j-lt"/>
              </a:rPr>
              <a:t>The boy did.</a:t>
            </a:r>
            <a:endParaRPr lang="zh-CN" altLang="en-US" sz="28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043796" y="1359699"/>
            <a:ext cx="3640347" cy="3174521"/>
          </a:xfrm>
          <a:prstGeom prst="ellipse">
            <a:avLst/>
          </a:prstGeom>
          <a:noFill/>
          <a:ln w="38100">
            <a:solidFill>
              <a:srgbClr val="FF00FF"/>
            </a:solidFill>
            <a:prstDash val="dashDot"/>
          </a:ln>
          <a:effectLst>
            <a:glow rad="1270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ic33.nipic.com/20131009/2531170_100417602000_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3113" y="958850"/>
            <a:ext cx="3417887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938" y="1219200"/>
            <a:ext cx="3821112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000" b="1" dirty="0">
                <a:latin typeface="+mj-lt"/>
              </a:rPr>
              <a:t>Where did she go last weekend?</a:t>
            </a:r>
            <a:endParaRPr lang="zh-CN" altLang="en-US" sz="30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113" y="2659063"/>
            <a:ext cx="33051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j-lt"/>
              </a:rPr>
              <a:t>She went to a farm.</a:t>
            </a:r>
            <a:endParaRPr lang="zh-CN" altLang="en-US" sz="28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" name="饼形 1"/>
          <p:cNvSpPr/>
          <p:nvPr/>
        </p:nvSpPr>
        <p:spPr>
          <a:xfrm>
            <a:off x="3959225" y="225425"/>
            <a:ext cx="4848225" cy="4622800"/>
          </a:xfrm>
          <a:prstGeom prst="pie">
            <a:avLst>
              <a:gd name="adj1" fmla="val 20398280"/>
              <a:gd name="adj2" fmla="val 12777294"/>
            </a:avLst>
          </a:prstGeom>
          <a:solidFill>
            <a:srgbClr val="F89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4"/>
          <p:cNvGrpSpPr/>
          <p:nvPr/>
        </p:nvGrpSpPr>
        <p:grpSpPr bwMode="auto">
          <a:xfrm>
            <a:off x="366713" y="85883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5126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155700" y="719138"/>
            <a:ext cx="75660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Here are some things that Sally and Jim did yesterday. Match the activities with the pictures.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12566" y="2127969"/>
            <a:ext cx="5691188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411288" y="904875"/>
            <a:ext cx="6750050" cy="3694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1. ______  sang and played the guitar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2. ______  studied for a test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3. ______  had dinner with friends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4. ______  went to the library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5. ______  flew a kite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6. ______  swam in a swimming pool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159000" y="982663"/>
            <a:ext cx="5397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 flipH="1">
            <a:off x="2159000" y="1611313"/>
            <a:ext cx="40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181225" y="2249488"/>
            <a:ext cx="3635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163763" y="2817813"/>
            <a:ext cx="3968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93925" y="3357563"/>
            <a:ext cx="3365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 flipH="1">
            <a:off x="2197100" y="3959225"/>
            <a:ext cx="3683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4"/>
          <p:cNvGrpSpPr/>
          <p:nvPr/>
        </p:nvGrpSpPr>
        <p:grpSpPr bwMode="auto">
          <a:xfrm>
            <a:off x="482600" y="858838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182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320800" y="688975"/>
            <a:ext cx="7513638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Do you think the activities in 1a are fun?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Draw a happy face      or an unhappy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face      under each picture.   </a:t>
            </a:r>
            <a:endParaRPr lang="zh-CN" altLang="en-US" sz="28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20800" y="2311400"/>
            <a:ext cx="66198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笑脸 22"/>
          <p:cNvSpPr>
            <a:spLocks noChangeArrowheads="1"/>
          </p:cNvSpPr>
          <p:nvPr/>
        </p:nvSpPr>
        <p:spPr bwMode="auto">
          <a:xfrm>
            <a:off x="3382963" y="1185863"/>
            <a:ext cx="360362" cy="3651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5400">
            <a:solidFill>
              <a:srgbClr val="89A4A7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174" name="笑脸 25"/>
          <p:cNvSpPr>
            <a:spLocks noChangeArrowheads="1"/>
          </p:cNvSpPr>
          <p:nvPr/>
        </p:nvSpPr>
        <p:spPr bwMode="auto">
          <a:xfrm>
            <a:off x="6864350" y="1190625"/>
            <a:ext cx="373063" cy="36036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25400">
            <a:solidFill>
              <a:srgbClr val="89A4A7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9563" y="4071938"/>
            <a:ext cx="18034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600" b="1" dirty="0">
                <a:latin typeface="+mj-lt"/>
              </a:rPr>
              <a:t>_________</a:t>
            </a:r>
            <a:endParaRPr lang="zh-CN" altLang="en-US" sz="26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9038" y="4071938"/>
            <a:ext cx="18034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600" b="1" dirty="0">
                <a:latin typeface="+mj-lt"/>
              </a:rPr>
              <a:t>_________</a:t>
            </a:r>
            <a:endParaRPr lang="zh-CN" altLang="en-US" sz="26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62650" y="4071938"/>
            <a:ext cx="18034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600" b="1" dirty="0">
                <a:latin typeface="+mj-lt"/>
              </a:rPr>
              <a:t>_________</a:t>
            </a:r>
            <a:endParaRPr lang="zh-CN" altLang="en-US" sz="2600" b="1" dirty="0">
              <a:latin typeface="+mj-lt"/>
            </a:endParaRPr>
          </a:p>
        </p:txBody>
      </p:sp>
      <p:sp>
        <p:nvSpPr>
          <p:cNvPr id="15" name="笑脸 22"/>
          <p:cNvSpPr>
            <a:spLocks noChangeArrowheads="1"/>
          </p:cNvSpPr>
          <p:nvPr/>
        </p:nvSpPr>
        <p:spPr bwMode="auto">
          <a:xfrm>
            <a:off x="2135188" y="4071938"/>
            <a:ext cx="360362" cy="3651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5400">
            <a:solidFill>
              <a:srgbClr val="89A4A7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" name="笑脸 22"/>
          <p:cNvSpPr>
            <a:spLocks noChangeArrowheads="1"/>
          </p:cNvSpPr>
          <p:nvPr/>
        </p:nvSpPr>
        <p:spPr bwMode="auto">
          <a:xfrm>
            <a:off x="4451350" y="4073525"/>
            <a:ext cx="360363" cy="3651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5400">
            <a:solidFill>
              <a:srgbClr val="89A4A7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8" name="笑脸 25"/>
          <p:cNvSpPr>
            <a:spLocks noChangeArrowheads="1"/>
          </p:cNvSpPr>
          <p:nvPr/>
        </p:nvSpPr>
        <p:spPr bwMode="auto">
          <a:xfrm>
            <a:off x="6583363" y="4071938"/>
            <a:ext cx="373062" cy="36036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25400">
            <a:solidFill>
              <a:srgbClr val="89A4A7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0450" y="1130300"/>
            <a:ext cx="6651625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笑脸 22"/>
          <p:cNvSpPr>
            <a:spLocks noChangeArrowheads="1"/>
          </p:cNvSpPr>
          <p:nvPr/>
        </p:nvSpPr>
        <p:spPr bwMode="auto">
          <a:xfrm>
            <a:off x="4189413" y="3143250"/>
            <a:ext cx="360362" cy="3651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5400">
            <a:solidFill>
              <a:srgbClr val="89A4A7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笑脸 22"/>
          <p:cNvSpPr>
            <a:spLocks noChangeArrowheads="1"/>
          </p:cNvSpPr>
          <p:nvPr/>
        </p:nvSpPr>
        <p:spPr bwMode="auto">
          <a:xfrm>
            <a:off x="6613525" y="3159125"/>
            <a:ext cx="360363" cy="3635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5400">
            <a:solidFill>
              <a:srgbClr val="89A4A7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5388" y="3160713"/>
            <a:ext cx="18034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600" b="1" dirty="0" smtClean="0">
                <a:latin typeface="+mj-lt"/>
              </a:rPr>
              <a:t>________</a:t>
            </a:r>
            <a:endParaRPr lang="zh-CN" altLang="en-US" sz="26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7100" y="3159125"/>
            <a:ext cx="18034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600" b="1" dirty="0" smtClean="0">
                <a:latin typeface="+mj-lt"/>
              </a:rPr>
              <a:t>________</a:t>
            </a:r>
            <a:endParaRPr lang="zh-CN" altLang="en-US" sz="26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1213" y="3152775"/>
            <a:ext cx="1803400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600" b="1" dirty="0" smtClean="0">
                <a:latin typeface="+mj-lt"/>
              </a:rPr>
              <a:t>________</a:t>
            </a:r>
            <a:endParaRPr lang="zh-CN" altLang="en-US" sz="2600" b="1" dirty="0">
              <a:latin typeface="+mj-lt"/>
            </a:endParaRPr>
          </a:p>
        </p:txBody>
      </p:sp>
      <p:sp>
        <p:nvSpPr>
          <p:cNvPr id="9" name="笑脸 22"/>
          <p:cNvSpPr>
            <a:spLocks noChangeArrowheads="1"/>
          </p:cNvSpPr>
          <p:nvPr/>
        </p:nvSpPr>
        <p:spPr bwMode="auto">
          <a:xfrm>
            <a:off x="1847850" y="3098800"/>
            <a:ext cx="360363" cy="3651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5400">
            <a:solidFill>
              <a:srgbClr val="89A4A7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4"/>
          <p:cNvGrpSpPr/>
          <p:nvPr/>
        </p:nvGrpSpPr>
        <p:grpSpPr bwMode="auto">
          <a:xfrm>
            <a:off x="611188" y="846138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9238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449388" y="717550"/>
            <a:ext cx="633095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Listen. What did Sally and Jim do last weekend? Complete the chart.</a:t>
            </a:r>
          </a:p>
        </p:txBody>
      </p:sp>
      <p:sp>
        <p:nvSpPr>
          <p:cNvPr id="5" name="对角圆角矩形 4"/>
          <p:cNvSpPr/>
          <p:nvPr/>
        </p:nvSpPr>
        <p:spPr>
          <a:xfrm>
            <a:off x="673100" y="1770063"/>
            <a:ext cx="8151813" cy="3081337"/>
          </a:xfrm>
          <a:prstGeom prst="round2DiagRect">
            <a:avLst>
              <a:gd name="adj1" fmla="val 32401"/>
              <a:gd name="adj2" fmla="val 0"/>
            </a:avLst>
          </a:prstGeom>
          <a:solidFill>
            <a:srgbClr val="B6D1EA">
              <a:alpha val="6666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4579938" y="1781175"/>
            <a:ext cx="0" cy="3082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矩形 11"/>
          <p:cNvSpPr>
            <a:spLocks noChangeArrowheads="1"/>
          </p:cNvSpPr>
          <p:nvPr/>
        </p:nvSpPr>
        <p:spPr bwMode="auto">
          <a:xfrm>
            <a:off x="2184400" y="1831975"/>
            <a:ext cx="8905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Sally</a:t>
            </a: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3" name="矩形 13"/>
          <p:cNvSpPr>
            <a:spLocks noChangeArrowheads="1"/>
          </p:cNvSpPr>
          <p:nvPr/>
        </p:nvSpPr>
        <p:spPr bwMode="auto">
          <a:xfrm>
            <a:off x="1350963" y="2349500"/>
            <a:ext cx="2808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did her homework</a:t>
            </a:r>
            <a:endParaRPr lang="zh-CN" altLang="en-US" sz="2600" b="1">
              <a:latin typeface="Times New Roman" panose="02020603050405020304" pitchFamily="18" charset="0"/>
            </a:endParaRPr>
          </a:p>
        </p:txBody>
      </p:sp>
      <p:sp>
        <p:nvSpPr>
          <p:cNvPr id="9224" name="矩形 16"/>
          <p:cNvSpPr>
            <a:spLocks noChangeArrowheads="1"/>
          </p:cNvSpPr>
          <p:nvPr/>
        </p:nvSpPr>
        <p:spPr bwMode="auto">
          <a:xfrm>
            <a:off x="1160463" y="2451100"/>
            <a:ext cx="31861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__________________</a:t>
            </a:r>
            <a:endParaRPr lang="zh-CN" altLang="en-US" sz="2600" b="1">
              <a:latin typeface="Times New Roman" panose="02020603050405020304" pitchFamily="18" charset="0"/>
            </a:endParaRPr>
          </a:p>
        </p:txBody>
      </p:sp>
      <p:sp>
        <p:nvSpPr>
          <p:cNvPr id="9225" name="矩形 17"/>
          <p:cNvSpPr>
            <a:spLocks noChangeArrowheads="1"/>
          </p:cNvSpPr>
          <p:nvPr/>
        </p:nvSpPr>
        <p:spPr bwMode="auto">
          <a:xfrm>
            <a:off x="1247775" y="3135313"/>
            <a:ext cx="31861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__________________</a:t>
            </a:r>
            <a:endParaRPr lang="zh-CN" altLang="en-US" sz="2600" b="1">
              <a:latin typeface="Times New Roman" panose="02020603050405020304" pitchFamily="18" charset="0"/>
            </a:endParaRPr>
          </a:p>
        </p:txBody>
      </p:sp>
      <p:sp>
        <p:nvSpPr>
          <p:cNvPr id="9226" name="矩形 18"/>
          <p:cNvSpPr>
            <a:spLocks noChangeArrowheads="1"/>
          </p:cNvSpPr>
          <p:nvPr/>
        </p:nvSpPr>
        <p:spPr bwMode="auto">
          <a:xfrm>
            <a:off x="1247775" y="3919538"/>
            <a:ext cx="31861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__________________</a:t>
            </a:r>
            <a:endParaRPr lang="zh-CN" altLang="en-US" sz="2600" b="1">
              <a:latin typeface="Times New Roman" panose="02020603050405020304" pitchFamily="18" charset="0"/>
            </a:endParaRPr>
          </a:p>
        </p:txBody>
      </p:sp>
      <p:sp>
        <p:nvSpPr>
          <p:cNvPr id="9227" name="矩形 14"/>
          <p:cNvSpPr>
            <a:spLocks noChangeArrowheads="1"/>
          </p:cNvSpPr>
          <p:nvPr/>
        </p:nvSpPr>
        <p:spPr bwMode="auto">
          <a:xfrm>
            <a:off x="6392863" y="1806575"/>
            <a:ext cx="72231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Jim</a:t>
            </a: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矩形 20"/>
          <p:cNvSpPr>
            <a:spLocks noChangeArrowheads="1"/>
          </p:cNvSpPr>
          <p:nvPr/>
        </p:nvSpPr>
        <p:spPr bwMode="auto">
          <a:xfrm>
            <a:off x="4851400" y="2403475"/>
            <a:ext cx="4086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_______________________</a:t>
            </a:r>
            <a:endParaRPr lang="zh-CN" altLang="en-US" sz="2600" b="1">
              <a:latin typeface="Times New Roman" panose="02020603050405020304" pitchFamily="18" charset="0"/>
            </a:endParaRPr>
          </a:p>
        </p:txBody>
      </p:sp>
      <p:sp>
        <p:nvSpPr>
          <p:cNvPr id="9229" name="矩形 21"/>
          <p:cNvSpPr>
            <a:spLocks noChangeArrowheads="1"/>
          </p:cNvSpPr>
          <p:nvPr/>
        </p:nvSpPr>
        <p:spPr bwMode="auto">
          <a:xfrm>
            <a:off x="4892675" y="3122613"/>
            <a:ext cx="41132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_______________________</a:t>
            </a:r>
            <a:endParaRPr lang="zh-CN" altLang="en-US" sz="2600" b="1">
              <a:latin typeface="Times New Roman" panose="02020603050405020304" pitchFamily="18" charset="0"/>
            </a:endParaRPr>
          </a:p>
        </p:txBody>
      </p:sp>
      <p:sp>
        <p:nvSpPr>
          <p:cNvPr id="9230" name="矩形 22"/>
          <p:cNvSpPr>
            <a:spLocks noChangeArrowheads="1"/>
          </p:cNvSpPr>
          <p:nvPr/>
        </p:nvSpPr>
        <p:spPr bwMode="auto">
          <a:xfrm>
            <a:off x="4926013" y="3903663"/>
            <a:ext cx="3959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______________________</a:t>
            </a:r>
            <a:endParaRPr lang="zh-CN" altLang="en-US" sz="2600" b="1">
              <a:latin typeface="Times New Roman" panose="02020603050405020304" pitchFamily="18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350963" y="3090863"/>
            <a:ext cx="25574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studied for a test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230313" y="3929063"/>
            <a:ext cx="31956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to the library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851400" y="2357438"/>
            <a:ext cx="4033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and played the guitar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229225" y="3076575"/>
            <a:ext cx="32781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flew a kite in the park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5086350" y="3841750"/>
            <a:ext cx="3562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dinner with friends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Microsoft Office PowerPoint</Application>
  <PresentationFormat>全屏显示(16:9)</PresentationFormat>
  <Paragraphs>128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2023-01-17T02:56:06Z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5A62D9737BD14636B8D66FC76AECAC63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