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1" r:id="rId3"/>
    <p:sldId id="274" r:id="rId4"/>
    <p:sldId id="317" r:id="rId5"/>
    <p:sldId id="273" r:id="rId6"/>
    <p:sldId id="281" r:id="rId7"/>
    <p:sldId id="272" r:id="rId8"/>
    <p:sldId id="318" r:id="rId9"/>
    <p:sldId id="292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20" r:id="rId21"/>
    <p:sldId id="293" r:id="rId22"/>
    <p:sldId id="277" r:id="rId23"/>
    <p:sldId id="294" r:id="rId24"/>
    <p:sldId id="295" r:id="rId25"/>
    <p:sldId id="296" r:id="rId26"/>
    <p:sldId id="297" r:id="rId27"/>
    <p:sldId id="310" r:id="rId28"/>
    <p:sldId id="298" r:id="rId29"/>
    <p:sldId id="319" r:id="rId3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3300"/>
    <a:srgbClr val="800000"/>
    <a:srgbClr val="CC3300"/>
    <a:srgbClr val="CC6600"/>
    <a:srgbClr val="0000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B3349-DE37-4D00-9573-A78DCD2DB04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95CE-2486-4748-91C1-FF85B6F61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95CE-2486-4748-91C1-FF85B6F61C3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E2EC-AB77-4BF3-A9D3-C3AA076C93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F8C71-229F-4196-8A97-9C8D06CC79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2C21-7101-4A6B-83E7-522292E6B1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E971-FC29-4FA5-B923-4C865899ECE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BE86-9574-40E2-8F11-AB30F011953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E27-523B-4EAE-8528-D857C3646A2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4F442-D410-40E3-A310-75C1659A009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68D2-60B6-4736-887C-A2FF956FF1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6B0B-4046-4890-9CC9-90F663CD3F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EE09-48D6-49C4-A954-BC0C98D4E0E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B74E-31A8-4BF2-B95E-1533B5DB9D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 bwMode="auto">
          <a:xfrm>
            <a:off x="8100392" y="188640"/>
            <a:ext cx="914400" cy="91440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62D023-427F-41A1-B6C1-71C7A68E883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GIF"/><Relationship Id="rId7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hyperlink" Target="http://image.baidu.com/i?ct=503316480&amp;z=532260752&amp;tn=baiduimagedetail&amp;word=&#22320;&#29699;" TargetMode="External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&#20010;&#20154;&#36164;&#26009;&#65288;&#24352;&#21355;&#26126;&#65289;\&#24352;&#21355;&#26126;4.7&#23450;\okokok.mpg" TargetMode="External"/><Relationship Id="rId1" Type="http://schemas.microsoft.com/office/2007/relationships/media" Target="file:///E:\&#20010;&#20154;&#36164;&#26009;&#65288;&#24352;&#21355;&#26126;&#65289;\&#24352;&#21355;&#26126;4.7&#23450;\okokok.mp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683568" y="1988840"/>
            <a:ext cx="828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sz="5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lang="zh-CN" altLang="en-US" sz="5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确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定事件与随机事件</a:t>
            </a:r>
            <a:endParaRPr lang="en-US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6372225" y="1557338"/>
            <a:ext cx="1841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zh-CN" sz="3500" b="1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49620" y="489111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489825" cy="26638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kumimoji="1" lang="zh-CN" altLang="en-US" sz="2000" b="1" smtClean="0"/>
              <a:t>                      </a:t>
            </a:r>
            <a:r>
              <a:rPr kumimoji="1" lang="zh-CN" altLang="en-US" sz="4800" b="1" smtClean="0">
                <a:solidFill>
                  <a:srgbClr val="003399"/>
                </a:solidFill>
                <a:ea typeface="黑体" panose="02010609060101010101" pitchFamily="49" charset="-122"/>
              </a:rPr>
              <a:t>请说出下列生活中的事件分别是必然事件、不可能事件还是随机事件？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476250"/>
            <a:ext cx="7920038" cy="594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84438" y="4845050"/>
            <a:ext cx="5867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zh-CN" altLang="en-US" sz="6600" b="1">
                <a:solidFill>
                  <a:srgbClr val="FFFF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明天</a:t>
            </a:r>
            <a:r>
              <a:rPr kumimoji="1" lang="zh-CN" altLang="en-GB" sz="6600" b="1">
                <a:solidFill>
                  <a:srgbClr val="FFFF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</a:t>
            </a:r>
            <a:r>
              <a:rPr kumimoji="1" lang="zh-CN" altLang="en-US" sz="6600" b="1">
                <a:solidFill>
                  <a:srgbClr val="FFFF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12725"/>
            <a:ext cx="8577262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86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23495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396240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4341" name="Rectangle 5">
            <a:hlinkClick r:id="rId4"/>
          </p:cNvPr>
          <p:cNvSpPr>
            <a:spLocks noChangeArrowheads="1"/>
          </p:cNvSpPr>
          <p:nvPr/>
        </p:nvSpPr>
        <p:spPr bwMode="auto">
          <a:xfrm>
            <a:off x="400050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24000" y="5465763"/>
            <a:ext cx="1841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endParaRPr lang="zh-CN" altLang="en-US" sz="2800" b="1">
              <a:solidFill>
                <a:schemeClr val="bg1"/>
              </a:solidFill>
            </a:endParaRPr>
          </a:p>
          <a:p>
            <a:pPr algn="l" eaLnBrk="1" hangingPunct="1">
              <a:buFontTx/>
              <a:buNone/>
            </a:pP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4343" name="Picture 7" descr="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62397">
            <a:off x="1258888" y="5734050"/>
            <a:ext cx="428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74476">
            <a:off x="2205038" y="696913"/>
            <a:ext cx="8615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21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213" y="62071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星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5734050"/>
            <a:ext cx="276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星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3789363"/>
            <a:ext cx="276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星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4005263"/>
            <a:ext cx="276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9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549275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9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476250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9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3429000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9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950" y="5373688"/>
            <a:ext cx="574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9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2850" y="425450"/>
            <a:ext cx="6492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9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692150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9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98750" y="3644900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9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9975" y="5589588"/>
            <a:ext cx="2873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17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08900" y="3860800"/>
            <a:ext cx="863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1258888" y="795338"/>
            <a:ext cx="7129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4400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2050</a:t>
            </a:r>
            <a:r>
              <a:rPr kumimoji="1" lang="zh-CN" altLang="en-US" sz="4400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年地球</a:t>
            </a:r>
            <a:r>
              <a:rPr kumimoji="1" lang="zh-CN" altLang="en-GB" sz="4400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会被小行星撞击</a:t>
            </a:r>
            <a:endParaRPr kumimoji="1" lang="zh-CN" altLang="en-US" sz="4400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359" name="Picture 24" descr="EARTH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11413" y="1700213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920037" cy="60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3" y="4953000"/>
            <a:ext cx="856773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6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明天太阳在东方落下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/>
          </p:nvPr>
        </p:nvGraphicFramePr>
        <p:xfrm>
          <a:off x="576263" y="549275"/>
          <a:ext cx="7667625" cy="574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Photo Editor 照片" r:id="rId3" imgW="1162050" imgH="914400" progId="MSPhotoEd.3">
                  <p:embed/>
                </p:oleObj>
              </mc:Choice>
              <mc:Fallback>
                <p:oleObj name="Photo Editor 照片" r:id="rId3" imgW="1162050" imgH="914400" progId="MSPhotoEd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549275"/>
                        <a:ext cx="7667625" cy="574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116013" y="3667125"/>
            <a:ext cx="7127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zh-CN" altLang="en-US" sz="54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青蛙（成体）用腮呼吸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 bwMode="auto">
          <a:xfrm>
            <a:off x="760413" y="1200150"/>
            <a:ext cx="2946400" cy="2705100"/>
            <a:chOff x="4127" y="1872"/>
            <a:chExt cx="2267" cy="2301"/>
          </a:xfrm>
        </p:grpSpPr>
        <p:sp>
          <p:nvSpPr>
            <p:cNvPr id="17423" name="Rectangle 3"/>
            <p:cNvSpPr>
              <a:spLocks noChangeArrowheads="1"/>
            </p:cNvSpPr>
            <p:nvPr/>
          </p:nvSpPr>
          <p:spPr bwMode="auto">
            <a:xfrm>
              <a:off x="4896" y="1872"/>
              <a:ext cx="1200" cy="768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accent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Tx/>
                <a:buNone/>
              </a:pPr>
              <a:endParaRPr lang="zh-CN" altLang="en-US" sz="9600" b="1">
                <a:latin typeface="Times New Roman" panose="02020603050405020304" pitchFamily="18" charset="0"/>
              </a:endParaRPr>
            </a:p>
          </p:txBody>
        </p:sp>
        <p:sp>
          <p:nvSpPr>
            <p:cNvPr id="17424" name="Rectangle 4"/>
            <p:cNvSpPr>
              <a:spLocks noChangeArrowheads="1"/>
            </p:cNvSpPr>
            <p:nvPr/>
          </p:nvSpPr>
          <p:spPr bwMode="auto">
            <a:xfrm rot="5400000">
              <a:off x="3912" y="2856"/>
              <a:ext cx="1200" cy="768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accent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eaLnBrk="0" hangingPunct="0">
                <a:buFontTx/>
                <a:buNone/>
              </a:pPr>
              <a:endParaRPr lang="zh-CN" altLang="en-US" sz="9600" b="1">
                <a:latin typeface="Times New Roman" panose="02020603050405020304" pitchFamily="18" charset="0"/>
              </a:endParaRPr>
            </a:p>
          </p:txBody>
        </p:sp>
        <p:grpSp>
          <p:nvGrpSpPr>
            <p:cNvPr id="17425" name="Group 5"/>
            <p:cNvGrpSpPr/>
            <p:nvPr/>
          </p:nvGrpSpPr>
          <p:grpSpPr bwMode="auto">
            <a:xfrm>
              <a:off x="4896" y="2640"/>
              <a:ext cx="1498" cy="1533"/>
              <a:chOff x="336" y="2592"/>
              <a:chExt cx="1498" cy="1533"/>
            </a:xfrm>
          </p:grpSpPr>
          <p:sp>
            <p:nvSpPr>
              <p:cNvPr id="17446" name="Rectangle 6"/>
              <p:cNvSpPr>
                <a:spLocks noChangeArrowheads="1"/>
              </p:cNvSpPr>
              <p:nvPr/>
            </p:nvSpPr>
            <p:spPr bwMode="auto">
              <a:xfrm>
                <a:off x="336" y="2592"/>
                <a:ext cx="1200" cy="120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accent2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47" name="Line 7"/>
              <p:cNvSpPr>
                <a:spLocks noChangeShapeType="1"/>
              </p:cNvSpPr>
              <p:nvPr/>
            </p:nvSpPr>
            <p:spPr bwMode="auto">
              <a:xfrm rot="-5400000">
                <a:off x="168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8" name="Line 8"/>
              <p:cNvSpPr>
                <a:spLocks noChangeShapeType="1"/>
              </p:cNvSpPr>
              <p:nvPr/>
            </p:nvSpPr>
            <p:spPr bwMode="auto">
              <a:xfrm>
                <a:off x="1536" y="384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9" name="Line 9"/>
              <p:cNvSpPr>
                <a:spLocks noChangeShapeType="1"/>
              </p:cNvSpPr>
              <p:nvPr/>
            </p:nvSpPr>
            <p:spPr bwMode="auto">
              <a:xfrm>
                <a:off x="336" y="384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0" name="Line 10"/>
              <p:cNvSpPr>
                <a:spLocks noChangeShapeType="1"/>
              </p:cNvSpPr>
              <p:nvPr/>
            </p:nvSpPr>
            <p:spPr bwMode="auto">
              <a:xfrm rot="-5400000">
                <a:off x="1680" y="36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1" name="Line 11"/>
              <p:cNvSpPr>
                <a:spLocks noChangeShapeType="1"/>
              </p:cNvSpPr>
              <p:nvPr/>
            </p:nvSpPr>
            <p:spPr bwMode="auto">
              <a:xfrm rot="16200000" flipH="1">
                <a:off x="1320" y="3720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2" name="Line 12"/>
              <p:cNvSpPr>
                <a:spLocks noChangeShapeType="1"/>
              </p:cNvSpPr>
              <p:nvPr/>
            </p:nvSpPr>
            <p:spPr bwMode="auto">
              <a:xfrm rot="10800000" flipH="1">
                <a:off x="1680" y="2592"/>
                <a:ext cx="0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3" name="Line 13"/>
              <p:cNvSpPr>
                <a:spLocks noChangeShapeType="1"/>
              </p:cNvSpPr>
              <p:nvPr/>
            </p:nvSpPr>
            <p:spPr bwMode="auto">
              <a:xfrm rot="5400000" flipH="1">
                <a:off x="552" y="3720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4" name="Line 14"/>
              <p:cNvSpPr>
                <a:spLocks noChangeShapeType="1"/>
              </p:cNvSpPr>
              <p:nvPr/>
            </p:nvSpPr>
            <p:spPr bwMode="auto">
              <a:xfrm flipH="1">
                <a:off x="1680" y="3264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5" name="Text Box 15"/>
              <p:cNvSpPr txBox="1">
                <a:spLocks noChangeArrowheads="1"/>
              </p:cNvSpPr>
              <p:nvPr/>
            </p:nvSpPr>
            <p:spPr bwMode="auto">
              <a:xfrm>
                <a:off x="833" y="3732"/>
                <a:ext cx="260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>
                  <a:buFontTx/>
                  <a:buNone/>
                </a:pPr>
                <a:r>
                  <a:rPr lang="en-US" altLang="zh-CN" sz="2400" b="1" i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456" name="Text Box 16"/>
              <p:cNvSpPr txBox="1">
                <a:spLocks noChangeArrowheads="1"/>
              </p:cNvSpPr>
              <p:nvPr/>
            </p:nvSpPr>
            <p:spPr bwMode="auto">
              <a:xfrm>
                <a:off x="1574" y="2898"/>
                <a:ext cx="260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>
                  <a:buFontTx/>
                  <a:buNone/>
                </a:pPr>
                <a:r>
                  <a:rPr lang="en-US" altLang="zh-CN" sz="2400" b="1" i="1"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7426" name="Text Box 17"/>
            <p:cNvSpPr txBox="1">
              <a:spLocks noChangeArrowheads="1"/>
            </p:cNvSpPr>
            <p:nvPr/>
          </p:nvSpPr>
          <p:spPr bwMode="auto">
            <a:xfrm>
              <a:off x="4433" y="2567"/>
              <a:ext cx="259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buFontTx/>
                <a:buNone/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427" name="Rectangle 18"/>
            <p:cNvSpPr>
              <a:spLocks noChangeArrowheads="1"/>
            </p:cNvSpPr>
            <p:nvPr/>
          </p:nvSpPr>
          <p:spPr bwMode="auto">
            <a:xfrm rot="5400000" flipV="1">
              <a:off x="4128" y="1872"/>
              <a:ext cx="768" cy="768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accent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0" hangingPunct="0">
                <a:buFontTx/>
                <a:buNone/>
              </a:pPr>
              <a:endParaRPr lang="zh-CN" altLang="en-US" sz="9600" b="1">
                <a:latin typeface="Times New Roman" panose="02020603050405020304" pitchFamily="18" charset="0"/>
              </a:endParaRPr>
            </a:p>
          </p:txBody>
        </p:sp>
        <p:sp>
          <p:nvSpPr>
            <p:cNvPr id="17428" name="Line 19"/>
            <p:cNvSpPr>
              <a:spLocks noChangeShapeType="1"/>
            </p:cNvSpPr>
            <p:nvPr/>
          </p:nvSpPr>
          <p:spPr bwMode="auto">
            <a:xfrm flipV="1">
              <a:off x="4128" y="26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Line 20"/>
            <p:cNvSpPr>
              <a:spLocks noChangeShapeType="1"/>
            </p:cNvSpPr>
            <p:nvPr/>
          </p:nvSpPr>
          <p:spPr bwMode="auto">
            <a:xfrm flipV="1">
              <a:off x="4896" y="26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Line 21"/>
            <p:cNvSpPr>
              <a:spLocks noChangeShapeType="1"/>
            </p:cNvSpPr>
            <p:nvPr/>
          </p:nvSpPr>
          <p:spPr bwMode="auto">
            <a:xfrm rot="5400000" flipV="1">
              <a:off x="5040" y="254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Line 22"/>
            <p:cNvSpPr>
              <a:spLocks noChangeShapeType="1"/>
            </p:cNvSpPr>
            <p:nvPr/>
          </p:nvSpPr>
          <p:spPr bwMode="auto">
            <a:xfrm rot="5400000" flipV="1">
              <a:off x="5040" y="17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Line 23"/>
            <p:cNvSpPr>
              <a:spLocks noChangeShapeType="1"/>
            </p:cNvSpPr>
            <p:nvPr/>
          </p:nvSpPr>
          <p:spPr bwMode="auto">
            <a:xfrm flipH="1" flipV="1">
              <a:off x="5040" y="187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Line 24"/>
            <p:cNvSpPr>
              <a:spLocks noChangeShapeType="1"/>
            </p:cNvSpPr>
            <p:nvPr/>
          </p:nvSpPr>
          <p:spPr bwMode="auto">
            <a:xfrm rot="5400000" flipH="1" flipV="1">
              <a:off x="4776" y="266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Line 25"/>
            <p:cNvSpPr>
              <a:spLocks noChangeShapeType="1"/>
            </p:cNvSpPr>
            <p:nvPr/>
          </p:nvSpPr>
          <p:spPr bwMode="auto">
            <a:xfrm rot="10800000" flipH="1" flipV="1">
              <a:off x="5040" y="240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Line 26"/>
            <p:cNvSpPr>
              <a:spLocks noChangeShapeType="1"/>
            </p:cNvSpPr>
            <p:nvPr/>
          </p:nvSpPr>
          <p:spPr bwMode="auto">
            <a:xfrm rot="-5400000" flipH="1" flipV="1">
              <a:off x="4296" y="261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Text Box 27"/>
            <p:cNvSpPr txBox="1">
              <a:spLocks noChangeArrowheads="1"/>
            </p:cNvSpPr>
            <p:nvPr/>
          </p:nvSpPr>
          <p:spPr bwMode="auto">
            <a:xfrm>
              <a:off x="4944" y="2053"/>
              <a:ext cx="259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buFontTx/>
                <a:buNone/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437" name="Line 28"/>
            <p:cNvSpPr>
              <a:spLocks noChangeShapeType="1"/>
            </p:cNvSpPr>
            <p:nvPr/>
          </p:nvSpPr>
          <p:spPr bwMode="auto">
            <a:xfrm>
              <a:off x="4128" y="3897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Line 29"/>
            <p:cNvSpPr>
              <a:spLocks noChangeShapeType="1"/>
            </p:cNvSpPr>
            <p:nvPr/>
          </p:nvSpPr>
          <p:spPr bwMode="auto">
            <a:xfrm rot="5400000" flipH="1">
              <a:off x="4280" y="3841"/>
              <a:ext cx="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Line 30"/>
            <p:cNvSpPr>
              <a:spLocks noChangeShapeType="1"/>
            </p:cNvSpPr>
            <p:nvPr/>
          </p:nvSpPr>
          <p:spPr bwMode="auto">
            <a:xfrm rot="16200000" flipH="1">
              <a:off x="4776" y="3825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Text Box 31"/>
            <p:cNvSpPr txBox="1">
              <a:spLocks noChangeArrowheads="1"/>
            </p:cNvSpPr>
            <p:nvPr/>
          </p:nvSpPr>
          <p:spPr bwMode="auto">
            <a:xfrm>
              <a:off x="4389" y="3768"/>
              <a:ext cx="259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buFontTx/>
                <a:buNone/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441" name="Line 32"/>
            <p:cNvSpPr>
              <a:spLocks noChangeShapeType="1"/>
            </p:cNvSpPr>
            <p:nvPr/>
          </p:nvSpPr>
          <p:spPr bwMode="auto">
            <a:xfrm rot="-5400000">
              <a:off x="6240" y="17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Line 33"/>
            <p:cNvSpPr>
              <a:spLocks noChangeShapeType="1"/>
            </p:cNvSpPr>
            <p:nvPr/>
          </p:nvSpPr>
          <p:spPr bwMode="auto">
            <a:xfrm rot="-5400000">
              <a:off x="6240" y="254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3" name="Line 34"/>
            <p:cNvSpPr>
              <a:spLocks noChangeShapeType="1"/>
            </p:cNvSpPr>
            <p:nvPr/>
          </p:nvSpPr>
          <p:spPr bwMode="auto">
            <a:xfrm flipH="1">
              <a:off x="6240" y="23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Line 35"/>
            <p:cNvSpPr>
              <a:spLocks noChangeShapeType="1"/>
            </p:cNvSpPr>
            <p:nvPr/>
          </p:nvSpPr>
          <p:spPr bwMode="auto">
            <a:xfrm rot="10800000" flipH="1">
              <a:off x="6240" y="1901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Text Box 36"/>
            <p:cNvSpPr txBox="1">
              <a:spLocks noChangeArrowheads="1"/>
            </p:cNvSpPr>
            <p:nvPr/>
          </p:nvSpPr>
          <p:spPr bwMode="auto">
            <a:xfrm>
              <a:off x="6117" y="1971"/>
              <a:ext cx="259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buFontTx/>
                <a:buNone/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53285" name="Group 37"/>
          <p:cNvGrpSpPr/>
          <p:nvPr/>
        </p:nvGrpSpPr>
        <p:grpSpPr bwMode="auto">
          <a:xfrm>
            <a:off x="228600" y="4076700"/>
            <a:ext cx="4075113" cy="800100"/>
            <a:chOff x="2976" y="692"/>
            <a:chExt cx="2314" cy="476"/>
          </a:xfrm>
        </p:grpSpPr>
        <p:graphicFrame>
          <p:nvGraphicFramePr>
            <p:cNvPr id="17420" name="Object 38"/>
            <p:cNvGraphicFramePr>
              <a:graphicFrameLocks noChangeAspect="1"/>
            </p:cNvGraphicFramePr>
            <p:nvPr/>
          </p:nvGraphicFramePr>
          <p:xfrm>
            <a:off x="2976" y="705"/>
            <a:ext cx="693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8" name="Equation" r:id="rId3" imgW="596900" imgH="241300" progId="Equation.3">
                    <p:embed/>
                  </p:oleObj>
                </mc:Choice>
                <mc:Fallback>
                  <p:oleObj name="Equation" r:id="rId3" imgW="596900" imgH="24130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705"/>
                          <a:ext cx="693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1" name="Object 39"/>
            <p:cNvGraphicFramePr>
              <a:graphicFrameLocks noChangeAspect="1"/>
            </p:cNvGraphicFramePr>
            <p:nvPr/>
          </p:nvGraphicFramePr>
          <p:xfrm>
            <a:off x="4077" y="692"/>
            <a:ext cx="1213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9" name="Equation" r:id="rId5" imgW="1041400" imgH="203200" progId="Equation.3">
                    <p:embed/>
                  </p:oleObj>
                </mc:Choice>
                <mc:Fallback>
                  <p:oleObj name="Equation" r:id="rId5" imgW="1041400" imgH="20320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7" y="692"/>
                          <a:ext cx="1213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2" name="Object 40"/>
            <p:cNvGraphicFramePr>
              <a:graphicFrameLocks noChangeAspect="1"/>
            </p:cNvGraphicFramePr>
            <p:nvPr/>
          </p:nvGraphicFramePr>
          <p:xfrm>
            <a:off x="3684" y="785"/>
            <a:ext cx="370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0" name="Equation" r:id="rId7" imgW="101600" imgH="76200" progId="Equation.3">
                    <p:embed/>
                  </p:oleObj>
                </mc:Choice>
                <mc:Fallback>
                  <p:oleObj name="Equation" r:id="rId7" imgW="101600" imgH="762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4" y="785"/>
                          <a:ext cx="370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89" name="Line 41"/>
          <p:cNvSpPr>
            <a:spLocks noChangeShapeType="1"/>
          </p:cNvSpPr>
          <p:nvPr/>
        </p:nvSpPr>
        <p:spPr bwMode="auto">
          <a:xfrm>
            <a:off x="5181600" y="2438400"/>
            <a:ext cx="3581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4572000" y="3879850"/>
            <a:ext cx="4895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zh-CN" altLang="en-US" sz="4000" b="1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两点确定一条直线．</a:t>
            </a:r>
          </a:p>
        </p:txBody>
      </p:sp>
      <p:grpSp>
        <p:nvGrpSpPr>
          <p:cNvPr id="53291" name="Group 43"/>
          <p:cNvGrpSpPr/>
          <p:nvPr/>
        </p:nvGrpSpPr>
        <p:grpSpPr bwMode="auto">
          <a:xfrm>
            <a:off x="5638800" y="1600200"/>
            <a:ext cx="1676400" cy="1397000"/>
            <a:chOff x="3552" y="1008"/>
            <a:chExt cx="1056" cy="880"/>
          </a:xfrm>
        </p:grpSpPr>
        <p:sp>
          <p:nvSpPr>
            <p:cNvPr id="17418" name="Rectangle 44"/>
            <p:cNvSpPr>
              <a:spLocks noChangeArrowheads="1"/>
            </p:cNvSpPr>
            <p:nvPr/>
          </p:nvSpPr>
          <p:spPr bwMode="auto">
            <a:xfrm>
              <a:off x="3600" y="1196"/>
              <a:ext cx="28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kumimoji="1" lang="en-US" altLang="zh-CN" sz="6600" b="1">
                  <a:latin typeface="Times New Roman" panose="02020603050405020304" pitchFamily="18" charset="0"/>
                </a:rPr>
                <a:t>·</a:t>
              </a:r>
            </a:p>
          </p:txBody>
        </p:sp>
        <p:sp>
          <p:nvSpPr>
            <p:cNvPr id="17419" name="Text Box 45"/>
            <p:cNvSpPr txBox="1">
              <a:spLocks noChangeArrowheads="1"/>
            </p:cNvSpPr>
            <p:nvPr/>
          </p:nvSpPr>
          <p:spPr bwMode="auto">
            <a:xfrm>
              <a:off x="3552" y="1008"/>
              <a:ext cx="10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kumimoji="1" lang="en-US" altLang="zh-CN" sz="4000" b="1" i="1">
                  <a:solidFill>
                    <a:srgbClr val="333399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53294" name="Group 46"/>
          <p:cNvGrpSpPr/>
          <p:nvPr/>
        </p:nvGrpSpPr>
        <p:grpSpPr bwMode="auto">
          <a:xfrm>
            <a:off x="7848600" y="1644650"/>
            <a:ext cx="488950" cy="1352550"/>
            <a:chOff x="4944" y="1036"/>
            <a:chExt cx="308" cy="852"/>
          </a:xfrm>
        </p:grpSpPr>
        <p:sp>
          <p:nvSpPr>
            <p:cNvPr id="17416" name="Rectangle 47"/>
            <p:cNvSpPr>
              <a:spLocks noChangeArrowheads="1"/>
            </p:cNvSpPr>
            <p:nvPr/>
          </p:nvSpPr>
          <p:spPr bwMode="auto">
            <a:xfrm>
              <a:off x="4980" y="1196"/>
              <a:ext cx="24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kumimoji="1" lang="en-US" altLang="zh-CN" sz="6600" b="1">
                  <a:latin typeface="Times New Roman" panose="02020603050405020304" pitchFamily="18" charset="0"/>
                </a:rPr>
                <a:t>·</a:t>
              </a:r>
            </a:p>
          </p:txBody>
        </p:sp>
        <p:sp>
          <p:nvSpPr>
            <p:cNvPr id="17417" name="Text Box 48"/>
            <p:cNvSpPr txBox="1">
              <a:spLocks noChangeArrowheads="1"/>
            </p:cNvSpPr>
            <p:nvPr/>
          </p:nvSpPr>
          <p:spPr bwMode="auto">
            <a:xfrm>
              <a:off x="4944" y="1036"/>
              <a:ext cx="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kumimoji="1" lang="en-US" altLang="zh-CN" sz="3600" b="1" i="1">
                  <a:solidFill>
                    <a:srgbClr val="333399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9" grpId="0" animBg="1"/>
      <p:bldP spid="5329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524000" y="1766888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zh-CN" altLang="en-US" sz="40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打开电视，它正在播广告</a:t>
            </a:r>
          </a:p>
        </p:txBody>
      </p:sp>
      <p:pic>
        <p:nvPicPr>
          <p:cNvPr id="18435" name="Picture 3" descr="a3b057f50fdad6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49275"/>
            <a:ext cx="76327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okokok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7691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042988" y="1982788"/>
            <a:ext cx="72009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zh-CN" altLang="en-US" sz="4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打开电视，它正在播广告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video>
          </p:childTnLst>
        </p:cTn>
      </p:par>
    </p:tnLst>
    <p:bldLst>
      <p:bldP spid="54274" grpId="0" autoUpdateAnimBg="0"/>
      <p:bldP spid="5427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74925" y="2460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endParaRPr lang="zh-CN" alt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08125" y="403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endParaRPr lang="zh-CN" alt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60525" y="555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endParaRPr lang="zh-CN" alt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38400" y="1355725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zh-CN" altLang="en-US" sz="6000" b="1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他乡遇故知</a:t>
            </a:r>
          </a:p>
        </p:txBody>
      </p:sp>
      <p:pic>
        <p:nvPicPr>
          <p:cNvPr id="19462" name="Picture 6" descr="PE01846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574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479925" y="1223963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endParaRPr kumimoji="1" lang="zh-CN" altLang="en-US" sz="4400" b="1">
              <a:latin typeface="Times New Roman" panose="02020603050405020304" pitchFamily="18" charset="0"/>
            </a:endParaRPr>
          </a:p>
        </p:txBody>
      </p:sp>
      <p:pic>
        <p:nvPicPr>
          <p:cNvPr id="20483" name="Picture 3" descr="e2ed602c38691b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9-2-章头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96975"/>
            <a:ext cx="366236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716463" y="1125538"/>
            <a:ext cx="38163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 sz="4400" b="1">
                <a:latin typeface="Times New Roman" panose="02020603050405020304" pitchFamily="18" charset="0"/>
              </a:rPr>
              <a:t>     　  </a:t>
            </a:r>
            <a:r>
              <a:rPr lang="zh-CN" altLang="en-US" sz="6000" b="1">
                <a:latin typeface="黑体" panose="02010609060101010101" pitchFamily="49" charset="-122"/>
                <a:ea typeface="黑体" panose="02010609060101010101" pitchFamily="49" charset="-122"/>
              </a:rPr>
              <a:t>任意抛一枚硬币，正面朝上</a:t>
            </a: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1roy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221163"/>
            <a:ext cx="2362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11"/>
          <p:cNvSpPr>
            <a:spLocks noChangeArrowheads="1" noChangeShapeType="1" noTextEdit="1"/>
          </p:cNvSpPr>
          <p:nvPr/>
        </p:nvSpPr>
        <p:spPr bwMode="auto">
          <a:xfrm>
            <a:off x="2987675" y="692150"/>
            <a:ext cx="3387725" cy="10969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zh-CN" altLang="en-US" sz="3600" b="1" kern="10" dirty="0">
                <a:ln w="9525">
                  <a:rou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33CC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猜扑克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900113" y="2265363"/>
            <a:ext cx="769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小魔术：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从四张扑克牌中，抽出一张（不要让老师看到哦），老师能说出你抽到的扑克牌上面的数字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357813" y="4286250"/>
            <a:ext cx="461962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5599113" y="4357688"/>
            <a:ext cx="461962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5429250" y="4071938"/>
            <a:ext cx="461963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5429250" y="4395788"/>
            <a:ext cx="461963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/>
          <p:nvPr/>
        </p:nvGrpSpPr>
        <p:grpSpPr bwMode="auto">
          <a:xfrm>
            <a:off x="-76200" y="5195888"/>
            <a:ext cx="9372600" cy="1814512"/>
            <a:chOff x="-48" y="3273"/>
            <a:chExt cx="5904" cy="1143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-48" y="3312"/>
              <a:ext cx="5904" cy="110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488" y="3744"/>
              <a:ext cx="379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kumimoji="1" lang="zh-CN" altLang="en-US" sz="4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指针停止后指向</a:t>
              </a:r>
              <a:r>
                <a:rPr kumimoji="1" lang="en-US" altLang="zh-CN" sz="48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696" y="3273"/>
              <a:ext cx="242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kumimoji="1" lang="zh-CN" altLang="en-US" sz="4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自由转动指针</a:t>
              </a:r>
            </a:p>
          </p:txBody>
        </p:sp>
      </p:grpSp>
      <p:pic>
        <p:nvPicPr>
          <p:cNvPr id="1026" name="Picture 2" descr="ppt/media/image26.png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if219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030663"/>
            <a:ext cx="117633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5943600" cy="1219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zh-CN" altLang="en-US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你同意他们的说法吗？</a:t>
            </a:r>
          </a:p>
        </p:txBody>
      </p:sp>
      <p:grpSp>
        <p:nvGrpSpPr>
          <p:cNvPr id="22532" name="Group 7"/>
          <p:cNvGrpSpPr/>
          <p:nvPr/>
        </p:nvGrpSpPr>
        <p:grpSpPr bwMode="auto">
          <a:xfrm>
            <a:off x="4648200" y="1881188"/>
            <a:ext cx="2847975" cy="3276600"/>
            <a:chOff x="2928" y="1104"/>
            <a:chExt cx="1794" cy="2064"/>
          </a:xfrm>
        </p:grpSpPr>
        <p:sp>
          <p:nvSpPr>
            <p:cNvPr id="22539" name="AutoShape 8"/>
            <p:cNvSpPr>
              <a:spLocks noChangeArrowheads="1"/>
            </p:cNvSpPr>
            <p:nvPr/>
          </p:nvSpPr>
          <p:spPr bwMode="auto">
            <a:xfrm>
              <a:off x="2928" y="1104"/>
              <a:ext cx="1776" cy="2064"/>
            </a:xfrm>
            <a:prstGeom prst="wedgeRoundRectCallout">
              <a:avLst>
                <a:gd name="adj1" fmla="val 66218"/>
                <a:gd name="adj2" fmla="val 41037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Tx/>
                <a:buNone/>
              </a:pPr>
              <a:endParaRPr lang="zh-CN" altLang="en-US"/>
            </a:p>
          </p:txBody>
        </p:sp>
        <p:sp>
          <p:nvSpPr>
            <p:cNvPr id="22540" name="Text Box 9"/>
            <p:cNvSpPr txBox="1">
              <a:spLocks noChangeArrowheads="1"/>
            </p:cNvSpPr>
            <p:nvPr/>
          </p:nvSpPr>
          <p:spPr bwMode="auto">
            <a:xfrm>
              <a:off x="2946" y="1230"/>
              <a:ext cx="1776" cy="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3200" b="1"/>
                <a:t>    　在全球</a:t>
              </a:r>
              <a:r>
                <a:rPr lang="en-US" altLang="zh-CN" sz="3200" b="1">
                  <a:latin typeface="宋体" panose="02010600030101010101" pitchFamily="2" charset="-122"/>
                </a:rPr>
                <a:t>5</a:t>
              </a:r>
              <a:r>
                <a:rPr lang="zh-CN" altLang="en-US" sz="3200" b="1"/>
                <a:t>个地方同时出现飞机失事，这种事没出现过，因而这个事件是不可能事件．</a:t>
              </a:r>
            </a:p>
          </p:txBody>
        </p:sp>
      </p:grpSp>
      <p:grpSp>
        <p:nvGrpSpPr>
          <p:cNvPr id="22533" name="Group 10"/>
          <p:cNvGrpSpPr/>
          <p:nvPr/>
        </p:nvGrpSpPr>
        <p:grpSpPr bwMode="auto">
          <a:xfrm>
            <a:off x="1692275" y="2262188"/>
            <a:ext cx="2913063" cy="2895600"/>
            <a:chOff x="864" y="1344"/>
            <a:chExt cx="1835" cy="1824"/>
          </a:xfrm>
        </p:grpSpPr>
        <p:sp>
          <p:nvSpPr>
            <p:cNvPr id="22537" name="AutoShape 11"/>
            <p:cNvSpPr>
              <a:spLocks noChangeArrowheads="1"/>
            </p:cNvSpPr>
            <p:nvPr/>
          </p:nvSpPr>
          <p:spPr bwMode="auto">
            <a:xfrm>
              <a:off x="864" y="1344"/>
              <a:ext cx="1728" cy="1824"/>
            </a:xfrm>
            <a:prstGeom prst="wedgeRoundRectCallout">
              <a:avLst>
                <a:gd name="adj1" fmla="val -53185"/>
                <a:gd name="adj2" fmla="val 64583"/>
                <a:gd name="adj3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Tx/>
                <a:buNone/>
              </a:pPr>
              <a:endParaRPr lang="zh-CN" altLang="en-US"/>
            </a:p>
          </p:txBody>
        </p:sp>
        <p:sp>
          <p:nvSpPr>
            <p:cNvPr id="22538" name="Text Box 12"/>
            <p:cNvSpPr txBox="1">
              <a:spLocks noChangeArrowheads="1"/>
            </p:cNvSpPr>
            <p:nvPr/>
          </p:nvSpPr>
          <p:spPr bwMode="auto">
            <a:xfrm>
              <a:off x="875" y="1484"/>
              <a:ext cx="1824" cy="1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3200" b="1" dirty="0"/>
                <a:t>    　妈妈说“寒冷的冬天淋了一场雨，是会生病的</a:t>
              </a:r>
              <a:r>
                <a:rPr lang="en-US" altLang="zh-CN" sz="3200" b="1" dirty="0"/>
                <a:t>!”</a:t>
              </a:r>
              <a:r>
                <a:rPr lang="zh-CN" altLang="en-US" sz="3200" b="1" dirty="0"/>
                <a:t>因而</a:t>
              </a:r>
              <a:r>
                <a:rPr lang="en-US" altLang="zh-CN" sz="3200" b="1" dirty="0"/>
                <a:t>,</a:t>
              </a:r>
              <a:r>
                <a:rPr lang="zh-CN" altLang="en-US" sz="3200" b="1" dirty="0"/>
                <a:t>这个事件是必然事件．</a:t>
              </a:r>
            </a:p>
          </p:txBody>
        </p:sp>
      </p:grp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1700213" y="55626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小丽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6629400" y="5516563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>
                <a:solidFill>
                  <a:srgbClr val="0000FF"/>
                </a:solidFill>
              </a:rPr>
              <a:t>哥哥</a:t>
            </a:r>
          </a:p>
        </p:txBody>
      </p:sp>
      <p:pic>
        <p:nvPicPr>
          <p:cNvPr id="22536" name="Picture 14" descr="{1[(`OX)3`LEHCT@LN%DB5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300" y="4724400"/>
            <a:ext cx="996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990600" y="2209800"/>
            <a:ext cx="70104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　</a:t>
            </a:r>
            <a:r>
              <a:rPr kumimoji="1"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请每位同学分别举出生活中的必然事件、不可能事件和随机事件．再进行小组交流，然后派代表全班汇报．</a:t>
            </a:r>
            <a:r>
              <a:rPr kumimoji="1" lang="en-US" altLang="zh-CN" sz="4000" b="1" dirty="0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algn="l">
              <a:buFontTx/>
              <a:buNone/>
            </a:pPr>
            <a:endParaRPr kumimoji="1" lang="zh-CN" altLang="en-US" b="1" dirty="0"/>
          </a:p>
        </p:txBody>
      </p:sp>
      <p:pic>
        <p:nvPicPr>
          <p:cNvPr id="23555" name="Picture 8" descr="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620713"/>
            <a:ext cx="37449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08125" y="2911475"/>
            <a:ext cx="115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endParaRPr kumimoji="1" lang="zh-CN" altLang="en-US" sz="3600">
              <a:latin typeface="Times New Roman" panose="02020603050405020304" pitchFamily="18" charset="0"/>
            </a:endParaRPr>
          </a:p>
        </p:txBody>
      </p:sp>
      <p:pic>
        <p:nvPicPr>
          <p:cNvPr id="24579" name="Picture 3" descr="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88913"/>
            <a:ext cx="3797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00063" y="4260850"/>
            <a:ext cx="176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800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思考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3850" y="1295400"/>
            <a:ext cx="73453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　请班长任意点班级</a:t>
            </a:r>
            <a:r>
              <a:rPr kumimoji="1"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名同学</a:t>
            </a:r>
            <a:r>
              <a:rPr kumimoji="1"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调查一下他们生日的月份</a:t>
            </a:r>
            <a:r>
              <a:rPr kumimoji="1"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23850" y="3068638"/>
            <a:ext cx="75453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</a:rPr>
              <a:t>   　 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如果任意点出</a:t>
            </a:r>
            <a:r>
              <a:rPr kumimoji="1"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名同学，结果又怎样呢</a:t>
            </a:r>
            <a:r>
              <a:rPr kumimoji="1"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187450" y="4352925"/>
            <a:ext cx="66468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至少需要调查多少名同学，才能使</a:t>
            </a:r>
            <a:r>
              <a:rPr kumimoji="1" lang="zh-CN" altLang="en-US" sz="3600" b="1" dirty="0">
                <a:latin typeface="宋体" panose="02010600030101010101" pitchFamily="2" charset="-122"/>
              </a:rPr>
              <a:t>“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有两个同学生日在同一个月</a:t>
            </a:r>
            <a:r>
              <a:rPr kumimoji="1" lang="zh-CN" altLang="en-US" sz="3600" b="1" dirty="0">
                <a:latin typeface="宋体" panose="02010600030101010101" pitchFamily="2" charset="-122"/>
              </a:rPr>
              <a:t>”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这个事件为必然事件</a:t>
            </a:r>
            <a:r>
              <a:rPr kumimoji="1"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23850" y="1844675"/>
            <a:ext cx="8785225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ts val="600"/>
              </a:spcBef>
              <a:buFontTx/>
              <a:buNone/>
            </a:pP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　　他们是否有</a:t>
            </a:r>
            <a:endParaRPr kumimoji="1"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spcBef>
                <a:spcPts val="600"/>
              </a:spcBef>
              <a:buFontTx/>
              <a:buNone/>
            </a:pP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两人生日在同一月？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13" grpId="0" autoUpdateAnimBg="0"/>
      <p:bldP spid="43014" grpId="0" autoUpdateAnimBg="0"/>
      <p:bldP spid="43015" grpId="0" autoUpdateAnimBg="0"/>
      <p:bldP spid="4301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260350"/>
            <a:ext cx="44465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58888" y="2190750"/>
            <a:ext cx="67691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400" dirty="0">
                <a:latin typeface="Times New Roman" panose="02020603050405020304" pitchFamily="18" charset="0"/>
              </a:rPr>
              <a:t>        </a:t>
            </a:r>
            <a:r>
              <a:rPr kumimoji="1"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一个不透明的</a:t>
            </a:r>
            <a:r>
              <a:rPr kumimoji="1"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布</a:t>
            </a:r>
            <a:r>
              <a:rPr kumimoji="1"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袋，袋中装有</a:t>
            </a:r>
            <a:r>
              <a:rPr kumimoji="1"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kumimoji="1"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个大小相同的乒乓球，充分摇匀</a:t>
            </a:r>
            <a:r>
              <a:rPr kumimoji="1" lang="zh-CN" altLang="en-GB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kumimoji="1" lang="en-US" altLang="zh-CN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0"/>
            <a:ext cx="4248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116013" y="4005263"/>
            <a:ext cx="74882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zh-CN" altLang="en-US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（</a:t>
            </a:r>
            <a:r>
              <a:rPr kumimoji="1" lang="en-US" altLang="zh-CN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）从袋子里任意取出</a:t>
            </a:r>
            <a:r>
              <a:rPr kumimoji="1" lang="en-US" altLang="zh-CN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个球，取出的</a:t>
            </a:r>
            <a:r>
              <a:rPr kumimoji="1" lang="en-US" altLang="zh-CN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个球都是黄色的</a:t>
            </a:r>
            <a:r>
              <a:rPr kumimoji="1" lang="zh-CN" altLang="en-GB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en-US" altLang="zh-CN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</a:t>
            </a:r>
            <a:r>
              <a:rPr kumimoji="1" lang="zh-CN" altLang="en-US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事件；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608888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400" dirty="0">
                <a:latin typeface="Times New Roman" panose="02020603050405020304" pitchFamily="18" charset="0"/>
              </a:rPr>
              <a:t>        </a:t>
            </a:r>
            <a:r>
              <a:rPr kumimoji="1"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一个不透明的</a:t>
            </a:r>
            <a:r>
              <a:rPr kumimoji="1"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布</a:t>
            </a:r>
            <a:r>
              <a:rPr kumimoji="1"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袋，袋中装有</a:t>
            </a:r>
            <a:r>
              <a:rPr kumimoji="1"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kumimoji="1"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个大小相同的乒乓球</a:t>
            </a:r>
            <a:r>
              <a:rPr kumimoji="1" lang="zh-CN" altLang="en-GB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其中</a:t>
            </a:r>
            <a:r>
              <a:rPr kumimoji="1" lang="en-US" altLang="zh-CN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1" lang="zh-CN" altLang="en-US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个是黄色，</a:t>
            </a:r>
            <a:r>
              <a:rPr kumimoji="1" lang="en-US" altLang="zh-CN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个白色，</a:t>
            </a:r>
            <a:r>
              <a:rPr kumimoji="1"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充分摇匀</a:t>
            </a:r>
            <a:r>
              <a:rPr kumimoji="1"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26629" name="Picture 5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19438"/>
            <a:ext cx="86042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432050" y="5391150"/>
            <a:ext cx="1419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ea typeface="黑体" panose="02010609060101010101" pitchFamily="49" charset="-122"/>
              </a:rPr>
              <a:t>随机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0"/>
            <a:ext cx="4248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19200" y="4090988"/>
            <a:ext cx="72390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kumimoji="1" lang="zh-CN" altLang="en-GB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(</a:t>
            </a:r>
            <a:r>
              <a:rPr kumimoji="1" lang="en-GB" altLang="zh-CN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2)</a:t>
            </a:r>
            <a:r>
              <a:rPr kumimoji="1" lang="zh-CN" altLang="en-US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任意摸出</a:t>
            </a:r>
            <a:r>
              <a:rPr kumimoji="1" lang="en-US" altLang="zh-CN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个乒乓球，会出现哪几种可能的结果？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7608888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400">
                <a:latin typeface="Times New Roman" panose="02020603050405020304" pitchFamily="18" charset="0"/>
              </a:rPr>
              <a:t>        </a:t>
            </a:r>
            <a:r>
              <a:rPr kumimoji="1"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一个不透明的</a:t>
            </a:r>
            <a:r>
              <a:rPr kumimoji="1" lang="zh-CN" altLang="en-US" sz="4400" b="1">
                <a:latin typeface="Times New Roman" panose="02020603050405020304" pitchFamily="18" charset="0"/>
                <a:ea typeface="黑体" panose="02010609060101010101" pitchFamily="49" charset="-122"/>
              </a:rPr>
              <a:t>布</a:t>
            </a:r>
            <a:r>
              <a:rPr kumimoji="1"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袋，袋中装有</a:t>
            </a:r>
            <a:r>
              <a:rPr kumimoji="1" lang="en-US" altLang="zh-CN" sz="4400" b="1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kumimoji="1"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个大小相同的乒乓球</a:t>
            </a:r>
            <a:r>
              <a:rPr kumimoji="1" lang="zh-CN" altLang="en-GB" sz="44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4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其中</a:t>
            </a:r>
            <a:r>
              <a:rPr kumimoji="1" lang="en-US" altLang="zh-CN" sz="4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1" lang="zh-CN" altLang="en-US" sz="4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个是黄色，</a:t>
            </a:r>
            <a:r>
              <a:rPr kumimoji="1" lang="en-US" altLang="zh-CN" sz="4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4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个白色，</a:t>
            </a:r>
            <a:r>
              <a:rPr kumimoji="1"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充分摇匀</a:t>
            </a:r>
            <a:r>
              <a:rPr kumimoji="1" lang="en-US" altLang="zh-CN" sz="44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27653" name="Picture 5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19438"/>
            <a:ext cx="86042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58888" y="4149725"/>
            <a:ext cx="6935787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(3)</a:t>
            </a:r>
            <a:r>
              <a:rPr kumimoji="1" lang="zh-CN" altLang="en-US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请自己设计出必然事件、不可能事件和随机事件</a:t>
            </a:r>
            <a:r>
              <a:rPr kumimoji="1" lang="en-US" altLang="zh-CN" sz="4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28675" name="Picture 3" descr="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0"/>
            <a:ext cx="42846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7608888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400">
                <a:latin typeface="Times New Roman" panose="02020603050405020304" pitchFamily="18" charset="0"/>
              </a:rPr>
              <a:t>        </a:t>
            </a:r>
            <a:r>
              <a:rPr kumimoji="1"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一个不透明的</a:t>
            </a:r>
            <a:r>
              <a:rPr kumimoji="1" lang="zh-CN" altLang="en-US" sz="4400" b="1">
                <a:latin typeface="Times New Roman" panose="02020603050405020304" pitchFamily="18" charset="0"/>
                <a:ea typeface="黑体" panose="02010609060101010101" pitchFamily="49" charset="-122"/>
              </a:rPr>
              <a:t>布</a:t>
            </a:r>
            <a:r>
              <a:rPr kumimoji="1"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袋，袋中装有</a:t>
            </a:r>
            <a:r>
              <a:rPr kumimoji="1" lang="en-US" altLang="zh-CN" sz="4400" b="1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kumimoji="1"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个大小相同的乒乓球</a:t>
            </a:r>
            <a:r>
              <a:rPr kumimoji="1" lang="zh-CN" altLang="en-GB" sz="44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4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其中</a:t>
            </a:r>
            <a:r>
              <a:rPr kumimoji="1" lang="en-US" altLang="zh-CN" sz="4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1" lang="zh-CN" altLang="en-US" sz="4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个是黄色，</a:t>
            </a:r>
            <a:r>
              <a:rPr kumimoji="1" lang="en-US" altLang="zh-CN" sz="4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4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个白色，</a:t>
            </a:r>
            <a:r>
              <a:rPr kumimoji="1"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充分摇匀</a:t>
            </a:r>
            <a:r>
              <a:rPr kumimoji="1" lang="en-US" altLang="zh-CN" sz="44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28677" name="Picture 5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19438"/>
            <a:ext cx="86042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00113" y="2997200"/>
            <a:ext cx="75612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2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kumimoji="1" lang="en-US" altLang="zh-CN" sz="32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2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）使从袋子里任意取出</a:t>
            </a:r>
            <a:r>
              <a:rPr kumimoji="1" lang="en-US" altLang="zh-CN" sz="32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2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个球，球是白色的为必然事件；</a:t>
            </a:r>
            <a:endParaRPr kumimoji="1" lang="en-US" altLang="zh-CN" sz="32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699" name="Picture 3" descr="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0"/>
            <a:ext cx="42846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76475"/>
            <a:ext cx="8562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76088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600">
                <a:latin typeface="Times New Roman" panose="02020603050405020304" pitchFamily="18" charset="0"/>
              </a:rPr>
              <a:t>        </a:t>
            </a:r>
            <a:r>
              <a:rPr kumimoji="1"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一个</a:t>
            </a:r>
            <a:r>
              <a:rPr kumimoji="1"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空的</a:t>
            </a:r>
            <a:r>
              <a:rPr kumimoji="1"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不透明的</a:t>
            </a:r>
            <a:r>
              <a:rPr kumimoji="1"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布</a:t>
            </a:r>
            <a:r>
              <a:rPr kumimoji="1"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袋和</a:t>
            </a:r>
            <a:r>
              <a:rPr kumimoji="1"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kumimoji="1"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个大小相同的乒乓球</a:t>
            </a:r>
            <a:r>
              <a:rPr kumimoji="1" lang="en-GB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1"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其中</a:t>
            </a:r>
            <a:r>
              <a:rPr kumimoji="1" lang="en-US" altLang="zh-CN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1"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个是黄色，</a:t>
            </a:r>
            <a:r>
              <a:rPr kumimoji="1" lang="en-US" altLang="zh-CN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个白色，</a:t>
            </a:r>
            <a:r>
              <a:rPr kumimoji="1"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请你设计一个摸球游戏</a:t>
            </a:r>
            <a:r>
              <a:rPr kumimoji="1"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900113" y="4005263"/>
            <a:ext cx="75612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kumimoji="1" lang="en-US" altLang="zh-CN" sz="32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2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）使从袋子里任意取出</a:t>
            </a:r>
            <a:r>
              <a:rPr kumimoji="1" lang="en-US" altLang="zh-CN" sz="32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2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个球，两个球都是白色的为不可能事件；</a:t>
            </a:r>
            <a:endParaRPr kumimoji="1" lang="en-US" altLang="zh-CN" sz="3200" b="1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900113" y="5013325"/>
            <a:ext cx="75612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2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kumimoji="1" lang="en-US" altLang="zh-CN" sz="32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2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）使从袋子里任意取出</a:t>
            </a:r>
            <a:r>
              <a:rPr kumimoji="1" lang="en-US" altLang="zh-CN" sz="32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2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个球，两个球都是白色的为随机事件</a:t>
            </a:r>
            <a:r>
              <a:rPr kumimoji="1" lang="en-US" altLang="zh-CN" sz="3200" b="1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 </a:t>
            </a:r>
            <a:endParaRPr kumimoji="1" lang="en-US" altLang="zh-CN" sz="32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93925" y="42545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3" descr="ART_2797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1835150" y="942975"/>
            <a:ext cx="6840538" cy="5045075"/>
          </a:xfrm>
          <a:prstGeom prst="rect">
            <a:avLst/>
          </a:prstGeom>
          <a:blipFill dpi="0" rotWithShape="0">
            <a:blip r:embed="rId3">
              <a:grayscl/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51275" y="1773238"/>
            <a:ext cx="35814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我们的收获：</a:t>
            </a:r>
          </a:p>
          <a:p>
            <a:pPr algn="l">
              <a:buFontTx/>
              <a:buNone/>
              <a:defRPr/>
            </a:pPr>
            <a:r>
              <a:rPr kumimoji="1"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…  …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3421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2159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学 而 不 思 则 罔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12725" y="1600200"/>
            <a:ext cx="104616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2159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1" lang="zh-CN" altLang="en-US" sz="2800" b="1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回头一看，我想说</a:t>
            </a:r>
            <a:r>
              <a:rPr kumimoji="1"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……</a:t>
            </a:r>
            <a:endParaRPr kumimoji="1" lang="en-US" altLang="zh-CN" sz="2800" b="1">
              <a:solidFill>
                <a:srgbClr val="CC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 eaLnBrk="1" hangingPunct="1">
              <a:buFontTx/>
              <a:buNone/>
            </a:pPr>
            <a:endParaRPr kumimoji="1" lang="en-US" altLang="zh-CN" sz="2800" b="1">
              <a:solidFill>
                <a:srgbClr val="CC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71650" y="3390900"/>
            <a:ext cx="6400800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冠军属于中国选手吗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? 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冠军属于外国选手吗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?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冠军属于中国选手甲吗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?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520950" y="3359150"/>
            <a:ext cx="5075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冠军属于中国选手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endParaRPr lang="en-US" altLang="zh-CN" sz="3600" b="1" dirty="0">
              <a:solidFill>
                <a:srgbClr val="FF0000"/>
              </a:solidFill>
              <a:latin typeface="楷体_GB2312" pitchFamily="49" charset="-122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492375" y="3941763"/>
            <a:ext cx="50117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冠军属于外国选手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endParaRPr lang="en-US" altLang="zh-CN" sz="3600" b="1" dirty="0">
              <a:solidFill>
                <a:srgbClr val="FF0000"/>
              </a:solidFill>
              <a:latin typeface="楷体_GB2312" pitchFamily="49" charset="-122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492375" y="4508500"/>
            <a:ext cx="531971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冠军属于中国选手甲</a:t>
            </a:r>
            <a:r>
              <a:rPr lang="en-US" altLang="zh-CN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endParaRPr lang="en-US" altLang="zh-CN" sz="3600" b="1" dirty="0">
              <a:solidFill>
                <a:srgbClr val="0000FF"/>
              </a:solidFill>
              <a:latin typeface="楷体_GB2312" pitchFamily="49" charset="-122"/>
            </a:endParaRPr>
          </a:p>
        </p:txBody>
      </p:sp>
      <p:pic>
        <p:nvPicPr>
          <p:cNvPr id="5126" name="Picture 12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81300"/>
            <a:ext cx="8153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27088" y="1112838"/>
            <a:ext cx="7696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如果在某届世界乒乓球锦标赛女子单打比赛中，甲、乙两名中国选手进入最后决赛．那么，该项比赛的：</a:t>
            </a:r>
            <a:endParaRPr lang="en-US" altLang="zh-CN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5" grpId="0" animBg="1"/>
      <p:bldP spid="19466" grpId="0" animBg="1"/>
      <p:bldP spid="19467" grpId="0" animBg="1"/>
      <p:bldP spid="194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36613" y="3579813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在猜扑克牌的游戏中：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79463" y="1347788"/>
            <a:ext cx="6400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冠军属于中国选手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. 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冠军属于外国选手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.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冠军属于中国选手甲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763588" y="5300663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从四张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中抽出一张牌是红桃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2.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63588" y="47244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从四张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中抽出一张牌是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3.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55650" y="4149725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从四张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中抽出一张牌是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2.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684213" y="771525"/>
            <a:ext cx="9288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在两名中国选手进入最后决赛的情况下：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755650" y="4149725"/>
            <a:ext cx="611981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从四张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中抽出一张牌是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755650" y="1347788"/>
            <a:ext cx="4821238" cy="646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冠军属于中国选手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763588" y="4724400"/>
            <a:ext cx="618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36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从四张</a:t>
            </a:r>
            <a:r>
              <a:rPr lang="en-US" altLang="zh-CN" sz="36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中抽出一张牌是</a:t>
            </a:r>
            <a:r>
              <a:rPr lang="en-US" altLang="zh-CN" sz="36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773113" y="1901825"/>
            <a:ext cx="4775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36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冠军属于外国选手</a:t>
            </a:r>
            <a:r>
              <a:rPr lang="en-US" altLang="zh-CN" sz="36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3600" b="1" dirty="0">
              <a:solidFill>
                <a:srgbClr val="CC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763588" y="5300663"/>
            <a:ext cx="6977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从四张</a:t>
            </a:r>
            <a:r>
              <a:rPr lang="en-US" altLang="zh-CN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中抽出一张牌是红桃</a:t>
            </a:r>
            <a:r>
              <a:rPr lang="en-US" altLang="zh-CN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777875" y="2449513"/>
            <a:ext cx="52339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冠军属于中国选手甲</a:t>
            </a:r>
            <a:r>
              <a:rPr lang="en-US" altLang="zh-CN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36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  <p:bldP spid="67593" grpId="0"/>
      <p:bldP spid="67594" grpId="0"/>
      <p:bldP spid="67595" grpId="0"/>
      <p:bldP spid="67596" grpId="0"/>
      <p:bldP spid="67600" grpId="0" animBg="1"/>
      <p:bldP spid="67601" grpId="0" animBg="1"/>
      <p:bldP spid="67602" grpId="0"/>
      <p:bldP spid="67603" grpId="0" animBg="1"/>
      <p:bldP spid="67604" grpId="0"/>
      <p:bldP spid="676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07704" y="2282543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981075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600" b="1">
                <a:solidFill>
                  <a:srgbClr val="0033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　 在一定条件下</a:t>
            </a:r>
            <a:r>
              <a:rPr kumimoji="1" lang="zh-CN" altLang="en-US" sz="3600" b="1">
                <a:solidFill>
                  <a:srgbClr val="003399"/>
                </a:solidFill>
                <a:latin typeface="Times New Roman" panose="02020603050405020304" pitchFamily="18" charset="0"/>
              </a:rPr>
              <a:t>，</a:t>
            </a:r>
            <a:r>
              <a:rPr kumimoji="1"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rPr>
              <a:t>有些事情我们事先能肯定它一定会发生，这样的事情是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975475" y="155733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zh-CN" alt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必然事件</a:t>
            </a:r>
            <a:r>
              <a:rPr kumimoji="1" lang="en-US" altLang="zh-CN" sz="3600" b="1">
                <a:latin typeface="Times New Roman" panose="02020603050405020304" pitchFamily="18" charset="0"/>
                <a:ea typeface="隶书" panose="02010509060101010101" pitchFamily="49" charset="-122"/>
              </a:rPr>
              <a:t>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388" y="2060575"/>
            <a:ext cx="85836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600" b="1">
                <a:latin typeface="Times New Roman" panose="02020603050405020304" pitchFamily="18" charset="0"/>
              </a:rPr>
              <a:t>  　  </a:t>
            </a:r>
            <a:r>
              <a:rPr kumimoji="1"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在一定条件下，</a:t>
            </a:r>
            <a:r>
              <a:rPr kumimoji="1"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rPr>
              <a:t>有些事情我们事先能肯定它一定不会发生，这样的事情是</a:t>
            </a:r>
            <a:r>
              <a:rPr kumimoji="1" lang="zh-CN" alt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不可能事件</a:t>
            </a:r>
            <a:r>
              <a:rPr kumimoji="1" lang="en-US" altLang="zh-CN" sz="3600" b="1">
                <a:latin typeface="Times New Roman" panose="02020603050405020304" pitchFamily="18" charset="0"/>
                <a:ea typeface="隶书" panose="02010509060101010101" pitchFamily="49" charset="-122"/>
              </a:rPr>
              <a:t>.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52400" y="4365625"/>
            <a:ext cx="90281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600" b="1">
                <a:latin typeface="Times New Roman" panose="02020603050405020304" pitchFamily="18" charset="0"/>
              </a:rPr>
              <a:t>       </a:t>
            </a:r>
            <a:r>
              <a:rPr kumimoji="1"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在一定条件下，</a:t>
            </a:r>
            <a:r>
              <a:rPr kumimoji="1"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rPr>
              <a:t>很多事情我们事先无法确定它会不会发生，这样的事情是</a:t>
            </a:r>
            <a:r>
              <a:rPr kumimoji="1" lang="zh-CN" alt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随机事件</a:t>
            </a:r>
            <a:r>
              <a:rPr kumimoji="1" lang="en-US" altLang="zh-CN" sz="3600" b="1">
                <a:latin typeface="Times New Roman" panose="02020603050405020304" pitchFamily="18" charset="0"/>
                <a:ea typeface="隶书" panose="02010509060101010101" pitchFamily="49" charset="-122"/>
              </a:rPr>
              <a:t>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50875" y="3789363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600" b="1">
                <a:latin typeface="Times New Roman" panose="02020603050405020304" pitchFamily="18" charset="0"/>
              </a:rPr>
              <a:t>   </a:t>
            </a:r>
            <a:r>
              <a:rPr kumimoji="1"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kumimoji="1" lang="zh-CN" altLang="en-US" sz="3600" b="1" u="sng">
                <a:solidFill>
                  <a:srgbClr val="CC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必然事件、不可能事件</a:t>
            </a:r>
            <a:r>
              <a:rPr kumimoji="1" lang="zh-CN" altLang="en-US" sz="3600" b="1" u="sng">
                <a:latin typeface="Times New Roman" panose="02020603050405020304" pitchFamily="18" charset="0"/>
                <a:ea typeface="隶书" panose="02010509060101010101" pitchFamily="49" charset="-122"/>
              </a:rPr>
              <a:t>都是</a:t>
            </a:r>
            <a:r>
              <a:rPr kumimoji="1" lang="zh-CN" altLang="en-US" sz="3600" b="1" u="sng">
                <a:solidFill>
                  <a:srgbClr val="CC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确定事件</a:t>
            </a:r>
            <a:r>
              <a:rPr kumimoji="1" lang="en-US" altLang="zh-CN" sz="3600" b="1" u="sng">
                <a:solidFill>
                  <a:srgbClr val="CC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28600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55650" y="1808163"/>
            <a:ext cx="81375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zh-CN" altLang="en-US" sz="6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确定事件与随机事件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3850" y="3284538"/>
            <a:ext cx="8785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kumimoji="1"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Certain</a:t>
            </a:r>
            <a:r>
              <a:rPr kumimoji="1" lang="en-US" altLang="zh-CN" sz="4400" b="1">
                <a:latin typeface="Times New Roman" panose="02020603050405020304" pitchFamily="18" charset="0"/>
              </a:rPr>
              <a:t> </a:t>
            </a:r>
            <a:r>
              <a:rPr kumimoji="1"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event  </a:t>
            </a:r>
            <a:r>
              <a:rPr kumimoji="1"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and  random 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7088" y="692150"/>
            <a:ext cx="7696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如果在某届世界乒乓球锦标赛女子单打比赛中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甲、乙两名中国选手进入最后决赛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那么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该项比赛的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71650" y="27813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3600" b="1">
                <a:latin typeface="宋体" panose="02010600030101010101" pitchFamily="2" charset="-122"/>
              </a:rPr>
              <a:t>“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冠军属于中国选手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altLang="zh-CN" sz="3600" b="1">
                <a:latin typeface="宋体" panose="02010600030101010101" pitchFamily="2" charset="-122"/>
              </a:rPr>
              <a:t>” 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  </a:t>
            </a:r>
          </a:p>
        </p:txBody>
      </p:sp>
      <p:pic>
        <p:nvPicPr>
          <p:cNvPr id="9220" name="Picture 12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3600"/>
            <a:ext cx="8153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654300" y="3286125"/>
            <a:ext cx="436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solidFill>
                  <a:srgbClr val="FF33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确定事件（必然事件）</a:t>
            </a:r>
            <a:endParaRPr kumimoji="1" lang="zh-CN" altLang="en-US" sz="44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655888" y="4437063"/>
            <a:ext cx="4868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solidFill>
                  <a:srgbClr val="FF33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确定事件（不可能事件）</a:t>
            </a:r>
            <a:endParaRPr kumimoji="1" lang="zh-CN" altLang="en-US" sz="44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698750" y="5518150"/>
            <a:ext cx="208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随机事件</a:t>
            </a:r>
            <a:endParaRPr kumimoji="1" lang="zh-CN" altLang="en-US" sz="4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763713" y="38608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3600" b="1">
                <a:latin typeface="宋体" panose="02010600030101010101" pitchFamily="2" charset="-122"/>
              </a:rPr>
              <a:t>“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冠军属于外国选手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altLang="zh-CN" sz="3600" b="1">
                <a:latin typeface="宋体" panose="02010600030101010101" pitchFamily="2" charset="-122"/>
              </a:rPr>
              <a:t>” 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  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843088" y="4948238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3600" b="1">
                <a:latin typeface="宋体" panose="02010600030101010101" pitchFamily="2" charset="-122"/>
              </a:rPr>
              <a:t>“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冠军属于中国选手甲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altLang="zh-CN" sz="3600" b="1">
                <a:latin typeface="宋体" panose="02010600030101010101" pitchFamily="2" charset="-122"/>
              </a:rPr>
              <a:t>”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24" grpId="0"/>
      <p:bldP spid="17425" grpId="0"/>
      <p:bldP spid="17426" grpId="0"/>
      <p:bldP spid="17429" grpId="0"/>
      <p:bldP spid="174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196975" y="1412875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在猜扑克牌的游戏中：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187450" y="45085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从四张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中抽出一张牌是红桃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2.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87450" y="3284538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从四张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中抽出一张牌是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3.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187450" y="2060575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从四张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中抽出一张牌是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2.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908175" y="2708275"/>
            <a:ext cx="436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solidFill>
                  <a:srgbClr val="FF33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确定事件（必然事件）</a:t>
            </a:r>
            <a:endParaRPr kumimoji="1" lang="zh-CN" altLang="en-US" sz="44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908175" y="3933825"/>
            <a:ext cx="4868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solidFill>
                  <a:srgbClr val="FF33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确定事件（不可能事件）</a:t>
            </a:r>
            <a:endParaRPr kumimoji="1" lang="zh-CN" altLang="en-US" sz="44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1979613" y="5157788"/>
            <a:ext cx="2089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随机事件</a:t>
            </a:r>
            <a:endParaRPr kumimoji="1" lang="zh-CN" altLang="en-US" sz="4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6" grpId="0"/>
      <p:bldP spid="69637" grpId="0"/>
      <p:bldP spid="69638" grpId="0"/>
      <p:bldP spid="69640" grpId="0"/>
      <p:bldP spid="69641" grpId="0"/>
      <p:bldP spid="69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-36513" y="1292225"/>
            <a:ext cx="8416926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    如果在某届世界乒乓球单打比赛中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中国选手甲和外国选手乙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进入最后决赛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那么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该项比赛的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:</a:t>
            </a:r>
          </a:p>
        </p:txBody>
      </p:sp>
      <p:grpSp>
        <p:nvGrpSpPr>
          <p:cNvPr id="11267" name="Group 12"/>
          <p:cNvGrpSpPr/>
          <p:nvPr/>
        </p:nvGrpSpPr>
        <p:grpSpPr bwMode="auto">
          <a:xfrm>
            <a:off x="611188" y="2997200"/>
            <a:ext cx="9144000" cy="1739900"/>
            <a:chOff x="385" y="1888"/>
            <a:chExt cx="5760" cy="1096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385" y="1888"/>
              <a:ext cx="5760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3600" b="1">
                  <a:latin typeface="楷体_GB2312" pitchFamily="49" charset="-122"/>
                  <a:ea typeface="楷体_GB2312" pitchFamily="49" charset="-122"/>
                </a:rPr>
                <a:t>(1)</a:t>
              </a:r>
              <a:r>
                <a:rPr lang="en-US" altLang="zh-CN" sz="3600" b="1">
                  <a:latin typeface="宋体" panose="02010600030101010101" pitchFamily="2" charset="-122"/>
                </a:rPr>
                <a:t>“</a:t>
              </a:r>
              <a:r>
                <a:rPr lang="zh-CN" altLang="en-US" sz="3600" b="1">
                  <a:latin typeface="楷体_GB2312" pitchFamily="49" charset="-122"/>
                  <a:ea typeface="楷体_GB2312" pitchFamily="49" charset="-122"/>
                </a:rPr>
                <a:t>冠军属于中国选手</a:t>
              </a:r>
              <a:r>
                <a:rPr lang="en-US" altLang="zh-CN" sz="3600" b="1">
                  <a:latin typeface="宋体" panose="02010600030101010101" pitchFamily="2" charset="-122"/>
                </a:rPr>
                <a:t>”</a:t>
              </a:r>
              <a:r>
                <a:rPr lang="zh-CN" altLang="en-US" sz="3600" b="1">
                  <a:latin typeface="楷体_GB2312" pitchFamily="49" charset="-122"/>
                  <a:ea typeface="楷体_GB2312" pitchFamily="49" charset="-122"/>
                </a:rPr>
                <a:t>是      事件</a:t>
              </a:r>
              <a:r>
                <a:rPr lang="en-US" altLang="zh-CN" sz="3600" b="1">
                  <a:latin typeface="楷体_GB2312" pitchFamily="49" charset="-122"/>
                  <a:ea typeface="楷体_GB2312" pitchFamily="49" charset="-122"/>
                </a:rPr>
                <a:t>.        </a:t>
              </a:r>
            </a:p>
            <a:p>
              <a:pPr algn="l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3600" b="1">
                  <a:latin typeface="楷体_GB2312" pitchFamily="49" charset="-122"/>
                  <a:ea typeface="楷体_GB2312" pitchFamily="49" charset="-122"/>
                </a:rPr>
                <a:t>(2)</a:t>
              </a:r>
              <a:r>
                <a:rPr lang="en-US" altLang="zh-CN" sz="3600" b="1">
                  <a:latin typeface="宋体" panose="02010600030101010101" pitchFamily="2" charset="-122"/>
                </a:rPr>
                <a:t>“</a:t>
              </a:r>
              <a:r>
                <a:rPr lang="zh-CN" altLang="en-US" sz="3600" b="1">
                  <a:latin typeface="楷体_GB2312" pitchFamily="49" charset="-122"/>
                  <a:ea typeface="楷体_GB2312" pitchFamily="49" charset="-122"/>
                </a:rPr>
                <a:t>冠军属于外国选手</a:t>
              </a:r>
              <a:r>
                <a:rPr lang="en-US" altLang="zh-CN" sz="3600" b="1">
                  <a:latin typeface="宋体" panose="02010600030101010101" pitchFamily="2" charset="-122"/>
                </a:rPr>
                <a:t>”</a:t>
              </a:r>
              <a:r>
                <a:rPr lang="zh-CN" altLang="en-US" sz="3600" b="1">
                  <a:latin typeface="楷体_GB2312" pitchFamily="49" charset="-122"/>
                  <a:ea typeface="楷体_GB2312" pitchFamily="49" charset="-122"/>
                </a:rPr>
                <a:t>是      事件</a:t>
              </a:r>
              <a:r>
                <a:rPr lang="en-US" altLang="zh-CN" sz="3600" b="1">
                  <a:latin typeface="楷体_GB2312" pitchFamily="49" charset="-122"/>
                  <a:ea typeface="楷体_GB2312" pitchFamily="49" charset="-122"/>
                </a:rPr>
                <a:t>.</a:t>
              </a:r>
            </a:p>
            <a:p>
              <a:pPr algn="l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3600" b="1">
                  <a:latin typeface="楷体_GB2312" pitchFamily="49" charset="-122"/>
                  <a:ea typeface="楷体_GB2312" pitchFamily="49" charset="-122"/>
                </a:rPr>
                <a:t>(3)</a:t>
              </a:r>
              <a:r>
                <a:rPr lang="en-US" altLang="zh-CN" sz="3600" b="1">
                  <a:latin typeface="宋体" panose="02010600030101010101" pitchFamily="2" charset="-122"/>
                </a:rPr>
                <a:t>“</a:t>
              </a:r>
              <a:r>
                <a:rPr lang="zh-CN" altLang="en-US" sz="3600" b="1">
                  <a:latin typeface="楷体_GB2312" pitchFamily="49" charset="-122"/>
                  <a:ea typeface="楷体_GB2312" pitchFamily="49" charset="-122"/>
                </a:rPr>
                <a:t>冠军属于中国选手甲</a:t>
              </a:r>
              <a:r>
                <a:rPr lang="en-US" altLang="zh-CN" sz="3600" b="1">
                  <a:latin typeface="宋体" panose="02010600030101010101" pitchFamily="2" charset="-122"/>
                </a:rPr>
                <a:t>”</a:t>
              </a:r>
              <a:r>
                <a:rPr lang="zh-CN" altLang="en-US" sz="3600" b="1">
                  <a:latin typeface="楷体_GB2312" pitchFamily="49" charset="-122"/>
                  <a:ea typeface="楷体_GB2312" pitchFamily="49" charset="-122"/>
                </a:rPr>
                <a:t>是     事件</a:t>
              </a:r>
              <a:r>
                <a:rPr lang="en-US" altLang="zh-CN" sz="3600" b="1">
                  <a:latin typeface="楷体_GB2312" pitchFamily="49" charset="-122"/>
                  <a:ea typeface="楷体_GB2312" pitchFamily="49" charset="-122"/>
                </a:rPr>
                <a:t>.</a:t>
              </a:r>
            </a:p>
          </p:txBody>
        </p:sp>
        <p:sp>
          <p:nvSpPr>
            <p:cNvPr id="11272" name="Line 10"/>
            <p:cNvSpPr>
              <a:spLocks noChangeShapeType="1"/>
            </p:cNvSpPr>
            <p:nvPr/>
          </p:nvSpPr>
          <p:spPr bwMode="auto">
            <a:xfrm>
              <a:off x="4103" y="223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Line 11"/>
            <p:cNvSpPr>
              <a:spLocks noChangeShapeType="1"/>
            </p:cNvSpPr>
            <p:nvPr/>
          </p:nvSpPr>
          <p:spPr bwMode="auto">
            <a:xfrm>
              <a:off x="4110" y="2608"/>
              <a:ext cx="8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Line 12"/>
            <p:cNvSpPr>
              <a:spLocks noChangeShapeType="1"/>
            </p:cNvSpPr>
            <p:nvPr/>
          </p:nvSpPr>
          <p:spPr bwMode="auto">
            <a:xfrm>
              <a:off x="4377" y="2952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516688" y="2989263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>
                <a:solidFill>
                  <a:srgbClr val="FF0000"/>
                </a:solidFill>
                <a:ea typeface="楷体_GB2312" pitchFamily="49" charset="-122"/>
              </a:rPr>
              <a:t>随机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43663" y="3579813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>
                <a:solidFill>
                  <a:srgbClr val="FF0000"/>
                </a:solidFill>
                <a:ea typeface="楷体_GB2312" pitchFamily="49" charset="-122"/>
              </a:rPr>
              <a:t> 随机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94513" y="4141788"/>
            <a:ext cx="1206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>
                <a:solidFill>
                  <a:srgbClr val="FF0000"/>
                </a:solidFill>
                <a:ea typeface="楷体_GB2312" pitchFamily="49" charset="-122"/>
              </a:rPr>
              <a:t>随机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0000"/>
          </a:solidFill>
          <a:prstDash val="sysDot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0000"/>
          </a:solidFill>
          <a:prstDash val="sysDot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全屏显示(4:3)</PresentationFormat>
  <Paragraphs>115</Paragraphs>
  <Slides>29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黑体</vt:lpstr>
      <vt:lpstr>华文行楷</vt:lpstr>
      <vt:lpstr>华文隶书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Photo Editor 照片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2010-11-13T12:49:00Z</dcterms:created>
  <dcterms:modified xsi:type="dcterms:W3CDTF">2023-01-17T02:56:28Z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03E1A7E308804CF1AF2C9368E08850BC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