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8" r:id="rId2"/>
    <p:sldId id="277" r:id="rId3"/>
    <p:sldId id="271" r:id="rId4"/>
    <p:sldId id="272" r:id="rId5"/>
    <p:sldId id="273" r:id="rId6"/>
    <p:sldId id="274" r:id="rId7"/>
    <p:sldId id="275" r:id="rId8"/>
    <p:sldId id="257" r:id="rId9"/>
    <p:sldId id="285" r:id="rId10"/>
    <p:sldId id="261" r:id="rId11"/>
    <p:sldId id="291" r:id="rId12"/>
    <p:sldId id="276" r:id="rId13"/>
    <p:sldId id="269" r:id="rId14"/>
    <p:sldId id="258" r:id="rId15"/>
    <p:sldId id="280" r:id="rId16"/>
    <p:sldId id="283" r:id="rId17"/>
    <p:sldId id="281" r:id="rId18"/>
    <p:sldId id="260" r:id="rId19"/>
    <p:sldId id="263" r:id="rId20"/>
    <p:sldId id="292" r:id="rId21"/>
    <p:sldId id="290" r:id="rId22"/>
    <p:sldId id="270" r:id="rId23"/>
    <p:sldId id="294" r:id="rId24"/>
    <p:sldId id="288" r:id="rId25"/>
    <p:sldId id="310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00"/>
    <a:srgbClr val="FF99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Objects="1">
      <p:cViewPr varScale="1">
        <p:scale>
          <a:sx n="109" d="100"/>
          <a:sy n="109" d="100"/>
        </p:scale>
        <p:origin x="-1674" y="-90"/>
      </p:cViewPr>
      <p:guideLst>
        <p:guide orient="horz" pos="230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FEDB30BD-7A51-40F7-B31F-F9FCF5D25513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7F3ACF-41FB-4FAC-B881-CCAC0989E5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75767C1-AD63-4B91-88B8-38C74C71A60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9E9D2C3-BDFE-49B9-A145-096DCAE97F4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9663C53-44EB-4CDE-A984-2C3A78F14E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7547371-4F3C-435C-859C-8BBC1B238F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DE8BA81-3733-45AC-A297-215F31B636F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40E726A-6870-4C94-8D75-A8C597414B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E5F387AA-C1FD-46F5-931E-C26E3DC4AFD6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</a:defRPr>
            </a:lvl1pPr>
          </a:lstStyle>
          <a:p>
            <a:fld id="{0BCCA294-1496-497A-9210-5755A5CEDD9F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E83FEE52-04E7-49A7-8E1B-B39E01E4DD18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3D2CA62-B5AF-487C-897C-25DD6181E27B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505202E8-48B0-45AA-B281-036F7A36071A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A3C1F714-AE02-40E7-B312-325CEB80E3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7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8434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6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7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8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9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0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1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575435" y="1772760"/>
            <a:ext cx="5661025" cy="1596807"/>
            <a:chOff x="2596" y="2475"/>
            <a:chExt cx="8914" cy="2512"/>
          </a:xfrm>
        </p:grpSpPr>
        <p:sp>
          <p:nvSpPr>
            <p:cNvPr id="18444" name="文本框 6"/>
            <p:cNvSpPr txBox="1">
              <a:spLocks noChangeArrowheads="1"/>
            </p:cNvSpPr>
            <p:nvPr/>
          </p:nvSpPr>
          <p:spPr bwMode="auto">
            <a:xfrm>
              <a:off x="2596" y="3873"/>
              <a:ext cx="8914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</a:t>
              </a:r>
              <a:r>
                <a:rPr lang="zh-CN" altLang="en-US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理数的混合运算 </a:t>
              </a:r>
            </a:p>
          </p:txBody>
        </p:sp>
        <p:sp>
          <p:nvSpPr>
            <p:cNvPr id="18445" name="文本框 8"/>
            <p:cNvSpPr txBox="1">
              <a:spLocks noChangeArrowheads="1"/>
            </p:cNvSpPr>
            <p:nvPr/>
          </p:nvSpPr>
          <p:spPr bwMode="auto">
            <a:xfrm>
              <a:off x="4364" y="2475"/>
              <a:ext cx="5379" cy="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zh-CN" altLang="en-US" sz="28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28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en-US" sz="28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章 有理数的运算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165304"/>
            <a:ext cx="914717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750" y="1125538"/>
            <a:ext cx="7391400" cy="641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3600" b="1">
                <a:latin typeface="Times New Roman" panose="02020603050405020304" pitchFamily="18" charset="0"/>
              </a:rPr>
              <a:t>有理数的混合运算顺序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hlinkClick r:id="rId2" action="ppaction://hlinksldjump"/>
              </a:rPr>
              <a:t>法则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3" y="2438400"/>
            <a:ext cx="79946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zh-CN" altLang="en-US" sz="3200" b="1" u="sng" dirty="0">
                <a:latin typeface="Times New Roman" panose="02020603050405020304" pitchFamily="18" charset="0"/>
              </a:rPr>
              <a:t>先</a:t>
            </a:r>
            <a:r>
              <a:rPr lang="zh-CN" altLang="en-US" sz="3200" b="1" dirty="0">
                <a:latin typeface="Times New Roman" panose="02020603050405020304" pitchFamily="18" charset="0"/>
              </a:rPr>
              <a:t>算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乘方</a:t>
            </a:r>
            <a:r>
              <a:rPr lang="zh-CN" altLang="en-US" sz="3200" b="1" dirty="0">
                <a:latin typeface="Times New Roman" panose="02020603050405020304" pitchFamily="18" charset="0"/>
              </a:rPr>
              <a:t>运算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u="sng" dirty="0">
                <a:latin typeface="Times New Roman" panose="02020603050405020304" pitchFamily="18" charset="0"/>
              </a:rPr>
              <a:t>再</a:t>
            </a:r>
            <a:r>
              <a:rPr lang="zh-CN" altLang="en-US" sz="3200" b="1" dirty="0">
                <a:latin typeface="Times New Roman" panose="02020603050405020304" pitchFamily="18" charset="0"/>
              </a:rPr>
              <a:t>算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乘除</a:t>
            </a:r>
            <a:r>
              <a:rPr lang="zh-CN" altLang="en-US" sz="3200" b="1" dirty="0">
                <a:latin typeface="Times New Roman" panose="02020603050405020304" pitchFamily="18" charset="0"/>
              </a:rPr>
              <a:t>运算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u="sng" dirty="0">
                <a:latin typeface="Times New Roman" panose="02020603050405020304" pitchFamily="18" charset="0"/>
              </a:rPr>
              <a:t>最后</a:t>
            </a:r>
            <a:r>
              <a:rPr lang="zh-CN" altLang="en-US" sz="3200" b="1" dirty="0">
                <a:latin typeface="Times New Roman" panose="02020603050405020304" pitchFamily="18" charset="0"/>
              </a:rPr>
              <a:t>算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加减</a:t>
            </a:r>
            <a:r>
              <a:rPr lang="en-US" altLang="zh-CN" sz="3200" b="1" dirty="0"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、</a:t>
            </a:r>
            <a:r>
              <a:rPr lang="zh-CN" altLang="en-US" sz="3200" b="1" dirty="0">
                <a:latin typeface="Tahoma" panose="020B0604030504040204" pitchFamily="34" charset="0"/>
              </a:rPr>
              <a:t>同级运算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ahoma" panose="020B0604030504040204" pitchFamily="34" charset="0"/>
              </a:rPr>
              <a:t>按照从左到右的顺序进行；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、如果有括号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应先算小括号里的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再算中括 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号里的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最后算大括号里的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7651" name="Group 4"/>
          <p:cNvGrpSpPr/>
          <p:nvPr/>
        </p:nvGrpSpPr>
        <p:grpSpPr bwMode="auto">
          <a:xfrm>
            <a:off x="0" y="0"/>
            <a:ext cx="1676400" cy="990600"/>
            <a:chOff x="0" y="0"/>
            <a:chExt cx="1056" cy="624"/>
          </a:xfrm>
        </p:grpSpPr>
        <p:sp>
          <p:nvSpPr>
            <p:cNvPr id="27652" name="Oval 5"/>
            <p:cNvSpPr>
              <a:spLocks noChangeArrowheads="1"/>
            </p:cNvSpPr>
            <p:nvPr/>
          </p:nvSpPr>
          <p:spPr bwMode="auto">
            <a:xfrm>
              <a:off x="0" y="0"/>
              <a:ext cx="1056" cy="624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3" name="Text Box 6"/>
            <p:cNvSpPr txBox="1">
              <a:spLocks noChangeArrowheads="1"/>
            </p:cNvSpPr>
            <p:nvPr/>
          </p:nvSpPr>
          <p:spPr bwMode="auto">
            <a:xfrm>
              <a:off x="144" y="96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黑体" panose="02010609060101010101" pitchFamily="49" charset="-122"/>
                </a:rPr>
                <a:t>归纳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09788" y="2566988"/>
            <a:ext cx="4479925" cy="6477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800">
                <a:ea typeface="微软雅黑" panose="020B0503020204020204" pitchFamily="34" charset="-122"/>
              </a:rPr>
              <a:t>如果有括号，</a:t>
            </a:r>
            <a:r>
              <a:rPr lang="zh-CN" altLang="en-US" sz="2800" b="1">
                <a:ea typeface="微软雅黑" panose="020B0503020204020204" pitchFamily="34" charset="-122"/>
              </a:rPr>
              <a:t>先 </a:t>
            </a:r>
            <a:r>
              <a:rPr lang="zh-CN" altLang="en-US" sz="2800">
                <a:ea typeface="微软雅黑" panose="020B0503020204020204" pitchFamily="34" charset="-122"/>
              </a:rPr>
              <a:t>算括号里的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47813" y="3214688"/>
            <a:ext cx="5786437" cy="97948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3600" b="1" dirty="0"/>
              <a:t>然后算乘方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2413" y="5324475"/>
            <a:ext cx="8497887" cy="112871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 b="1">
                <a:ea typeface="微软雅黑" panose="020B0503020204020204" pitchFamily="34" charset="-122"/>
              </a:rPr>
              <a:t>最后</a:t>
            </a:r>
            <a:r>
              <a:rPr lang="zh-CN" altLang="en-US" sz="3600" b="1"/>
              <a:t>算加减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71550" y="4194175"/>
            <a:ext cx="6961188" cy="11303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3600" b="1">
                <a:ea typeface="微软雅黑" panose="020B0503020204020204" pitchFamily="34" charset="-122"/>
              </a:rPr>
              <a:t>再</a:t>
            </a:r>
            <a:r>
              <a:rPr lang="zh-CN" altLang="en-US" sz="3600" b="1"/>
              <a:t>算乘除</a:t>
            </a:r>
          </a:p>
        </p:txBody>
      </p:sp>
      <p:pic>
        <p:nvPicPr>
          <p:cNvPr id="14342" name="Picture 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566863"/>
            <a:ext cx="13335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468313" y="476250"/>
            <a:ext cx="612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ea typeface="微软雅黑" panose="020B0503020204020204" pitchFamily="34" charset="-122"/>
              </a:rPr>
              <a:t>有理数混合运算的法则：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 animBg="1"/>
      <p:bldP spid="14339" grpId="0" bldLvl="0" animBg="1"/>
      <p:bldP spid="14340" grpId="0" bldLvl="0" animBg="1"/>
      <p:bldP spid="1434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0825" y="188913"/>
            <a:ext cx="8137525" cy="2016125"/>
          </a:xfrm>
        </p:spPr>
        <p:txBody>
          <a:bodyPr/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solidFill>
                  <a:srgbClr val="FF3300"/>
                </a:solidFill>
                <a:latin typeface="黑体" panose="02010609060101010101" pitchFamily="49" charset="-122"/>
              </a:rPr>
              <a:t>有理数混合运算的法则：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solidFill>
                  <a:srgbClr val="3333CC"/>
                </a:solidFill>
                <a:latin typeface="黑体" panose="02010609060101010101" pitchFamily="49" charset="-122"/>
              </a:rPr>
              <a:t>（</a:t>
            </a:r>
            <a:r>
              <a:rPr lang="zh-CN" altLang="zh-CN" sz="3000" b="1" smtClean="0">
                <a:solidFill>
                  <a:srgbClr val="3333CC"/>
                </a:solidFill>
                <a:latin typeface="黑体" panose="02010609060101010101" pitchFamily="49" charset="-122"/>
              </a:rPr>
              <a:t>1</a:t>
            </a:r>
            <a:r>
              <a:rPr lang="zh-CN" altLang="en-US" sz="3000" b="1" smtClean="0">
                <a:solidFill>
                  <a:srgbClr val="3333CC"/>
                </a:solidFill>
                <a:latin typeface="黑体" panose="02010609060101010101" pitchFamily="49" charset="-122"/>
              </a:rPr>
              <a:t>）先算乘方，再算乘除，最后算加减。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solidFill>
                  <a:srgbClr val="3333CC"/>
                </a:solidFill>
                <a:latin typeface="黑体" panose="02010609060101010101" pitchFamily="49" charset="-122"/>
              </a:rPr>
              <a:t>（</a:t>
            </a:r>
            <a:r>
              <a:rPr lang="zh-CN" altLang="zh-CN" sz="3000" b="1" smtClean="0">
                <a:solidFill>
                  <a:srgbClr val="3333CC"/>
                </a:solidFill>
                <a:latin typeface="黑体" panose="02010609060101010101" pitchFamily="49" charset="-122"/>
              </a:rPr>
              <a:t>2</a:t>
            </a:r>
            <a:r>
              <a:rPr lang="zh-CN" altLang="en-US" sz="3000" b="1" smtClean="0">
                <a:solidFill>
                  <a:srgbClr val="3333CC"/>
                </a:solidFill>
                <a:latin typeface="黑体" panose="02010609060101010101" pitchFamily="49" charset="-122"/>
              </a:rPr>
              <a:t>）如有括号，</a:t>
            </a:r>
            <a:r>
              <a:rPr lang="zh-CN" altLang="en-US" sz="3000" b="1" smtClean="0">
                <a:solidFill>
                  <a:srgbClr val="3333CC"/>
                </a:solidFill>
                <a:latin typeface="黑体" panose="02010609060101010101" pitchFamily="49" charset="-122"/>
                <a:ea typeface="微软雅黑" panose="020B0503020204020204" pitchFamily="34" charset="-122"/>
              </a:rPr>
              <a:t>先</a:t>
            </a:r>
            <a:r>
              <a:rPr lang="zh-CN" altLang="en-US" sz="3000" b="1" smtClean="0">
                <a:solidFill>
                  <a:srgbClr val="3333CC"/>
                </a:solidFill>
                <a:latin typeface="黑体" panose="02010609060101010101" pitchFamily="49" charset="-122"/>
              </a:rPr>
              <a:t>进行括号里的运算。</a:t>
            </a:r>
          </a:p>
          <a:p>
            <a:pPr>
              <a:buFont typeface="Arial" panose="020B0604020202020204" pitchFamily="34" charset="0"/>
              <a:buNone/>
            </a:pPr>
            <a:endParaRPr lang="zh-CN" altLang="zh-CN" smtClean="0">
              <a:solidFill>
                <a:srgbClr val="3333CC"/>
              </a:solidFill>
            </a:endParaRPr>
          </a:p>
        </p:txBody>
      </p:sp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50" y="9525"/>
            <a:ext cx="1143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21063" y="3213100"/>
            <a:ext cx="719137" cy="1349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3333CC"/>
                </a:solidFill>
                <a:ea typeface="黑体" panose="02010609060101010101" pitchFamily="49" charset="-122"/>
              </a:rPr>
              <a:t>乘方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213225" y="3717925"/>
            <a:ext cx="574675" cy="431800"/>
          </a:xfrm>
          <a:prstGeom prst="rightArrow">
            <a:avLst>
              <a:gd name="adj1" fmla="val 50000"/>
              <a:gd name="adj2" fmla="val 332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005388" y="3213100"/>
            <a:ext cx="719137" cy="1349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3333CC"/>
                </a:solidFill>
                <a:ea typeface="黑体" panose="02010609060101010101" pitchFamily="49" charset="-122"/>
              </a:rPr>
              <a:t>乘除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805613" y="3213100"/>
            <a:ext cx="719137" cy="1349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3333CC"/>
                </a:solidFill>
                <a:ea typeface="黑体" panose="02010609060101010101" pitchFamily="49" charset="-122"/>
              </a:rPr>
              <a:t>加减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5870575" y="3717925"/>
            <a:ext cx="574675" cy="431800"/>
          </a:xfrm>
          <a:prstGeom prst="rightArrow">
            <a:avLst>
              <a:gd name="adj1" fmla="val 50000"/>
              <a:gd name="adj2" fmla="val 332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14350" y="3213100"/>
            <a:ext cx="1800225" cy="1349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3333CC"/>
                </a:solidFill>
                <a:ea typeface="黑体" panose="02010609060101010101" pitchFamily="49" charset="-122"/>
              </a:rPr>
              <a:t>先算括号里的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2700338" y="3717925"/>
            <a:ext cx="574675" cy="431800"/>
          </a:xfrm>
          <a:prstGeom prst="rightArrow">
            <a:avLst>
              <a:gd name="adj1" fmla="val 50000"/>
              <a:gd name="adj2" fmla="val 332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65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65" calcmode="lin" valueType="num">
                                      <p:cBhvr override="childStyle">
                                        <p:cTn id="10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6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5" grpId="0" bldLvl="0" animBg="1"/>
      <p:bldP spid="15366" grpId="0" animBg="1"/>
      <p:bldP spid="15367" grpId="0" bldLvl="0" animBg="1"/>
      <p:bldP spid="15368" grpId="0" bldLvl="0" animBg="1"/>
      <p:bldP spid="15369" grpId="0" animBg="1"/>
      <p:bldP spid="15370" grpId="0" bldLvl="0" animBg="1"/>
      <p:bldP spid="153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768350" y="2633663"/>
            <a:ext cx="6975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3、不同级运算的运算顺序是先算__</a:t>
            </a:r>
            <a:r>
              <a:rPr lang="zh-CN" altLang="en-US" sz="2800" b="1" u="sng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zh-CN" altLang="en-US" sz="2800" b="1" u="sng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,再算___</a:t>
            </a:r>
            <a:r>
              <a:rPr lang="zh-CN" altLang="en-US" sz="2800" b="1" u="sng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zh-CN" altLang="en-US" sz="2800" b="1" u="sng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,最后算____</a:t>
            </a:r>
            <a:r>
              <a:rPr lang="zh-CN" altLang="en-US" sz="2800" b="1" u="sng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796925" y="668338"/>
            <a:ext cx="81407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.  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　　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叫做第一级运算,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　　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和  ____  叫做第二级运算,已学过的第三级运算是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920750" y="1952625"/>
            <a:ext cx="6969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2、同一级运算按照_____</a:t>
            </a:r>
            <a:r>
              <a:rPr lang="zh-CN" altLang="en-US" sz="2800" b="1" u="sng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的顺序进行;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98600" y="8366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加法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373438" y="833438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减法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405563" y="8366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乘法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889875" y="833438"/>
            <a:ext cx="69056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除法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846888" y="1233488"/>
            <a:ext cx="690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乘方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170363" y="2008188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自左到右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156325" y="2876550"/>
            <a:ext cx="690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乘方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947988" y="3390900"/>
            <a:ext cx="820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乘除</a:t>
            </a:r>
            <a:r>
              <a:rPr lang="zh-CN" altLang="en-US" sz="2000">
                <a:solidFill>
                  <a:schemeClr val="folHlink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92163" y="4035425"/>
            <a:ext cx="306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4、有括号的先算  </a:t>
            </a:r>
            <a:r>
              <a:rPr lang="zh-CN" altLang="en-US" sz="2800" b="1" u="sng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28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33" name="Rectangle 15"/>
          <p:cNvSpPr>
            <a:spLocks noChangeArrowheads="1"/>
          </p:cNvSpPr>
          <p:nvPr/>
        </p:nvSpPr>
        <p:spPr bwMode="auto">
          <a:xfrm>
            <a:off x="3768725" y="42037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ahoma" panose="020B0604030504040204" pitchFamily="34" charset="0"/>
              </a:rPr>
              <a:t>_____</a:t>
            </a:r>
            <a:r>
              <a:rPr lang="zh-CN" altLang="en-US" u="sng">
                <a:latin typeface="Tahoma" panose="020B0604030504040204" pitchFamily="34" charset="0"/>
              </a:rPr>
              <a:t>　</a:t>
            </a:r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713288" y="4005263"/>
            <a:ext cx="898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再算</a:t>
            </a:r>
          </a:p>
        </p:txBody>
      </p:sp>
      <p:sp>
        <p:nvSpPr>
          <p:cNvPr id="30735" name="Rectangle 17"/>
          <p:cNvSpPr>
            <a:spLocks noChangeArrowheads="1"/>
          </p:cNvSpPr>
          <p:nvPr/>
        </p:nvSpPr>
        <p:spPr bwMode="auto">
          <a:xfrm>
            <a:off x="5675313" y="41275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ahoma" panose="020B0604030504040204" pitchFamily="34" charset="0"/>
              </a:rPr>
              <a:t>_____</a:t>
            </a:r>
            <a:r>
              <a:rPr lang="zh-CN" altLang="en-US" u="sng">
                <a:latin typeface="Tahoma" panose="020B0604030504040204" pitchFamily="34" charset="0"/>
              </a:rPr>
              <a:t>　</a:t>
            </a:r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6846888" y="4005263"/>
            <a:ext cx="898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最后</a:t>
            </a:r>
          </a:p>
        </p:txBody>
      </p:sp>
      <p:sp>
        <p:nvSpPr>
          <p:cNvPr id="30737" name="Text Box 19"/>
          <p:cNvSpPr txBox="1">
            <a:spLocks noChangeArrowheads="1"/>
          </p:cNvSpPr>
          <p:nvPr/>
        </p:nvSpPr>
        <p:spPr bwMode="auto">
          <a:xfrm>
            <a:off x="1038225" y="4737100"/>
            <a:ext cx="539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算</a:t>
            </a:r>
          </a:p>
        </p:txBody>
      </p:sp>
      <p:sp>
        <p:nvSpPr>
          <p:cNvPr id="30738" name="Rectangle 20"/>
          <p:cNvSpPr>
            <a:spLocks noChangeArrowheads="1"/>
          </p:cNvSpPr>
          <p:nvPr/>
        </p:nvSpPr>
        <p:spPr bwMode="auto">
          <a:xfrm>
            <a:off x="1562100" y="489902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ahoma" panose="020B0604030504040204" pitchFamily="34" charset="0"/>
              </a:rPr>
              <a:t>_____</a:t>
            </a:r>
            <a:r>
              <a:rPr lang="zh-CN" altLang="en-US" u="sng">
                <a:latin typeface="Tahoma" panose="020B0604030504040204" pitchFamily="34" charset="0"/>
              </a:rPr>
              <a:t>　</a:t>
            </a:r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648075" y="3984625"/>
            <a:ext cx="944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小括号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597525" y="39846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中括号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498600" y="4660900"/>
            <a:ext cx="944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大括号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5675313" y="3390900"/>
            <a:ext cx="6905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加减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ldLvl="0"/>
      <p:bldP spid="16390" grpId="0" bldLvl="0"/>
      <p:bldP spid="16391" grpId="0" bldLvl="0"/>
      <p:bldP spid="16392" grpId="0" bldLvl="0"/>
      <p:bldP spid="16393" grpId="0" bldLvl="0"/>
      <p:bldP spid="16394" grpId="0" bldLvl="0"/>
      <p:bldP spid="16396" grpId="0" bldLvl="0"/>
      <p:bldP spid="16405" grpId="0" bldLvl="0"/>
      <p:bldP spid="16406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4967288" y="3157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24075" y="5486400"/>
            <a:ext cx="519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993300"/>
                </a:solidFill>
                <a:latin typeface="Tahoma" panose="020B0604030504040204" pitchFamily="34" charset="0"/>
              </a:rPr>
              <a:t>问:算式含有哪几种运算?</a:t>
            </a:r>
          </a:p>
          <a:p>
            <a:r>
              <a:rPr lang="zh-CN" altLang="en-US">
                <a:solidFill>
                  <a:schemeClr val="tx2"/>
                </a:solidFill>
                <a:latin typeface="Tahoma" panose="020B0604030504040204" pitchFamily="34" charset="0"/>
              </a:rPr>
              <a:t>     </a:t>
            </a:r>
          </a:p>
          <a:p>
            <a:endParaRPr lang="zh-CN" altLang="en-US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pic>
        <p:nvPicPr>
          <p:cNvPr id="31747" name="Picture 4" descr="PE07677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2238" y="4622800"/>
            <a:ext cx="17129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WordArt 5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5029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>
                <a:solidFill>
                  <a:srgbClr val="FF6600"/>
                </a:solidFill>
                <a:effectLst>
                  <a:prstShdw prst="shdw17" dist="17961" dir="13500000">
                    <a:srgbClr val="993D00"/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看一看，想一想，说一说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927725" y="525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Tahoma" panose="020B0604030504040204" pitchFamily="34" charset="0"/>
            </a:endParaRPr>
          </a:p>
        </p:txBody>
      </p:sp>
      <p:grpSp>
        <p:nvGrpSpPr>
          <p:cNvPr id="31750" name="Group 7"/>
          <p:cNvGrpSpPr/>
          <p:nvPr/>
        </p:nvGrpSpPr>
        <p:grpSpPr bwMode="auto">
          <a:xfrm>
            <a:off x="468313" y="1125538"/>
            <a:ext cx="1676400" cy="990600"/>
            <a:chOff x="0" y="0"/>
            <a:chExt cx="1056" cy="624"/>
          </a:xfrm>
        </p:grpSpPr>
        <p:sp>
          <p:nvSpPr>
            <p:cNvPr id="31751" name="Oval 8"/>
            <p:cNvSpPr>
              <a:spLocks noChangeArrowheads="1"/>
            </p:cNvSpPr>
            <p:nvPr/>
          </p:nvSpPr>
          <p:spPr bwMode="auto">
            <a:xfrm>
              <a:off x="0" y="0"/>
              <a:ext cx="1056" cy="624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2" name="Text Box 9"/>
            <p:cNvSpPr txBox="1">
              <a:spLocks noChangeArrowheads="1"/>
            </p:cNvSpPr>
            <p:nvPr/>
          </p:nvSpPr>
          <p:spPr bwMode="auto">
            <a:xfrm>
              <a:off x="144" y="96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>
                  <a:solidFill>
                    <a:schemeClr val="tx2"/>
                  </a:solidFill>
                  <a:latin typeface="Times New Roman" panose="02020603050405020304" pitchFamily="18" charset="0"/>
                </a:rPr>
                <a:t>观察</a:t>
              </a:r>
            </a:p>
          </p:txBody>
        </p:sp>
      </p:grpSp>
      <p:graphicFrame>
        <p:nvGraphicFramePr>
          <p:cNvPr id="31753" name="Object 10"/>
          <p:cNvGraphicFramePr>
            <a:graphicFrameLocks noChangeAspect="1"/>
          </p:cNvGraphicFramePr>
          <p:nvPr/>
        </p:nvGraphicFramePr>
        <p:xfrm>
          <a:off x="1835150" y="2349500"/>
          <a:ext cx="48260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r:id="rId4" imgW="1321435" imgH="431800" progId="Equation.DSMT4">
                  <p:embed/>
                </p:oleObj>
              </mc:Choice>
              <mc:Fallback>
                <p:oleObj r:id="rId4" imgW="1321435" imgH="431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349500"/>
                        <a:ext cx="4826000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1"/>
          <p:cNvGrpSpPr/>
          <p:nvPr/>
        </p:nvGrpSpPr>
        <p:grpSpPr bwMode="auto">
          <a:xfrm>
            <a:off x="3422650" y="1916113"/>
            <a:ext cx="4751388" cy="865187"/>
            <a:chOff x="0" y="0"/>
            <a:chExt cx="2611" cy="340"/>
          </a:xfrm>
        </p:grpSpPr>
        <p:sp>
          <p:nvSpPr>
            <p:cNvPr id="31755" name="Line 12"/>
            <p:cNvSpPr>
              <a:spLocks noChangeShapeType="1"/>
            </p:cNvSpPr>
            <p:nvPr/>
          </p:nvSpPr>
          <p:spPr bwMode="auto">
            <a:xfrm>
              <a:off x="288" y="13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756" name="Group 13"/>
            <p:cNvGrpSpPr/>
            <p:nvPr/>
          </p:nvGrpSpPr>
          <p:grpSpPr bwMode="auto">
            <a:xfrm>
              <a:off x="0" y="0"/>
              <a:ext cx="2611" cy="340"/>
              <a:chOff x="0" y="0"/>
              <a:chExt cx="2611" cy="340"/>
            </a:xfrm>
          </p:grpSpPr>
          <p:sp>
            <p:nvSpPr>
              <p:cNvPr id="31757" name="Line 14"/>
              <p:cNvSpPr>
                <a:spLocks noChangeShapeType="1"/>
              </p:cNvSpPr>
              <p:nvPr/>
            </p:nvSpPr>
            <p:spPr bwMode="auto">
              <a:xfrm flipH="1">
                <a:off x="528" y="23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8" name="Line 15"/>
              <p:cNvSpPr>
                <a:spLocks noChangeShapeType="1"/>
              </p:cNvSpPr>
              <p:nvPr/>
            </p:nvSpPr>
            <p:spPr bwMode="auto">
              <a:xfrm flipH="1">
                <a:off x="0" y="2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1759" name="Group 16"/>
              <p:cNvGrpSpPr/>
              <p:nvPr/>
            </p:nvGrpSpPr>
            <p:grpSpPr bwMode="auto">
              <a:xfrm>
                <a:off x="0" y="0"/>
                <a:ext cx="2611" cy="232"/>
                <a:chOff x="0" y="0"/>
                <a:chExt cx="2611" cy="232"/>
              </a:xfrm>
            </p:grpSpPr>
            <p:grpSp>
              <p:nvGrpSpPr>
                <p:cNvPr id="31760" name="Group 17"/>
                <p:cNvGrpSpPr/>
                <p:nvPr/>
              </p:nvGrpSpPr>
              <p:grpSpPr bwMode="auto">
                <a:xfrm>
                  <a:off x="0" y="136"/>
                  <a:ext cx="1680" cy="96"/>
                  <a:chOff x="0" y="0"/>
                  <a:chExt cx="1680" cy="96"/>
                </a:xfrm>
              </p:grpSpPr>
              <p:sp>
                <p:nvSpPr>
                  <p:cNvPr id="31761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0" y="96"/>
                    <a:ext cx="5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2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0"/>
                    <a:ext cx="13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176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652" y="0"/>
                  <a:ext cx="959" cy="20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ahoma" panose="020B0604030504040204" pitchFamily="34" charset="0"/>
                    </a:rPr>
                    <a:t>乘除运算</a:t>
                  </a:r>
                </a:p>
              </p:txBody>
            </p:sp>
          </p:grpSp>
        </p:grpSp>
      </p:grpSp>
      <p:grpSp>
        <p:nvGrpSpPr>
          <p:cNvPr id="7" name="Group 21"/>
          <p:cNvGrpSpPr/>
          <p:nvPr/>
        </p:nvGrpSpPr>
        <p:grpSpPr bwMode="auto">
          <a:xfrm>
            <a:off x="2339975" y="3265488"/>
            <a:ext cx="5632450" cy="1074737"/>
            <a:chOff x="0" y="0"/>
            <a:chExt cx="3548" cy="459"/>
          </a:xfrm>
        </p:grpSpPr>
        <p:sp>
          <p:nvSpPr>
            <p:cNvPr id="31765" name="Line 22"/>
            <p:cNvSpPr>
              <a:spLocks noChangeShapeType="1"/>
            </p:cNvSpPr>
            <p:nvPr/>
          </p:nvSpPr>
          <p:spPr bwMode="auto">
            <a:xfrm>
              <a:off x="2313" y="0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6" name="Line 23"/>
            <p:cNvSpPr>
              <a:spLocks noChangeShapeType="1"/>
            </p:cNvSpPr>
            <p:nvPr/>
          </p:nvSpPr>
          <p:spPr bwMode="auto">
            <a:xfrm>
              <a:off x="0" y="4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7" name="Line 24"/>
            <p:cNvSpPr>
              <a:spLocks noChangeShapeType="1"/>
            </p:cNvSpPr>
            <p:nvPr/>
          </p:nvSpPr>
          <p:spPr bwMode="auto">
            <a:xfrm>
              <a:off x="0" y="227"/>
              <a:ext cx="2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8" name="Line 25"/>
            <p:cNvSpPr>
              <a:spLocks noChangeShapeType="1"/>
            </p:cNvSpPr>
            <p:nvPr/>
          </p:nvSpPr>
          <p:spPr bwMode="auto">
            <a:xfrm>
              <a:off x="1088" y="227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9" name="Line 26"/>
            <p:cNvSpPr>
              <a:spLocks noChangeShapeType="1"/>
            </p:cNvSpPr>
            <p:nvPr/>
          </p:nvSpPr>
          <p:spPr bwMode="auto">
            <a:xfrm>
              <a:off x="1088" y="409"/>
              <a:ext cx="13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0" name="Text Box 27"/>
            <p:cNvSpPr txBox="1">
              <a:spLocks noChangeArrowheads="1"/>
            </p:cNvSpPr>
            <p:nvPr/>
          </p:nvSpPr>
          <p:spPr bwMode="auto">
            <a:xfrm>
              <a:off x="2495" y="238"/>
              <a:ext cx="1053" cy="2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ahoma" panose="020B0604030504040204" pitchFamily="34" charset="0"/>
                </a:rPr>
                <a:t>加减运算</a:t>
              </a:r>
            </a:p>
          </p:txBody>
        </p:sp>
      </p:grpSp>
      <p:grpSp>
        <p:nvGrpSpPr>
          <p:cNvPr id="8" name="Group 28"/>
          <p:cNvGrpSpPr/>
          <p:nvPr/>
        </p:nvGrpSpPr>
        <p:grpSpPr bwMode="auto">
          <a:xfrm>
            <a:off x="3781425" y="3473450"/>
            <a:ext cx="4192588" cy="1733550"/>
            <a:chOff x="0" y="0"/>
            <a:chExt cx="2642" cy="842"/>
          </a:xfrm>
        </p:grpSpPr>
        <p:sp>
          <p:nvSpPr>
            <p:cNvPr id="31772" name="Line 29"/>
            <p:cNvSpPr>
              <a:spLocks noChangeShapeType="1"/>
            </p:cNvSpPr>
            <p:nvPr/>
          </p:nvSpPr>
          <p:spPr bwMode="auto">
            <a:xfrm>
              <a:off x="0" y="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3" name="Line 30"/>
            <p:cNvSpPr>
              <a:spLocks noChangeShapeType="1"/>
            </p:cNvSpPr>
            <p:nvPr/>
          </p:nvSpPr>
          <p:spPr bwMode="auto">
            <a:xfrm>
              <a:off x="0" y="726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4" name="Text Box 31"/>
            <p:cNvSpPr txBox="1">
              <a:spLocks noChangeArrowheads="1"/>
            </p:cNvSpPr>
            <p:nvPr/>
          </p:nvSpPr>
          <p:spPr bwMode="auto">
            <a:xfrm>
              <a:off x="1588" y="590"/>
              <a:ext cx="1054" cy="2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ahoma" panose="020B0604030504040204" pitchFamily="34" charset="0"/>
                </a:rPr>
                <a:t>乘方运算</a:t>
              </a:r>
            </a:p>
          </p:txBody>
        </p:sp>
      </p:grpSp>
      <p:sp>
        <p:nvSpPr>
          <p:cNvPr id="17440" name="Rectangle 32"/>
          <p:cNvSpPr/>
          <p:nvPr/>
        </p:nvSpPr>
        <p:spPr>
          <a:xfrm>
            <a:off x="4311650" y="3952875"/>
            <a:ext cx="1800225" cy="431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noProof="1">
                <a:solidFill>
                  <a:schemeClr val="tx2"/>
                </a:solidFill>
                <a:latin typeface="Tahoma" panose="020B0604030504040204" pitchFamily="34" charset="0"/>
                <a:cs typeface="+mn-ea"/>
              </a:rPr>
              <a:t>第一级运算</a:t>
            </a:r>
            <a:endParaRPr lang="zh-CN" altLang="en-US" noProof="1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7441" name="Rectangle 33"/>
          <p:cNvSpPr/>
          <p:nvPr/>
        </p:nvSpPr>
        <p:spPr>
          <a:xfrm>
            <a:off x="4383088" y="1919288"/>
            <a:ext cx="1728787" cy="431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noProof="1">
                <a:solidFill>
                  <a:schemeClr val="tx2"/>
                </a:solidFill>
                <a:latin typeface="Tahoma" panose="020B0604030504040204" pitchFamily="34" charset="0"/>
                <a:cs typeface="+mn-ea"/>
              </a:rPr>
              <a:t>第二级运算</a:t>
            </a:r>
            <a:endParaRPr lang="zh-CN" altLang="en-US" noProof="1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7442" name="Text Box 34"/>
          <p:cNvSpPr txBox="1"/>
          <p:nvPr/>
        </p:nvSpPr>
        <p:spPr>
          <a:xfrm>
            <a:off x="4138613" y="4622800"/>
            <a:ext cx="1728787" cy="466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noProof="1">
                <a:solidFill>
                  <a:schemeClr val="tx2"/>
                </a:solidFill>
                <a:latin typeface="Tahoma" panose="020B0604030504040204" pitchFamily="34" charset="0"/>
                <a:cs typeface="+mn-ea"/>
              </a:rPr>
              <a:t>第三级运算</a:t>
            </a:r>
            <a:endParaRPr lang="zh-CN" altLang="en-US" noProof="1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40" grpId="0" bldLvl="0" animBg="1"/>
      <p:bldP spid="17441" grpId="0" bldLvl="0" animBg="1"/>
      <p:bldP spid="17442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2351088"/>
            <a:ext cx="82804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sz="3600" b="1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议一议</a:t>
            </a:r>
            <a:r>
              <a:rPr lang="zh-CN" altLang="zh-CN" sz="3600" b="1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分析这道题中有几种运算</a:t>
            </a:r>
            <a:r>
              <a:rPr lang="zh-CN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并探索归纳其运算顺序。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11188" y="836613"/>
            <a:ext cx="705643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3300"/>
                </a:solidFill>
                <a:latin typeface="宋体" panose="02010600030101010101" pitchFamily="2" charset="-122"/>
              </a:rPr>
              <a:t>再请同学思考如何计算：</a:t>
            </a:r>
          </a:p>
          <a:p>
            <a:r>
              <a:rPr lang="zh-CN" altLang="zh-CN" sz="3600" b="1">
                <a:latin typeface="Times New Roman" panose="02020603050405020304" pitchFamily="18" charset="0"/>
              </a:rPr>
              <a:t>18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6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zh-CN" altLang="en-US" sz="3600" b="1">
                <a:latin typeface="Times New Roman" panose="02020603050405020304" pitchFamily="18" charset="0"/>
              </a:rPr>
              <a:t>（－</a:t>
            </a:r>
            <a:r>
              <a:rPr lang="zh-CN" altLang="zh-CN" sz="3600" b="1">
                <a:latin typeface="Times New Roman" panose="02020603050405020304" pitchFamily="18" charset="0"/>
              </a:rPr>
              <a:t>2</a:t>
            </a:r>
            <a:r>
              <a:rPr lang="zh-CN" altLang="en-US" sz="3600" b="1">
                <a:latin typeface="Times New Roman" panose="02020603050405020304" pitchFamily="18" charset="0"/>
              </a:rPr>
              <a:t>）－</a:t>
            </a:r>
            <a:r>
              <a:rPr lang="zh-CN" altLang="zh-CN" sz="3600" b="1">
                <a:latin typeface="Times New Roman" panose="02020603050405020304" pitchFamily="18" charset="0"/>
              </a:rPr>
              <a:t>2</a:t>
            </a:r>
            <a:r>
              <a:rPr lang="zh-CN" altLang="zh-CN" sz="3600" b="1" baseline="30000">
                <a:latin typeface="Times New Roman" panose="02020603050405020304" pitchFamily="18" charset="0"/>
              </a:rPr>
              <a:t>3</a:t>
            </a:r>
            <a:r>
              <a:rPr lang="zh-CN" altLang="zh-CN" sz="3600" b="1">
                <a:latin typeface="Times New Roman" panose="02020603050405020304" pitchFamily="18" charset="0"/>
              </a:rPr>
              <a:t> ×</a:t>
            </a:r>
            <a:r>
              <a:rPr lang="zh-CN" altLang="en-US" sz="3600" b="1">
                <a:latin typeface="Times New Roman" panose="02020603050405020304" pitchFamily="18" charset="0"/>
              </a:rPr>
              <a:t>（－３）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12775" y="4554538"/>
            <a:ext cx="79200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b="1">
                <a:solidFill>
                  <a:srgbClr val="6600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同级运算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，从</a:t>
            </a:r>
            <a:r>
              <a:rPr lang="zh-CN" altLang="en-US" sz="3600" b="1">
                <a:solidFill>
                  <a:srgbClr val="6600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左到右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进行依次计算</a:t>
            </a:r>
            <a:r>
              <a:rPr lang="zh-CN" altLang="zh-CN" sz="360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8313" y="3644900"/>
            <a:ext cx="83518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zh-CN" altLang="zh-CN" sz="3600">
                <a:solidFill>
                  <a:srgbClr val="0000CC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</a:t>
            </a:r>
            <a:r>
              <a:rPr lang="zh-CN" altLang="zh-CN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、先算</a:t>
            </a:r>
            <a:r>
              <a:rPr lang="zh-CN" altLang="en-US" sz="3600" b="1">
                <a:solidFill>
                  <a:srgbClr val="6600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乘方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，再算</a:t>
            </a:r>
            <a:r>
              <a:rPr lang="zh-CN" altLang="en-US" sz="3600" b="1">
                <a:solidFill>
                  <a:srgbClr val="6600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乘除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，最后算</a:t>
            </a:r>
            <a:r>
              <a:rPr lang="zh-CN" altLang="en-US" sz="3600" b="1">
                <a:solidFill>
                  <a:srgbClr val="6600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加减</a:t>
            </a:r>
            <a:r>
              <a:rPr lang="zh-CN" altLang="zh-CN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35175" y="2274888"/>
            <a:ext cx="469741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19138" y="766763"/>
            <a:ext cx="8245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      </a:t>
            </a:r>
            <a:r>
              <a:rPr lang="zh-CN" altLang="en-US" sz="2800" b="1">
                <a:latin typeface="Times New Roman" panose="02020603050405020304" pitchFamily="18" charset="0"/>
              </a:rPr>
              <a:t>那么有理数的运算到底遵循什么样的规律呢？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292725" y="1773238"/>
            <a:ext cx="1584325" cy="576262"/>
          </a:xfrm>
          <a:prstGeom prst="wedgeEllipseCallout">
            <a:avLst>
              <a:gd name="adj1" fmla="val -45491"/>
              <a:gd name="adj2" fmla="val 6763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1400" b="1">
                <a:solidFill>
                  <a:srgbClr val="FF0000"/>
                </a:solidFill>
                <a:latin typeface="Times New Roman" panose="02020603050405020304" pitchFamily="18" charset="0"/>
              </a:rPr>
              <a:t>如有括号先算括号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770313" y="1938338"/>
            <a:ext cx="1522412" cy="504825"/>
          </a:xfrm>
          <a:prstGeom prst="wedgeEllipseCallout">
            <a:avLst>
              <a:gd name="adj1" fmla="val -44778"/>
              <a:gd name="adj2" fmla="val 84278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1600" b="1">
                <a:solidFill>
                  <a:srgbClr val="FF0000"/>
                </a:solidFill>
                <a:latin typeface="Times New Roman" panose="02020603050405020304" pitchFamily="18" charset="0"/>
              </a:rPr>
              <a:t>先算乘方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3276600" y="2997200"/>
            <a:ext cx="1008063" cy="768350"/>
            <a:chOff x="0" y="0"/>
            <a:chExt cx="635" cy="484"/>
          </a:xfrm>
        </p:grpSpPr>
        <p:grpSp>
          <p:nvGrpSpPr>
            <p:cNvPr id="33798" name="Group 7"/>
            <p:cNvGrpSpPr/>
            <p:nvPr/>
          </p:nvGrpSpPr>
          <p:grpSpPr bwMode="auto">
            <a:xfrm>
              <a:off x="90" y="0"/>
              <a:ext cx="545" cy="272"/>
              <a:chOff x="0" y="0"/>
              <a:chExt cx="545" cy="272"/>
            </a:xfrm>
          </p:grpSpPr>
          <p:grpSp>
            <p:nvGrpSpPr>
              <p:cNvPr id="33799" name="Group 8"/>
              <p:cNvGrpSpPr/>
              <p:nvPr/>
            </p:nvGrpSpPr>
            <p:grpSpPr bwMode="auto">
              <a:xfrm>
                <a:off x="0" y="0"/>
                <a:ext cx="545" cy="181"/>
                <a:chOff x="0" y="0"/>
                <a:chExt cx="545" cy="181"/>
              </a:xfrm>
            </p:grpSpPr>
            <p:sp>
              <p:nvSpPr>
                <p:cNvPr id="33800" name="Line 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01" name="Line 10"/>
                <p:cNvSpPr>
                  <a:spLocks noChangeShapeType="1"/>
                </p:cNvSpPr>
                <p:nvPr/>
              </p:nvSpPr>
              <p:spPr bwMode="auto">
                <a:xfrm>
                  <a:off x="0" y="181"/>
                  <a:ext cx="54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02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545" y="0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3803" name="Line 12"/>
              <p:cNvSpPr>
                <a:spLocks noChangeShapeType="1"/>
              </p:cNvSpPr>
              <p:nvPr/>
            </p:nvSpPr>
            <p:spPr bwMode="auto">
              <a:xfrm>
                <a:off x="272" y="181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04" name="Text Box 13"/>
            <p:cNvSpPr txBox="1">
              <a:spLocks noChangeArrowheads="1"/>
            </p:cNvSpPr>
            <p:nvPr/>
          </p:nvSpPr>
          <p:spPr bwMode="auto">
            <a:xfrm>
              <a:off x="0" y="272"/>
              <a:ext cx="6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再算乘除</a:t>
              </a:r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1908175" y="3068638"/>
            <a:ext cx="1295400" cy="696912"/>
            <a:chOff x="0" y="0"/>
            <a:chExt cx="816" cy="439"/>
          </a:xfrm>
        </p:grpSpPr>
        <p:sp>
          <p:nvSpPr>
            <p:cNvPr id="33806" name="Text Box 15"/>
            <p:cNvSpPr txBox="1">
              <a:spLocks noChangeArrowheads="1"/>
            </p:cNvSpPr>
            <p:nvPr/>
          </p:nvSpPr>
          <p:spPr bwMode="auto">
            <a:xfrm>
              <a:off x="0" y="227"/>
              <a:ext cx="8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最后算加减</a:t>
              </a:r>
            </a:p>
          </p:txBody>
        </p:sp>
        <p:grpSp>
          <p:nvGrpSpPr>
            <p:cNvPr id="33807" name="Group 16"/>
            <p:cNvGrpSpPr/>
            <p:nvPr/>
          </p:nvGrpSpPr>
          <p:grpSpPr bwMode="auto">
            <a:xfrm>
              <a:off x="408" y="0"/>
              <a:ext cx="181" cy="227"/>
              <a:chOff x="0" y="0"/>
              <a:chExt cx="181" cy="227"/>
            </a:xfrm>
          </p:grpSpPr>
          <p:grpSp>
            <p:nvGrpSpPr>
              <p:cNvPr id="33808" name="Group 17"/>
              <p:cNvGrpSpPr/>
              <p:nvPr/>
            </p:nvGrpSpPr>
            <p:grpSpPr bwMode="auto">
              <a:xfrm>
                <a:off x="0" y="0"/>
                <a:ext cx="181" cy="136"/>
                <a:chOff x="0" y="0"/>
                <a:chExt cx="499" cy="136"/>
              </a:xfrm>
            </p:grpSpPr>
            <p:sp>
              <p:nvSpPr>
                <p:cNvPr id="33809" name="Line 18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0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0" y="136"/>
                  <a:ext cx="49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3811" name="Line 20"/>
              <p:cNvSpPr>
                <a:spLocks noChangeShapeType="1"/>
              </p:cNvSpPr>
              <p:nvPr/>
            </p:nvSpPr>
            <p:spPr bwMode="auto">
              <a:xfrm>
                <a:off x="0" y="136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1339850" y="4283075"/>
            <a:ext cx="452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6600"/>
                </a:solidFill>
              </a:rPr>
              <a:t>有理数混合运算的法则：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1330325" y="4930775"/>
            <a:ext cx="6626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000099"/>
                </a:solidFill>
              </a:rPr>
              <a:t>        </a:t>
            </a:r>
            <a:r>
              <a:rPr lang="zh-CN" altLang="en-US" sz="2800" b="1">
                <a:solidFill>
                  <a:srgbClr val="000099"/>
                </a:solidFill>
              </a:rPr>
              <a:t>先算</a:t>
            </a:r>
            <a:r>
              <a:rPr lang="zh-CN" altLang="en-US" sz="2800" b="1">
                <a:solidFill>
                  <a:srgbClr val="FF0000"/>
                </a:solidFill>
              </a:rPr>
              <a:t>乘方</a:t>
            </a:r>
            <a:r>
              <a:rPr lang="zh-CN" altLang="en-US" sz="2800" b="1">
                <a:solidFill>
                  <a:srgbClr val="000099"/>
                </a:solidFill>
              </a:rPr>
              <a:t>，再算</a:t>
            </a:r>
            <a:r>
              <a:rPr lang="zh-CN" altLang="en-US" sz="2800" b="1">
                <a:solidFill>
                  <a:srgbClr val="FF0000"/>
                </a:solidFill>
              </a:rPr>
              <a:t>乘除</a:t>
            </a:r>
            <a:r>
              <a:rPr lang="zh-CN" altLang="en-US" sz="2800" b="1">
                <a:solidFill>
                  <a:srgbClr val="000099"/>
                </a:solidFill>
              </a:rPr>
              <a:t>，最后算</a:t>
            </a:r>
            <a:r>
              <a:rPr lang="zh-CN" altLang="en-US" sz="2800" b="1">
                <a:solidFill>
                  <a:srgbClr val="FF0000"/>
                </a:solidFill>
              </a:rPr>
              <a:t>加减</a:t>
            </a:r>
            <a:r>
              <a:rPr lang="zh-CN" altLang="en-US" sz="2800" b="1">
                <a:solidFill>
                  <a:srgbClr val="000099"/>
                </a:solidFill>
              </a:rPr>
              <a:t>。如有括号，先进行</a:t>
            </a:r>
            <a:r>
              <a:rPr lang="zh-CN" altLang="en-US" sz="2800" b="1">
                <a:solidFill>
                  <a:srgbClr val="FF0000"/>
                </a:solidFill>
              </a:rPr>
              <a:t>括号里</a:t>
            </a:r>
            <a:r>
              <a:rPr lang="zh-CN" altLang="en-US" sz="2800" b="1">
                <a:solidFill>
                  <a:srgbClr val="000099"/>
                </a:solidFill>
              </a:rPr>
              <a:t>的运算。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900113" y="1700213"/>
            <a:ext cx="1039812" cy="519112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 animBg="1"/>
      <p:bldP spid="19461" grpId="0" bldLvl="0" animBg="1"/>
      <p:bldP spid="19477" grpId="0"/>
      <p:bldP spid="19478" grpId="0"/>
      <p:bldP spid="194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-9525" y="1563688"/>
            <a:ext cx="9001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660033"/>
                </a:solidFill>
                <a:latin typeface="Times New Roman" panose="02020603050405020304" pitchFamily="18" charset="0"/>
              </a:rPr>
              <a:t>解</a:t>
            </a:r>
            <a:r>
              <a:rPr lang="zh-CN" altLang="zh-CN" sz="3600" b="1">
                <a:solidFill>
                  <a:srgbClr val="660033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3600" b="1">
                <a:latin typeface="Times New Roman" panose="02020603050405020304" pitchFamily="18" charset="0"/>
              </a:rPr>
              <a:t>原式＝</a:t>
            </a:r>
            <a:r>
              <a:rPr lang="zh-CN" altLang="zh-CN" sz="3600" b="1">
                <a:latin typeface="Times New Roman" panose="02020603050405020304" pitchFamily="18" charset="0"/>
              </a:rPr>
              <a:t>18 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6 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zh-CN" altLang="zh-CN" sz="3600" b="1"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2)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8 ×(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3)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79425" y="830263"/>
            <a:ext cx="8186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计算   </a:t>
            </a:r>
            <a:r>
              <a:rPr lang="zh-CN" altLang="zh-CN" sz="3600" b="1">
                <a:latin typeface="Times New Roman" panose="02020603050405020304" pitchFamily="18" charset="0"/>
              </a:rPr>
              <a:t>18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6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zh-CN" altLang="zh-CN" sz="3600" b="1"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2)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2</a:t>
            </a:r>
            <a:r>
              <a:rPr lang="zh-CN" altLang="zh-CN" sz="3600" b="1" baseline="30000">
                <a:latin typeface="Times New Roman" panose="02020603050405020304" pitchFamily="18" charset="0"/>
              </a:rPr>
              <a:t>3</a:t>
            </a:r>
            <a:r>
              <a:rPr lang="zh-CN" altLang="zh-CN" sz="3600" b="1">
                <a:latin typeface="Times New Roman" panose="02020603050405020304" pitchFamily="18" charset="0"/>
              </a:rPr>
              <a:t> ×(</a:t>
            </a:r>
            <a:r>
              <a:rPr lang="zh-CN" altLang="en-US" sz="3600" b="1">
                <a:latin typeface="Times New Roman" panose="02020603050405020304" pitchFamily="18" charset="0"/>
              </a:rPr>
              <a:t>－３</a:t>
            </a:r>
            <a:r>
              <a:rPr lang="zh-CN" altLang="zh-CN" sz="36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908175" y="2347913"/>
            <a:ext cx="4594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＝</a:t>
            </a:r>
            <a:r>
              <a:rPr lang="zh-CN" altLang="zh-CN" sz="3600" b="1">
                <a:latin typeface="Times New Roman" panose="02020603050405020304" pitchFamily="18" charset="0"/>
              </a:rPr>
              <a:t>18 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3)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600" b="1">
                <a:latin typeface="Times New Roman" panose="02020603050405020304" pitchFamily="18" charset="0"/>
              </a:rPr>
              <a:t>－</a:t>
            </a:r>
            <a:r>
              <a:rPr lang="zh-CN" altLang="zh-CN" sz="3600" b="1">
                <a:latin typeface="Times New Roman" panose="02020603050405020304" pitchFamily="18" charset="0"/>
              </a:rPr>
              <a:t>24)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939925" y="4087813"/>
            <a:ext cx="1192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＝</a:t>
            </a:r>
            <a:r>
              <a:rPr lang="zh-CN" altLang="zh-CN" sz="3600" b="1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908175" y="3146425"/>
            <a:ext cx="2808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＝</a:t>
            </a:r>
            <a:r>
              <a:rPr lang="zh-CN" altLang="zh-CN" sz="3600" b="1">
                <a:latin typeface="Times New Roman" panose="02020603050405020304" pitchFamily="18" charset="0"/>
              </a:rPr>
              <a:t>18 +3+24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008813" y="1593850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先算乘方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)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967288" y="3208338"/>
            <a:ext cx="307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最后算加减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)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410325" y="2314575"/>
            <a:ext cx="244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再算乘除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)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84213" y="4724400"/>
            <a:ext cx="5688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latin typeface="Tahoma" panose="020B0604030504040204" pitchFamily="34" charset="0"/>
                <a:ea typeface="黑体" panose="02010609060101010101" pitchFamily="49" charset="-122"/>
              </a:rPr>
              <a:t>有理数混合运算的步骤：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84213" y="5445125"/>
            <a:ext cx="6048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一看</a:t>
            </a:r>
            <a:r>
              <a:rPr lang="zh-CN" altLang="en-US" sz="3600" b="1">
                <a:latin typeface="幼圆" panose="02010509060101010101" pitchFamily="49" charset="-122"/>
                <a:ea typeface="幼圆" panose="02010509060101010101" pitchFamily="49" charset="-122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二想</a:t>
            </a:r>
            <a:r>
              <a:rPr lang="zh-CN" altLang="en-US" sz="3600" b="1">
                <a:latin typeface="幼圆" panose="02010509060101010101" pitchFamily="49" charset="-122"/>
                <a:ea typeface="幼圆" panose="02010509060101010101" pitchFamily="49" charset="-122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三算</a:t>
            </a:r>
            <a:r>
              <a:rPr lang="zh-CN" altLang="en-US" sz="3600" b="1">
                <a:latin typeface="幼圆" panose="02010509060101010101" pitchFamily="49" charset="-122"/>
                <a:ea typeface="幼圆" panose="02010509060101010101" pitchFamily="49" charset="-122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四检查</a:t>
            </a:r>
            <a:r>
              <a:rPr lang="zh-CN" altLang="zh-CN" sz="3600" b="1"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</p:txBody>
      </p:sp>
      <p:sp>
        <p:nvSpPr>
          <p:cNvPr id="34827" name="WordArt 12"/>
          <p:cNvSpPr>
            <a:spLocks noChangeArrowheads="1" noChangeShapeType="1" noTextEdit="1"/>
          </p:cNvSpPr>
          <p:nvPr/>
        </p:nvSpPr>
        <p:spPr bwMode="auto">
          <a:xfrm>
            <a:off x="246063" y="180975"/>
            <a:ext cx="2232025" cy="6492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b="1" i="1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en-US" altLang="zh-CN" sz="3600" b="1" i="1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b="1" i="1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  <p:bldP spid="20486" grpId="0"/>
      <p:bldP spid="20487" grpId="0"/>
      <p:bldP spid="20488" grpId="0"/>
      <p:bldP spid="20489" grpId="0"/>
      <p:bldP spid="20490" grpId="0"/>
      <p:bldP spid="204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4681537" cy="936625"/>
          </a:xfrm>
        </p:spPr>
        <p:txBody>
          <a:bodyPr/>
          <a:lstStyle/>
          <a:p>
            <a:r>
              <a:rPr lang="zh-CN" altLang="en-US" sz="4000" b="1" smtClean="0"/>
              <a:t>请观察后回答：</a:t>
            </a:r>
            <a:endParaRPr lang="zh-CN" altLang="en-US" sz="4000" b="1" smtClean="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066800" y="1752600"/>
          <a:ext cx="2386013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r:id="rId3" imgW="762635" imgH="393700" progId="Equation.3">
                  <p:embed/>
                </p:oleObj>
              </mc:Choice>
              <mc:Fallback>
                <p:oleObj r:id="rId3" imgW="762635" imgH="3937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2386013" cy="1316038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AutoShape 4"/>
          <p:cNvSpPr/>
          <p:nvPr/>
        </p:nvSpPr>
        <p:spPr>
          <a:xfrm>
            <a:off x="5076825" y="836613"/>
            <a:ext cx="3816350" cy="15843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4000" b="1" noProof="1">
                <a:solidFill>
                  <a:schemeClr val="tx2"/>
                </a:solidFill>
                <a:latin typeface="Tahoma" panose="020B0604030504040204" pitchFamily="34" charset="0"/>
                <a:cs typeface="+mn-ea"/>
              </a:rPr>
              <a:t>探索活动</a:t>
            </a:r>
            <a:endParaRPr lang="zh-CN" altLang="en-US" sz="4000" b="1" noProof="1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917950" y="3776663"/>
            <a:ext cx="27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>
                <a:latin typeface="Tahoma" panose="020B0604030504040204" pitchFamily="34" charset="0"/>
              </a:rPr>
              <a:t> </a:t>
            </a:r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3141663"/>
          <a:ext cx="38592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r:id="rId5" imgW="1321435" imgH="431800" progId="Equation.DSMT4">
                  <p:embed/>
                </p:oleObj>
              </mc:Choice>
              <mc:Fallback>
                <p:oleObj r:id="rId5" imgW="1321435" imgH="43180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41663"/>
                        <a:ext cx="3859212" cy="15113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84213" y="4724400"/>
          <a:ext cx="360680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r:id="rId7" imgW="1105535" imgH="393700" progId="Equation.DSMT4">
                  <p:embed/>
                </p:oleObj>
              </mc:Choice>
              <mc:Fallback>
                <p:oleObj r:id="rId7" imgW="1105535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24400"/>
                        <a:ext cx="3606800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AutoShape 8"/>
          <p:cNvSpPr/>
          <p:nvPr/>
        </p:nvSpPr>
        <p:spPr>
          <a:xfrm>
            <a:off x="5651500" y="3141663"/>
            <a:ext cx="2736850" cy="2520950"/>
          </a:xfrm>
          <a:prstGeom prst="wedgeEllipseCallout">
            <a:avLst>
              <a:gd name="adj1" fmla="val -100176"/>
              <a:gd name="adj2" fmla="val -22796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sz="2800" b="1" noProof="1">
              <a:solidFill>
                <a:schemeClr val="tx2"/>
              </a:solidFill>
            </a:endParaRPr>
          </a:p>
          <a:p>
            <a:pPr algn="ctr"/>
            <a:r>
              <a:rPr lang="zh-CN" altLang="en-US" sz="2800" b="1" noProof="1">
                <a:solidFill>
                  <a:schemeClr val="tx2"/>
                </a:solidFill>
                <a:cs typeface="+mn-ea"/>
              </a:rPr>
              <a:t>它们的运算顺序是怎样的</a:t>
            </a:r>
            <a:r>
              <a:rPr lang="en-US" altLang="zh-CN" sz="2800" b="1" noProof="1">
                <a:solidFill>
                  <a:schemeClr val="tx2"/>
                </a:solidFill>
                <a:cs typeface="+mn-ea"/>
              </a:rPr>
              <a:t>?</a:t>
            </a:r>
            <a:endParaRPr lang="en-US" altLang="zh-CN" sz="2800" b="1" noProof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2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2"/>
          <p:cNvGrpSpPr/>
          <p:nvPr/>
        </p:nvGrpSpPr>
        <p:grpSpPr bwMode="auto">
          <a:xfrm>
            <a:off x="6156325" y="-25400"/>
            <a:ext cx="2743200" cy="1293813"/>
            <a:chOff x="0" y="0"/>
            <a:chExt cx="1728" cy="816"/>
          </a:xfrm>
        </p:grpSpPr>
        <p:sp>
          <p:nvSpPr>
            <p:cNvPr id="36866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1728" cy="816"/>
            </a:xfrm>
            <a:prstGeom prst="cloudCallout">
              <a:avLst>
                <a:gd name="adj1" fmla="val -29861"/>
                <a:gd name="adj2" fmla="val 99389"/>
              </a:avLst>
            </a:prstGeom>
            <a:solidFill>
              <a:srgbClr val="FF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36867" name="Text Box 4"/>
            <p:cNvSpPr txBox="1">
              <a:spLocks noChangeArrowheads="1"/>
            </p:cNvSpPr>
            <p:nvPr/>
          </p:nvSpPr>
          <p:spPr bwMode="auto">
            <a:xfrm>
              <a:off x="384" y="192"/>
              <a:ext cx="1104" cy="404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黑体" panose="02010609060101010101" pitchFamily="49" charset="-122"/>
                </a:rPr>
                <a:t>理解</a:t>
              </a:r>
            </a:p>
          </p:txBody>
        </p:sp>
      </p:grp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7704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议一议  说一说：</a:t>
            </a:r>
          </a:p>
        </p:txBody>
      </p:sp>
      <p:graphicFrame>
        <p:nvGraphicFramePr>
          <p:cNvPr id="36869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927100" y="3121025"/>
          <a:ext cx="6391275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r:id="rId3" imgW="2145665" imgH="431800" progId="Equation.DSMT4">
                  <p:embed/>
                </p:oleObj>
              </mc:Choice>
              <mc:Fallback>
                <p:oleObj r:id="rId3" imgW="2145665" imgH="43180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121025"/>
                        <a:ext cx="6391275" cy="1531938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27100" y="4652963"/>
          <a:ext cx="7605713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r:id="rId5" imgW="2056765" imgH="292100" progId="Equation.DSMT4">
                  <p:embed/>
                </p:oleObj>
              </mc:Choice>
              <mc:Fallback>
                <p:oleObj r:id="rId5" imgW="2056765" imgH="292100" progId="Equation.DSMT4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4652963"/>
                        <a:ext cx="7605713" cy="1241425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27100" y="2041525"/>
          <a:ext cx="5903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r:id="rId7" imgW="2017395" imgH="254000" progId="Equation.DSMT4">
                  <p:embed/>
                </p:oleObj>
              </mc:Choice>
              <mc:Fallback>
                <p:oleObj r:id="rId7" imgW="2017395" imgH="254000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041525"/>
                        <a:ext cx="5903913" cy="8636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3142784" y="470127"/>
            <a:ext cx="28813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C00000"/>
                </a:solidFill>
                <a:ea typeface="黑体" panose="02010609060101010101" pitchFamily="49" charset="-122"/>
              </a:rPr>
              <a:t>学习目标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35290" y="1814562"/>
            <a:ext cx="8496300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１、灵活运用有理数的运算法则和运算律进行有理数的混合运算；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35290" y="3414762"/>
            <a:ext cx="8496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２、在练习中积累运算技巧，提高运算速度；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35290" y="4437112"/>
            <a:ext cx="8604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３、做到严谨细致，提高运算的准确性.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6725" y="1628775"/>
            <a:ext cx="2160588" cy="720725"/>
          </a:xfrm>
        </p:spPr>
        <p:txBody>
          <a:bodyPr/>
          <a:lstStyle/>
          <a:p>
            <a:r>
              <a:rPr lang="zh-CN" altLang="zh-CN" sz="4000" smtClean="0"/>
              <a:t> </a:t>
            </a:r>
            <a:r>
              <a:rPr lang="zh-CN" altLang="en-US" sz="4000" smtClean="0"/>
              <a:t>计算： </a:t>
            </a:r>
          </a:p>
        </p:txBody>
      </p:sp>
      <p:graphicFrame>
        <p:nvGraphicFramePr>
          <p:cNvPr id="3789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555875" y="1657350"/>
          <a:ext cx="36941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r:id="rId5" imgW="1169035" imgH="241300" progId="Equation.3">
                  <p:embed/>
                </p:oleObj>
              </mc:Choice>
              <mc:Fallback>
                <p:oleObj r:id="rId5" imgW="1169035" imgH="2413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657350"/>
                        <a:ext cx="3694113" cy="763588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5138" y="2781300"/>
            <a:ext cx="280828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66"/>
                </a:solidFill>
                <a:latin typeface="宋体" panose="02010600030101010101" pitchFamily="2" charset="-122"/>
              </a:rPr>
              <a:t>解法一：</a:t>
            </a:r>
          </a:p>
          <a:p>
            <a:pPr>
              <a:spcBef>
                <a:spcPct val="50000"/>
              </a:spcBef>
            </a:pPr>
            <a:r>
              <a:rPr lang="zh-CN" altLang="zh-CN" sz="2400"/>
              <a:t>   </a:t>
            </a:r>
            <a:r>
              <a:rPr lang="zh-CN" altLang="en-US" sz="2400">
                <a:solidFill>
                  <a:srgbClr val="9900FF"/>
                </a:solidFill>
                <a:latin typeface="宋体" panose="02010600030101010101" pitchFamily="2" charset="-122"/>
              </a:rPr>
              <a:t>解：原式</a:t>
            </a:r>
            <a:r>
              <a:rPr lang="zh-CN" altLang="zh-CN" sz="2400">
                <a:solidFill>
                  <a:srgbClr val="9900FF"/>
                </a:solidFill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9900FF"/>
                </a:solidFill>
                <a:latin typeface="宋体" panose="02010600030101010101" pitchFamily="2" charset="-122"/>
              </a:rPr>
              <a:t>          </a:t>
            </a:r>
          </a:p>
        </p:txBody>
      </p:sp>
      <p:graphicFrame>
        <p:nvGraphicFramePr>
          <p:cNvPr id="2458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428875" y="3270250"/>
          <a:ext cx="18065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r:id="rId7" imgW="546100" imgH="228600" progId="Equation.3">
                  <p:embed/>
                </p:oleObj>
              </mc:Choice>
              <mc:Fallback>
                <p:oleObj r:id="rId7" imgW="546100" imgH="2286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3270250"/>
                        <a:ext cx="1806575" cy="517525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425950" y="2781300"/>
            <a:ext cx="3673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66"/>
                </a:solidFill>
                <a:latin typeface="宋体" panose="02010600030101010101" pitchFamily="2" charset="-122"/>
              </a:rPr>
              <a:t>解法二：</a:t>
            </a:r>
          </a:p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9933"/>
                </a:solidFill>
              </a:rPr>
              <a:t>     </a:t>
            </a:r>
            <a:r>
              <a:rPr lang="zh-CN" altLang="en-US" sz="2400">
                <a:solidFill>
                  <a:srgbClr val="3366FF"/>
                </a:solidFill>
              </a:rPr>
              <a:t>解： 原式</a:t>
            </a:r>
            <a:r>
              <a:rPr lang="zh-CN" altLang="zh-CN" sz="2400">
                <a:solidFill>
                  <a:srgbClr val="3366FF"/>
                </a:solidFill>
              </a:rPr>
              <a:t>=</a:t>
            </a:r>
          </a:p>
        </p:txBody>
      </p:sp>
      <p:graphicFrame>
        <p:nvGraphicFramePr>
          <p:cNvPr id="24584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6515100" y="3357563"/>
          <a:ext cx="23050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r:id="rId9" imgW="1130935" imgH="228600" progId="Equation.3">
                  <p:embed/>
                </p:oleObj>
              </mc:Choice>
              <mc:Fallback>
                <p:oleObj r:id="rId9" imgW="1130935" imgH="2286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3357563"/>
                        <a:ext cx="2305050" cy="465137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2176463" y="57388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4586" name="AutoShape 10"/>
          <p:cNvSpPr/>
          <p:nvPr/>
        </p:nvSpPr>
        <p:spPr>
          <a:xfrm>
            <a:off x="6659563" y="2060575"/>
            <a:ext cx="1800225" cy="1225550"/>
          </a:xfrm>
          <a:prstGeom prst="wedgeRoundRectCallout">
            <a:avLst>
              <a:gd name="adj1" fmla="val -90389"/>
              <a:gd name="adj2" fmla="val 52333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b="1" noProof="1">
                <a:solidFill>
                  <a:srgbClr val="CC00CC"/>
                </a:solidFill>
                <a:cs typeface="+mn-ea"/>
              </a:rPr>
              <a:t>点拨：</a:t>
            </a:r>
            <a:r>
              <a:rPr lang="zh-CN" altLang="en-US" b="1" noProof="1">
                <a:solidFill>
                  <a:srgbClr val="FF0066"/>
                </a:solidFill>
                <a:cs typeface="+mn-ea"/>
              </a:rPr>
              <a:t>在运算过程中，巧用运算律，可简化计算</a:t>
            </a:r>
            <a:endParaRPr lang="zh-CN" altLang="en-US" b="1" noProof="1">
              <a:solidFill>
                <a:srgbClr val="FF0066"/>
              </a:solidFill>
            </a:endParaRPr>
          </a:p>
        </p:txBody>
      </p:sp>
      <p:sp>
        <p:nvSpPr>
          <p:cNvPr id="24587" name="AutoShape 11"/>
          <p:cNvSpPr/>
          <p:nvPr/>
        </p:nvSpPr>
        <p:spPr>
          <a:xfrm>
            <a:off x="684213" y="4652963"/>
            <a:ext cx="5111750" cy="1223962"/>
          </a:xfrm>
          <a:prstGeom prst="cloudCallout">
            <a:avLst>
              <a:gd name="adj1" fmla="val -43759"/>
              <a:gd name="adj2" fmla="val 61801"/>
            </a:avLst>
          </a:prstGeom>
          <a:solidFill>
            <a:schemeClr val="accent6">
              <a:lumMod val="60000"/>
              <a:lumOff val="40000"/>
            </a:schemeClr>
          </a:solidFill>
          <a:ln w="1270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 noProof="1">
                <a:solidFill>
                  <a:srgbClr val="FF33CC"/>
                </a:solidFill>
                <a:cs typeface="+mn-ea"/>
              </a:rPr>
              <a:t>讨论交流：你认为哪种方法更好呢？</a:t>
            </a:r>
            <a:endParaRPr lang="zh-CN" altLang="en-US" sz="2400" b="1" noProof="1">
              <a:solidFill>
                <a:srgbClr val="FF33CC"/>
              </a:solidFill>
            </a:endParaRPr>
          </a:p>
        </p:txBody>
      </p:sp>
      <p:sp>
        <p:nvSpPr>
          <p:cNvPr id="37899" name="WordArt 12"/>
          <p:cNvSpPr>
            <a:spLocks noChangeArrowheads="1" noChangeShapeType="1" noTextEdit="1"/>
          </p:cNvSpPr>
          <p:nvPr/>
        </p:nvSpPr>
        <p:spPr bwMode="auto">
          <a:xfrm>
            <a:off x="323850" y="765175"/>
            <a:ext cx="2232025" cy="6492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b="1" i="1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en-US" altLang="zh-CN" sz="3600" b="1" i="1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 b="1" i="1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944688" y="3902075"/>
            <a:ext cx="971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9900FF"/>
                </a:solidFill>
              </a:rPr>
              <a:t>=  -11</a:t>
            </a:r>
          </a:p>
          <a:p>
            <a:pPr algn="ctr"/>
            <a:endParaRPr lang="zh-CN" altLang="zh-CN" sz="2400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018213" y="3830638"/>
            <a:ext cx="1866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2400"/>
              <a:t> </a:t>
            </a:r>
            <a:r>
              <a:rPr lang="zh-CN" altLang="zh-CN" sz="2400">
                <a:solidFill>
                  <a:srgbClr val="3366FF"/>
                </a:solidFill>
              </a:rPr>
              <a:t>=-6+</a:t>
            </a:r>
            <a:r>
              <a:rPr lang="zh-CN" altLang="en-US" sz="2400">
                <a:solidFill>
                  <a:srgbClr val="3366FF"/>
                </a:solidFill>
              </a:rPr>
              <a:t>（</a:t>
            </a:r>
            <a:r>
              <a:rPr lang="zh-CN" altLang="zh-CN" sz="2400">
                <a:solidFill>
                  <a:srgbClr val="3366FF"/>
                </a:solidFill>
              </a:rPr>
              <a:t>-5</a:t>
            </a:r>
            <a:r>
              <a:rPr lang="zh-CN" altLang="en-US" sz="2400">
                <a:solidFill>
                  <a:srgbClr val="3366FF"/>
                </a:solidFill>
              </a:rPr>
              <a:t>）</a:t>
            </a:r>
          </a:p>
          <a:p>
            <a:pPr algn="ctr"/>
            <a:r>
              <a:rPr lang="zh-CN" altLang="zh-CN" sz="2400">
                <a:solidFill>
                  <a:srgbClr val="3366FF"/>
                </a:solidFill>
              </a:rPr>
              <a:t>                    </a:t>
            </a:r>
            <a:endParaRPr lang="zh-CN" altLang="zh-CN" sz="2400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156325" y="4292600"/>
            <a:ext cx="803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2400">
                <a:solidFill>
                  <a:srgbClr val="3366FF"/>
                </a:solidFill>
              </a:rPr>
              <a:t>=-11</a:t>
            </a:r>
          </a:p>
          <a:p>
            <a:pPr algn="ctr"/>
            <a:endParaRPr lang="zh-CN" altLang="zh-CN" sz="2400"/>
          </a:p>
        </p:txBody>
      </p:sp>
    </p:spTree>
  </p:cSld>
  <p:clrMapOvr>
    <a:masterClrMapping/>
  </p:clrMapOvr>
  <p:transition spd="med">
    <p:split orient="vert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3" grpId="0"/>
      <p:bldP spid="24586" grpId="0" bldLvl="0" animBg="1"/>
      <p:bldP spid="24587" grpId="0" bldLvl="0" animBg="1"/>
      <p:bldP spid="24589" grpId="0"/>
      <p:bldP spid="24590" grpId="0"/>
      <p:bldP spid="245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2"/>
          <p:cNvSpPr txBox="1">
            <a:spLocks noChangeArrowheads="1"/>
          </p:cNvSpPr>
          <p:nvPr/>
        </p:nvSpPr>
        <p:spPr bwMode="auto">
          <a:xfrm>
            <a:off x="468313" y="4292600"/>
            <a:ext cx="2016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例如计算：</a:t>
            </a:r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8915" name="Object 4"/>
          <p:cNvGraphicFramePr>
            <a:graphicFrameLocks noChangeAspect="1"/>
          </p:cNvGraphicFramePr>
          <p:nvPr/>
        </p:nvGraphicFramePr>
        <p:xfrm>
          <a:off x="2266950" y="4056063"/>
          <a:ext cx="468153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r:id="rId3" imgW="1297305" imgH="432435" progId="Equation.3">
                  <p:embed/>
                </p:oleObj>
              </mc:Choice>
              <mc:Fallback>
                <p:oleObj r:id="rId3" imgW="1297305" imgH="4324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4056063"/>
                        <a:ext cx="4681538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AutoShape 5"/>
          <p:cNvSpPr>
            <a:spLocks noChangeAspect="1" noChangeArrowheads="1"/>
          </p:cNvSpPr>
          <p:nvPr/>
        </p:nvSpPr>
        <p:spPr bwMode="auto">
          <a:xfrm flipV="1">
            <a:off x="6445250" y="5013325"/>
            <a:ext cx="1943100" cy="863600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rot="10800000" wrap="none" anchor="ctr"/>
          <a:lstStyle/>
          <a:p>
            <a:pPr algn="ctr"/>
            <a:endParaRPr lang="zh-CN" altLang="zh-CN"/>
          </a:p>
        </p:txBody>
      </p:sp>
      <p:sp>
        <p:nvSpPr>
          <p:cNvPr id="38917" name="AutoShape 6"/>
          <p:cNvSpPr>
            <a:spLocks noChangeAspect="1" noChangeArrowheads="1"/>
          </p:cNvSpPr>
          <p:nvPr/>
        </p:nvSpPr>
        <p:spPr bwMode="auto">
          <a:xfrm flipV="1">
            <a:off x="0" y="1130300"/>
            <a:ext cx="8893175" cy="292576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rot="10800000" wrap="none" anchor="ctr"/>
          <a:lstStyle/>
          <a:p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所以：</a:t>
            </a:r>
          </a:p>
          <a:p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同级运算从左至右进行；</a:t>
            </a:r>
          </a:p>
          <a:p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</a:t>
            </a:r>
            <a:r>
              <a:rPr lang="zh-CN" altLang="en-US" sz="2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算时应按照有理数混合运算的法则规定的顺序进行</a:t>
            </a:r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 (3)</a:t>
            </a:r>
            <a:r>
              <a:rPr lang="zh-CN" altLang="en-US" sz="2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但是可以利用加法和乘法的结合律以及分配律改变运</a:t>
            </a:r>
          </a:p>
          <a:p>
            <a:r>
              <a:rPr lang="zh-CN" altLang="en-US" sz="2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算顺序，使计算简便.</a:t>
            </a:r>
          </a:p>
          <a:p>
            <a:endParaRPr lang="zh-CN" altLang="en-US" sz="2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304800" y="244475"/>
            <a:ext cx="38100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en-US" sz="3200" b="1">
                <a:solidFill>
                  <a:srgbClr val="C00000"/>
                </a:solidFill>
              </a:rPr>
              <a:t>做一做</a:t>
            </a:r>
          </a:p>
          <a:p>
            <a:pPr algn="just"/>
            <a:endParaRPr lang="zh-CN" altLang="zh-CN" sz="2800" b="1"/>
          </a:p>
          <a:p>
            <a:pPr algn="just"/>
            <a:r>
              <a:rPr lang="zh-CN" altLang="en-US" sz="2800" b="1"/>
              <a:t>选择填空</a:t>
            </a:r>
          </a:p>
          <a:p>
            <a:endParaRPr lang="zh-CN" altLang="zh-CN" sz="2800" b="1"/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46238"/>
            <a:ext cx="3505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latin typeface="宋体" panose="02010600030101010101" pitchFamily="2" charset="-122"/>
              </a:rPr>
              <a:t>①</a:t>
            </a:r>
            <a:r>
              <a:rPr lang="zh-CN" altLang="en-US" sz="2800" b="1">
                <a:latin typeface="宋体" panose="02010600030101010101" pitchFamily="2" charset="-122"/>
              </a:rPr>
              <a:t>计算</a:t>
            </a:r>
            <a:r>
              <a:rPr lang="zh-CN" altLang="en-US" sz="2800"/>
              <a:t> 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2362200" y="2971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graphicFrame>
        <p:nvGraphicFramePr>
          <p:cNvPr id="39940" name="Object 5"/>
          <p:cNvGraphicFramePr>
            <a:graphicFrameLocks noChangeAspect="1"/>
          </p:cNvGraphicFramePr>
          <p:nvPr/>
        </p:nvGraphicFramePr>
        <p:xfrm>
          <a:off x="1828800" y="1333500"/>
          <a:ext cx="33591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r:id="rId3" imgW="1218565" imgH="431800" progId="Equation.3">
                  <p:embed/>
                </p:oleObj>
              </mc:Choice>
              <mc:Fallback>
                <p:oleObj r:id="rId3" imgW="1218565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33500"/>
                        <a:ext cx="335915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5143500" y="1584325"/>
            <a:ext cx="3276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en-US" sz="2800" b="1"/>
              <a:t>的结果是</a:t>
            </a:r>
            <a:r>
              <a:rPr lang="zh-CN" altLang="zh-CN" sz="2800" b="1"/>
              <a:t>(      )</a:t>
            </a:r>
          </a:p>
          <a:p>
            <a:endParaRPr lang="zh-CN" altLang="zh-CN" sz="2800" b="1"/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990600" y="2393950"/>
            <a:ext cx="68580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zh-CN" sz="2800" b="1"/>
              <a:t>A. 9          B.-9             C.1            D.-1</a:t>
            </a:r>
          </a:p>
          <a:p>
            <a:endParaRPr lang="zh-CN" altLang="zh-CN" sz="2400" b="1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609600" y="3094038"/>
            <a:ext cx="2819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latin typeface="宋体" panose="02010600030101010101" pitchFamily="2" charset="-122"/>
              </a:rPr>
              <a:t>②</a:t>
            </a:r>
            <a:r>
              <a:rPr lang="zh-CN" altLang="en-US" sz="2800" b="1">
                <a:latin typeface="宋体" panose="02010600030101010101" pitchFamily="2" charset="-122"/>
              </a:rPr>
              <a:t>计算</a:t>
            </a:r>
            <a:r>
              <a:rPr lang="zh-CN" altLang="en-US" sz="2800"/>
              <a:t> </a:t>
            </a:r>
          </a:p>
        </p:txBody>
      </p:sp>
      <p:sp>
        <p:nvSpPr>
          <p:cNvPr id="39944" name="Rectangle 9"/>
          <p:cNvSpPr>
            <a:spLocks noChangeArrowheads="1"/>
          </p:cNvSpPr>
          <p:nvPr/>
        </p:nvSpPr>
        <p:spPr bwMode="auto">
          <a:xfrm>
            <a:off x="5187950" y="3505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9945" name="Object 10"/>
          <p:cNvGraphicFramePr>
            <a:graphicFrameLocks noChangeAspect="1"/>
          </p:cNvGraphicFramePr>
          <p:nvPr/>
        </p:nvGraphicFramePr>
        <p:xfrm>
          <a:off x="1828800" y="2959100"/>
          <a:ext cx="33591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r:id="rId5" imgW="1193800" imgH="228600" progId="Equation.3">
                  <p:embed/>
                </p:oleObj>
              </mc:Choice>
              <mc:Fallback>
                <p:oleObj r:id="rId5" imgW="1193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59100"/>
                        <a:ext cx="33591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Rectangle 11"/>
          <p:cNvSpPr>
            <a:spLocks noChangeArrowheads="1"/>
          </p:cNvSpPr>
          <p:nvPr/>
        </p:nvSpPr>
        <p:spPr bwMode="auto">
          <a:xfrm>
            <a:off x="5105400" y="3048000"/>
            <a:ext cx="27432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en-US" sz="2800" b="1"/>
              <a:t>的结果为</a:t>
            </a:r>
            <a:r>
              <a:rPr lang="zh-CN" altLang="zh-CN" sz="2800" b="1"/>
              <a:t>(      )</a:t>
            </a:r>
          </a:p>
          <a:p>
            <a:endParaRPr lang="zh-CN" altLang="zh-CN" sz="2800"/>
          </a:p>
        </p:txBody>
      </p:sp>
      <p:sp>
        <p:nvSpPr>
          <p:cNvPr id="39947" name="Rectangle 12"/>
          <p:cNvSpPr>
            <a:spLocks noChangeArrowheads="1"/>
          </p:cNvSpPr>
          <p:nvPr/>
        </p:nvSpPr>
        <p:spPr bwMode="auto">
          <a:xfrm>
            <a:off x="990600" y="358140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zh-CN" sz="2800" b="1"/>
              <a:t>A.-54         B.-18          C.-72         D.0 </a:t>
            </a:r>
          </a:p>
          <a:p>
            <a:endParaRPr lang="zh-CN" altLang="zh-CN" sz="2800" b="1"/>
          </a:p>
        </p:txBody>
      </p:sp>
      <p:sp>
        <p:nvSpPr>
          <p:cNvPr id="39948" name="Rectangle 13"/>
          <p:cNvSpPr>
            <a:spLocks noChangeArrowheads="1"/>
          </p:cNvSpPr>
          <p:nvPr/>
        </p:nvSpPr>
        <p:spPr bwMode="auto">
          <a:xfrm>
            <a:off x="609600" y="4310063"/>
            <a:ext cx="1143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latin typeface="宋体" panose="02010600030101010101" pitchFamily="2" charset="-122"/>
              </a:rPr>
              <a:t>③</a:t>
            </a:r>
            <a:r>
              <a:rPr lang="zh-CN" altLang="zh-CN" sz="2800" b="1"/>
              <a:t> </a:t>
            </a:r>
          </a:p>
        </p:txBody>
      </p:sp>
      <p:sp>
        <p:nvSpPr>
          <p:cNvPr id="39949" name="Rectangle 14"/>
          <p:cNvSpPr>
            <a:spLocks noChangeArrowheads="1"/>
          </p:cNvSpPr>
          <p:nvPr/>
        </p:nvSpPr>
        <p:spPr bwMode="auto">
          <a:xfrm>
            <a:off x="3886200" y="3505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9950" name="Object 15"/>
          <p:cNvGraphicFramePr>
            <a:graphicFrameLocks noChangeAspect="1"/>
          </p:cNvGraphicFramePr>
          <p:nvPr/>
        </p:nvGraphicFramePr>
        <p:xfrm>
          <a:off x="1257300" y="4286250"/>
          <a:ext cx="36195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r:id="rId7" imgW="1587500" imgH="241300" progId="Equation.3">
                  <p:embed/>
                </p:oleObj>
              </mc:Choice>
              <mc:Fallback>
                <p:oleObj r:id="rId7" imgW="15875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4286250"/>
                        <a:ext cx="36195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1" name="Rectangle 16"/>
          <p:cNvSpPr>
            <a:spLocks noChangeArrowheads="1"/>
          </p:cNvSpPr>
          <p:nvPr/>
        </p:nvSpPr>
        <p:spPr bwMode="auto">
          <a:xfrm flipV="1">
            <a:off x="-1217613" y="5029200"/>
            <a:ext cx="891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/>
          <a:p>
            <a:endParaRPr lang="zh-CN" altLang="zh-CN"/>
          </a:p>
        </p:txBody>
      </p:sp>
      <p:sp>
        <p:nvSpPr>
          <p:cNvPr id="39952" name="Rectangle 17"/>
          <p:cNvSpPr>
            <a:spLocks noChangeArrowheads="1"/>
          </p:cNvSpPr>
          <p:nvPr/>
        </p:nvSpPr>
        <p:spPr bwMode="auto">
          <a:xfrm>
            <a:off x="4838700" y="4286250"/>
            <a:ext cx="24384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en-US" sz="2800" b="1"/>
              <a:t>的结果为</a:t>
            </a:r>
            <a:r>
              <a:rPr lang="zh-CN" altLang="zh-CN" sz="2800" b="1"/>
              <a:t>(      )</a:t>
            </a:r>
          </a:p>
          <a:p>
            <a:endParaRPr lang="zh-CN" altLang="zh-CN" sz="2800" b="1"/>
          </a:p>
        </p:txBody>
      </p:sp>
      <p:sp>
        <p:nvSpPr>
          <p:cNvPr id="39953" name="Rectangle 18"/>
          <p:cNvSpPr>
            <a:spLocks noChangeArrowheads="1"/>
          </p:cNvSpPr>
          <p:nvPr/>
        </p:nvSpPr>
        <p:spPr bwMode="auto">
          <a:xfrm>
            <a:off x="1066800" y="5045075"/>
            <a:ext cx="6324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zh-CN" sz="2800" b="1"/>
              <a:t>A.0          B.18          C.-16        D.-24</a:t>
            </a:r>
          </a:p>
          <a:p>
            <a:endParaRPr lang="zh-CN" altLang="zh-CN" sz="2800" b="1"/>
          </a:p>
        </p:txBody>
      </p:sp>
      <p:sp>
        <p:nvSpPr>
          <p:cNvPr id="39954" name="Rectangle 19"/>
          <p:cNvSpPr>
            <a:spLocks noChangeArrowheads="1"/>
          </p:cNvSpPr>
          <p:nvPr/>
        </p:nvSpPr>
        <p:spPr bwMode="auto">
          <a:xfrm>
            <a:off x="457200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896100" y="1584325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743700" y="3048000"/>
            <a:ext cx="533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77000" y="4310063"/>
            <a:ext cx="381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4" grpId="0" build="p" animBg="1"/>
      <p:bldP spid="26645" grpId="0" build="p" animBg="1"/>
      <p:bldP spid="26646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zh-CN" altLang="en-US" sz="3600" b="1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我们的收获</a:t>
            </a:r>
            <a:r>
              <a:rPr lang="zh-CN" altLang="zh-CN" sz="3600" b="1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623888" y="2124075"/>
            <a:ext cx="8153400" cy="3078163"/>
            <a:chOff x="0" y="0"/>
            <a:chExt cx="5136" cy="1939"/>
          </a:xfrm>
        </p:grpSpPr>
        <p:sp>
          <p:nvSpPr>
            <p:cNvPr id="40963" name="Text Box 11"/>
            <p:cNvSpPr txBox="1">
              <a:spLocks noChangeArrowheads="1"/>
            </p:cNvSpPr>
            <p:nvPr/>
          </p:nvSpPr>
          <p:spPr bwMode="auto">
            <a:xfrm>
              <a:off x="144" y="0"/>
              <a:ext cx="4992" cy="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我学会了</a:t>
              </a:r>
              <a:r>
                <a:rPr lang="zh-CN" altLang="zh-CN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我明白了</a:t>
              </a:r>
              <a:r>
                <a:rPr lang="zh-CN" altLang="zh-CN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我认为</a:t>
              </a:r>
              <a:r>
                <a:rPr lang="zh-CN" altLang="zh-CN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我会用</a:t>
              </a:r>
              <a:r>
                <a:rPr lang="zh-CN" altLang="zh-CN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我想</a:t>
              </a:r>
              <a:r>
                <a:rPr lang="zh-CN" altLang="zh-CN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</a:p>
          </p:txBody>
        </p:sp>
        <p:grpSp>
          <p:nvGrpSpPr>
            <p:cNvPr id="40964" name="Group 12"/>
            <p:cNvGrpSpPr>
              <a:grpSpLocks noChangeAspect="1"/>
            </p:cNvGrpSpPr>
            <p:nvPr/>
          </p:nvGrpSpPr>
          <p:grpSpPr bwMode="auto">
            <a:xfrm>
              <a:off x="0" y="96"/>
              <a:ext cx="144" cy="1344"/>
              <a:chOff x="0" y="0"/>
              <a:chExt cx="144" cy="1344"/>
            </a:xfrm>
          </p:grpSpPr>
          <p:pic>
            <p:nvPicPr>
              <p:cNvPr id="40965" name="Picture 13" descr="BD14754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14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66" name="Picture 14" descr="BD14754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200"/>
                <a:ext cx="14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67" name="Picture 15" descr="BD14754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816"/>
                <a:ext cx="14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68" name="Picture 16" descr="BD14754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84"/>
                <a:ext cx="14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40969" name="Picture 17" descr="BD147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876800"/>
            <a:ext cx="220663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23888" y="1295400"/>
            <a:ext cx="7543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结合本堂课内容，请用下列句式造句.</a:t>
            </a:r>
          </a:p>
        </p:txBody>
      </p:sp>
      <p:pic>
        <p:nvPicPr>
          <p:cNvPr id="17410" name="图片 174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40600" y="3468688"/>
            <a:ext cx="158115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Line 2"/>
          <p:cNvSpPr>
            <a:spLocks noChangeShapeType="1"/>
          </p:cNvSpPr>
          <p:nvPr/>
        </p:nvSpPr>
        <p:spPr bwMode="auto">
          <a:xfrm>
            <a:off x="44450" y="1319213"/>
            <a:ext cx="9144000" cy="0"/>
          </a:xfrm>
          <a:prstGeom prst="line">
            <a:avLst/>
          </a:prstGeom>
          <a:noFill/>
          <a:ln w="76200" cmpd="tri">
            <a:solidFill>
              <a:srgbClr val="99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86" name="Line 3"/>
          <p:cNvSpPr>
            <a:spLocks noChangeShapeType="1"/>
          </p:cNvSpPr>
          <p:nvPr/>
        </p:nvSpPr>
        <p:spPr bwMode="auto">
          <a:xfrm>
            <a:off x="1524000" y="0"/>
            <a:ext cx="0" cy="6858000"/>
          </a:xfrm>
          <a:prstGeom prst="line">
            <a:avLst/>
          </a:prstGeom>
          <a:noFill/>
          <a:ln w="76200" cmpd="tri">
            <a:solidFill>
              <a:srgbClr val="99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2193925" y="42545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988" name="Picture 5" descr="ART_2797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644650" y="1319213"/>
            <a:ext cx="7399338" cy="5116512"/>
          </a:xfrm>
          <a:prstGeom prst="rect">
            <a:avLst/>
          </a:prstGeom>
          <a:blipFill dpi="0" rotWithShape="0">
            <a:blip r:embed="rId3">
              <a:grayscl/>
            </a:blip>
            <a:srcRect/>
            <a:stretch>
              <a:fillRect/>
            </a:stretch>
          </a:blip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1736725" y="523875"/>
            <a:ext cx="3421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0000CC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小结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488950" y="1660525"/>
            <a:ext cx="6096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/>
          <a:p>
            <a:r>
              <a:rPr lang="zh-CN" altLang="en-US" sz="2800" b="1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回头一看，我明白了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…</a:t>
            </a:r>
            <a:endParaRPr lang="zh-CN" altLang="en-US" sz="2800" b="1">
              <a:solidFill>
                <a:srgbClr val="CC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41991" name="Picture 8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50" y="7938"/>
            <a:ext cx="142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3492500" y="1862138"/>
            <a:ext cx="3887788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300" b="1" dirty="0">
                <a:latin typeface="黑体" panose="02010609060101010101" pitchFamily="49" charset="-122"/>
                <a:ea typeface="黑体" panose="02010609060101010101" pitchFamily="49" charset="-122"/>
              </a:rPr>
              <a:t>1．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先算乘方，再算乘除，最后算加减</a:t>
            </a:r>
            <a:r>
              <a:rPr lang="zh-CN" altLang="en-US" sz="23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r>
              <a:rPr lang="zh-CN" altLang="en-US" sz="2300" b="1" dirty="0">
                <a:latin typeface="黑体" panose="02010609060101010101" pitchFamily="49" charset="-122"/>
                <a:ea typeface="黑体" panose="02010609060101010101" pitchFamily="49" charset="-122"/>
              </a:rPr>
              <a:t>2．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同级运算依照从左到右的顺序运算</a:t>
            </a:r>
            <a:r>
              <a:rPr lang="zh-CN" altLang="en-US" sz="2300" b="1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r>
              <a:rPr lang="zh-CN" altLang="en-US" sz="2300" b="1" dirty="0">
                <a:latin typeface="黑体" panose="02010609060101010101" pitchFamily="49" charset="-122"/>
                <a:ea typeface="黑体" panose="02010609060101010101" pitchFamily="49" charset="-122"/>
              </a:rPr>
              <a:t>3．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若有括号，先小括号，再中括号，最后大括号，依次运算</a:t>
            </a:r>
            <a:r>
              <a:rPr lang="zh-CN" altLang="en-US" sz="2300" b="1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r>
              <a:rPr lang="zh-CN" altLang="en-US" sz="2300" b="1" dirty="0">
                <a:latin typeface="黑体" panose="02010609060101010101" pitchFamily="49" charset="-122"/>
                <a:ea typeface="黑体" panose="02010609060101010101" pitchFamily="49" charset="-122"/>
              </a:rPr>
              <a:t>4．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要认真审题，仔细运算，注意检查，保证结果正确</a:t>
            </a:r>
            <a:r>
              <a:rPr lang="zh-CN" altLang="en-US" sz="23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pic>
        <p:nvPicPr>
          <p:cNvPr id="43011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2328863" y="2711450"/>
            <a:ext cx="5346700" cy="5011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完成教材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74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页习题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3.4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第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1-3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 </a:t>
            </a:r>
            <a:endParaRPr lang="zh-CN" altLang="en-US" sz="2400" b="1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457200" indent="-457200"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eaLnBrk="0" hangingPunct="0">
              <a:lnSpc>
                <a:spcPct val="13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692275" y="301625"/>
            <a:ext cx="297656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44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隶书" panose="02010509060101010101" pitchFamily="1" charset="-122"/>
                <a:cs typeface="+mn-ea"/>
              </a:rPr>
              <a:t>课后作业：</a:t>
            </a:r>
            <a:endParaRPr lang="zh-CN" altLang="en-US" sz="44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隶书" panose="02010509060101010101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1295400" y="1517650"/>
            <a:ext cx="58943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每一个非零有理数由__</a:t>
            </a:r>
            <a:r>
              <a:rPr lang="zh-CN" altLang="en-US" sz="2000" b="1" u="sng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__和__________两部分组成;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95400" y="4419600"/>
            <a:ext cx="2225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有理数的减法法则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95400" y="1990725"/>
            <a:ext cx="2225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有理数的加法法则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95400" y="2387600"/>
            <a:ext cx="66294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1）同号两数的相加，取相同的符号，并把绝对值相加；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2）绝对值不等异号两数相加，取绝对值较大的加数的符号，并用较大的绝对值减去较小的绝对值；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3）互为相反数的两数相加得零；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4）零与任何数相加仍得这个数.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95400" y="4953000"/>
            <a:ext cx="4395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减去一个数就是加上这个数的相反数.</a:t>
            </a:r>
          </a:p>
        </p:txBody>
      </p:sp>
      <p:sp>
        <p:nvSpPr>
          <p:cNvPr id="20486" name="WordArt 7" descr="weave"/>
          <p:cNvSpPr>
            <a:spLocks noChangeArrowheads="1" noChangeShapeType="1" noTextEdit="1"/>
          </p:cNvSpPr>
          <p:nvPr/>
        </p:nvSpPr>
        <p:spPr bwMode="auto">
          <a:xfrm>
            <a:off x="2057400" y="838200"/>
            <a:ext cx="5029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r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3600" dirty="0"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学而时习之，不亦悦乎？</a:t>
            </a:r>
          </a:p>
        </p:txBody>
      </p:sp>
      <p:sp>
        <p:nvSpPr>
          <p:cNvPr id="6152" name="Text Box 8"/>
          <p:cNvSpPr txBox="1">
            <a:spLocks noChangeAspect="1" noChangeArrowheads="1"/>
          </p:cNvSpPr>
          <p:nvPr/>
        </p:nvSpPr>
        <p:spPr bwMode="auto">
          <a:xfrm>
            <a:off x="3763963" y="1517650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ea typeface="微软雅黑" panose="020B0503020204020204" pitchFamily="34" charset="-122"/>
              </a:rPr>
              <a:t>符号</a:t>
            </a:r>
          </a:p>
        </p:txBody>
      </p:sp>
      <p:sp>
        <p:nvSpPr>
          <p:cNvPr id="6153" name="Text Box 9"/>
          <p:cNvSpPr txBox="1">
            <a:spLocks noChangeAspect="1" noChangeArrowheads="1"/>
          </p:cNvSpPr>
          <p:nvPr/>
        </p:nvSpPr>
        <p:spPr bwMode="auto">
          <a:xfrm>
            <a:off x="4838700" y="1517650"/>
            <a:ext cx="1111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ea typeface="微软雅黑" panose="020B0503020204020204" pitchFamily="34" charset="-122"/>
              </a:rPr>
              <a:t>绝对值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/>
      <p:bldP spid="6148" grpId="0" bldLvl="0"/>
      <p:bldP spid="6149" grpId="0"/>
      <p:bldP spid="6150" grpId="0"/>
      <p:bldP spid="6152" grpId="0" bldLvl="0"/>
      <p:bldP spid="6153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1143000"/>
            <a:ext cx="2225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有理数的乘法法则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79500" y="2505075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有理数的除法法则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71600" y="1676400"/>
            <a:ext cx="701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1）两数相乘同号得正，异号得负，并把绝对值相乘；</a:t>
            </a:r>
          </a:p>
          <a:p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2）零与任何数相乘都得零.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95400" y="2895600"/>
            <a:ext cx="618172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1）除以一个不为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的数，等于乘以这个数的倒数；</a:t>
            </a:r>
          </a:p>
          <a:p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2）两数相除同号得正，异号得负；并把绝对值相除；</a:t>
            </a:r>
          </a:p>
          <a:p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3）零除以任何非零的数为零. 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不能作除数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60450" y="3995738"/>
            <a:ext cx="2789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有理数的乘方符号法则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95400" y="4457700"/>
            <a:ext cx="473075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1）正数的任何次幂都是正数；</a:t>
            </a:r>
          </a:p>
          <a:p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2）负数的奇次幂为负数，偶次幂为正数.</a:t>
            </a:r>
            <a:endParaRPr lang="en-US" altLang="zh-CN" sz="2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3)0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的任何正整数次幂都是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0.</a:t>
            </a:r>
            <a:endParaRPr lang="zh-CN" altLang="en-US" sz="2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/>
      <p:bldP spid="7171" grpId="0" bldLvl="0"/>
      <p:bldP spid="7172" grpId="0"/>
      <p:bldP spid="7173" grpId="0"/>
      <p:bldP spid="7174" grpId="0" bldLvl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588"/>
            <a:ext cx="5545137" cy="1600200"/>
          </a:xfrm>
        </p:spPr>
        <p:txBody>
          <a:bodyPr/>
          <a:lstStyle/>
          <a:p>
            <a:r>
              <a:rPr lang="zh-CN" altLang="zh-CN" b="1" dirty="0" smtClean="0"/>
              <a:t>1.</a:t>
            </a:r>
            <a:r>
              <a:rPr lang="zh-CN" altLang="en-US" b="1" dirty="0" smtClean="0"/>
              <a:t>只含某一级运算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636838"/>
            <a:ext cx="7696200" cy="3657600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例1: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计算   </a:t>
            </a:r>
          </a:p>
          <a:p>
            <a:r>
              <a:rPr lang="zh-CN" altLang="en-US" sz="4000" b="1" dirty="0" smtClean="0">
                <a:latin typeface="Times New Roman" panose="02020603050405020304" pitchFamily="18" charset="0"/>
              </a:rPr>
              <a:t>（1） -2+5-8</a:t>
            </a:r>
          </a:p>
          <a:p>
            <a:r>
              <a:rPr lang="zh-CN" altLang="en-US" sz="4000" b="1" dirty="0" smtClean="0">
                <a:latin typeface="Times New Roman" panose="02020603050405020304" pitchFamily="18" charset="0"/>
              </a:rPr>
              <a:t>（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） -100÷25×(-4)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19475" y="1601788"/>
            <a:ext cx="5262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 b="1" dirty="0">
                <a:solidFill>
                  <a:schemeClr val="tx2"/>
                </a:solidFill>
              </a:rPr>
              <a:t>——</a:t>
            </a:r>
            <a:r>
              <a:rPr lang="zh-CN" altLang="en-US" sz="4000" b="1" dirty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从左到右依次运算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6656388" cy="1060450"/>
          </a:xfrm>
        </p:spPr>
        <p:txBody>
          <a:bodyPr/>
          <a:lstStyle/>
          <a:p>
            <a:r>
              <a:rPr lang="zh-CN" altLang="zh-CN" b="1" dirty="0" smtClean="0"/>
              <a:t>2.</a:t>
            </a:r>
            <a:r>
              <a:rPr lang="zh-CN" altLang="en-US" b="1" dirty="0" smtClean="0"/>
              <a:t>有不同级运算在一起的</a:t>
            </a:r>
            <a:br>
              <a:rPr lang="zh-CN" altLang="en-US" b="1" dirty="0" smtClean="0"/>
            </a:br>
            <a:endParaRPr lang="zh-CN" altLang="en-US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2738"/>
            <a:ext cx="7696200" cy="36576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0070C0"/>
                </a:solidFill>
              </a:rPr>
              <a:t>例2：</a:t>
            </a:r>
            <a:r>
              <a:rPr lang="zh-CN" altLang="en-US" sz="4800" b="1" dirty="0" smtClean="0"/>
              <a:t>计算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 smtClean="0">
                <a:latin typeface="Times New Roman" panose="02020603050405020304" pitchFamily="18" charset="0"/>
              </a:rPr>
              <a:t>(1)  14-14÷(-2)+7×(-3)</a:t>
            </a:r>
            <a:endParaRPr lang="zh-CN" altLang="en-US" sz="4800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 smtClean="0">
                <a:latin typeface="Times New Roman" panose="02020603050405020304" pitchFamily="18" charset="0"/>
              </a:rPr>
              <a:t>(2)  1-2×(-3)</a:t>
            </a:r>
            <a:r>
              <a:rPr lang="zh-CN" altLang="en-US" sz="4000" b="1" baseline="30000" dirty="0" smtClean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0825" y="1214438"/>
            <a:ext cx="87471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chemeClr val="tx2"/>
                </a:solidFill>
                <a:latin typeface="Comic Sans MS" panose="030F0702030302020204" pitchFamily="66" charset="0"/>
              </a:rPr>
              <a:t>     </a:t>
            </a:r>
            <a:r>
              <a:rPr lang="zh-CN" altLang="en-US" sz="4800" b="1" dirty="0">
                <a:solidFill>
                  <a:schemeClr val="tx2"/>
                </a:solidFill>
              </a:rPr>
              <a:t>—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从高级到低级运算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先算乘方</a:t>
            </a:r>
            <a:r>
              <a:rPr lang="zh-CN" altLang="en-US" sz="28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三级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   再算乘除</a:t>
            </a:r>
            <a:r>
              <a:rPr lang="zh-CN" altLang="en-US" sz="28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二级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   最后算加减</a:t>
            </a:r>
            <a:r>
              <a:rPr lang="zh-CN" altLang="en-US" sz="28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一级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5689600" cy="1600200"/>
          </a:xfrm>
        </p:spPr>
        <p:txBody>
          <a:bodyPr/>
          <a:lstStyle/>
          <a:p>
            <a:r>
              <a:rPr lang="zh-CN" altLang="zh-CN" b="1" dirty="0" smtClean="0"/>
              <a:t>3.</a:t>
            </a:r>
            <a:r>
              <a:rPr lang="zh-CN" altLang="en-US" b="1" dirty="0" smtClean="0"/>
              <a:t>带有括号的运算</a:t>
            </a:r>
            <a:br>
              <a:rPr lang="zh-CN" altLang="en-US" b="1" dirty="0" smtClean="0"/>
            </a:br>
            <a:endParaRPr lang="zh-CN" altLang="en-US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1763" y="2708275"/>
            <a:ext cx="8782050" cy="18002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smtClean="0">
                <a:solidFill>
                  <a:srgbClr val="0070C0"/>
                </a:solidFill>
              </a:rPr>
              <a:t>例3：</a:t>
            </a:r>
            <a:r>
              <a:rPr lang="zh-CN" altLang="en-US" sz="3600" b="1" smtClean="0"/>
              <a:t>计算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smtClean="0"/>
              <a:t>       -3-｛［-4+ (1-1.6×     )] ÷(-2)｝÷3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99000" y="3240088"/>
            <a:ext cx="273050" cy="882650"/>
          </a:xfrm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068388" y="1044575"/>
            <a:ext cx="75342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schemeClr val="tx2"/>
                </a:solidFill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从内到外依次进行运算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先算小括号;   再算中括号;    最后算大括号里面的.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024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88913"/>
            <a:ext cx="7772400" cy="6858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有理数的运算</a:t>
            </a:r>
          </a:p>
        </p:txBody>
      </p:sp>
      <p:sp>
        <p:nvSpPr>
          <p:cNvPr id="9218" name="AutoShape 3"/>
          <p:cNvSpPr/>
          <p:nvPr/>
        </p:nvSpPr>
        <p:spPr>
          <a:xfrm>
            <a:off x="539750" y="1700213"/>
            <a:ext cx="3529013" cy="1500187"/>
          </a:xfrm>
          <a:prstGeom prst="cloudCallout">
            <a:avLst>
              <a:gd name="adj1" fmla="val 57986"/>
              <a:gd name="adj2" fmla="val 130213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4000" noProof="1">
                <a:latin typeface="Comic Sans MS" panose="030F0702030302020204" pitchFamily="66" charset="0"/>
                <a:cs typeface="+mn-ea"/>
              </a:rPr>
              <a:t>你学过哪些运算</a:t>
            </a:r>
            <a:r>
              <a:rPr lang="en-US" altLang="zh-CN" sz="4000" noProof="1">
                <a:latin typeface="Comic Sans MS" panose="030F0702030302020204" pitchFamily="66" charset="0"/>
                <a:cs typeface="+mn-ea"/>
              </a:rPr>
              <a:t>?</a:t>
            </a:r>
            <a:endParaRPr lang="en-US" altLang="zh-CN" sz="4000" noProof="1">
              <a:latin typeface="Comic Sans MS" panose="030F0702030302020204" pitchFamily="66" charset="0"/>
            </a:endParaRPr>
          </a:p>
        </p:txBody>
      </p:sp>
      <p:sp>
        <p:nvSpPr>
          <p:cNvPr id="11268" name="Rectangle 4"/>
          <p:cNvSpPr/>
          <p:nvPr/>
        </p:nvSpPr>
        <p:spPr>
          <a:xfrm>
            <a:off x="4356100" y="1196975"/>
            <a:ext cx="3168650" cy="3384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4000" noProof="1">
                <a:latin typeface="Comic Sans MS" panose="030F0702030302020204" pitchFamily="66" charset="0"/>
                <a:ea typeface="楷体_GB2312" panose="02010609030101010101" pitchFamily="1" charset="-122"/>
                <a:cs typeface="+mn-ea"/>
              </a:rPr>
              <a:t>加法</a:t>
            </a:r>
            <a:endParaRPr lang="zh-CN" altLang="en-US" sz="4000" noProof="1">
              <a:latin typeface="Comic Sans MS" panose="030F0702030302020204" pitchFamily="66" charset="0"/>
              <a:ea typeface="楷体_GB2312" panose="02010609030101010101" pitchFamily="1" charset="-122"/>
            </a:endParaRPr>
          </a:p>
          <a:p>
            <a:pPr algn="ctr"/>
            <a:r>
              <a:rPr lang="zh-CN" altLang="en-US" sz="4000" noProof="1">
                <a:latin typeface="Comic Sans MS" panose="030F0702030302020204" pitchFamily="66" charset="0"/>
                <a:ea typeface="楷体_GB2312" panose="02010609030101010101" pitchFamily="1" charset="-122"/>
                <a:cs typeface="+mn-ea"/>
              </a:rPr>
              <a:t>减法</a:t>
            </a:r>
            <a:endParaRPr lang="zh-CN" altLang="en-US" sz="4000" noProof="1">
              <a:latin typeface="Comic Sans MS" panose="030F0702030302020204" pitchFamily="66" charset="0"/>
              <a:ea typeface="楷体_GB2312" panose="02010609030101010101" pitchFamily="1" charset="-122"/>
            </a:endParaRPr>
          </a:p>
          <a:p>
            <a:pPr algn="ctr"/>
            <a:r>
              <a:rPr lang="zh-CN" altLang="en-US" sz="4000" noProof="1">
                <a:latin typeface="Comic Sans MS" panose="030F0702030302020204" pitchFamily="66" charset="0"/>
                <a:ea typeface="楷体_GB2312" panose="02010609030101010101" pitchFamily="1" charset="-122"/>
                <a:cs typeface="+mn-ea"/>
              </a:rPr>
              <a:t>乘法</a:t>
            </a:r>
            <a:endParaRPr lang="zh-CN" altLang="en-US" sz="4000" noProof="1">
              <a:latin typeface="Comic Sans MS" panose="030F0702030302020204" pitchFamily="66" charset="0"/>
              <a:ea typeface="楷体_GB2312" panose="02010609030101010101" pitchFamily="1" charset="-122"/>
            </a:endParaRPr>
          </a:p>
          <a:p>
            <a:pPr algn="ctr"/>
            <a:r>
              <a:rPr lang="zh-CN" altLang="en-US" sz="4000" noProof="1">
                <a:latin typeface="Comic Sans MS" panose="030F0702030302020204" pitchFamily="66" charset="0"/>
                <a:ea typeface="楷体_GB2312" panose="02010609030101010101" pitchFamily="1" charset="-122"/>
                <a:cs typeface="+mn-ea"/>
              </a:rPr>
              <a:t>除法</a:t>
            </a:r>
            <a:endParaRPr lang="zh-CN" altLang="en-US" sz="4000" noProof="1">
              <a:latin typeface="Comic Sans MS" panose="030F0702030302020204" pitchFamily="66" charset="0"/>
              <a:ea typeface="楷体_GB2312" panose="02010609030101010101" pitchFamily="1" charset="-122"/>
            </a:endParaRPr>
          </a:p>
          <a:p>
            <a:pPr algn="ctr"/>
            <a:r>
              <a:rPr lang="zh-CN" altLang="en-US" sz="4000" noProof="1">
                <a:latin typeface="Comic Sans MS" panose="030F0702030302020204" pitchFamily="66" charset="0"/>
                <a:ea typeface="楷体_GB2312" panose="02010609030101010101" pitchFamily="1" charset="-122"/>
                <a:cs typeface="+mn-ea"/>
              </a:rPr>
              <a:t>乘方</a:t>
            </a:r>
            <a:endParaRPr lang="zh-CN" altLang="en-US" sz="4000" noProof="1">
              <a:latin typeface="Comic Sans MS" panose="030F0702030302020204" pitchFamily="66" charset="0"/>
              <a:ea typeface="楷体_GB2312" panose="02010609030101010101" pitchFamily="1" charset="-122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9750" y="4797425"/>
            <a:ext cx="8459788" cy="1358900"/>
          </a:xfrm>
          <a:prstGeom prst="rect">
            <a:avLst/>
          </a:prstGeom>
          <a:solidFill>
            <a:srgbClr val="FF99CC"/>
          </a:solidFill>
          <a:ln w="57150" cmpd="thinThick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一个运算中，含有有理数的加、减、乘、除、乘方等多种运算，称为有理数的混合运算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126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1042988" y="620713"/>
            <a:ext cx="748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850900"/>
            <a:ext cx="637540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042988" y="3500438"/>
            <a:ext cx="7705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>
              <a:latin typeface="Verdana" panose="020B0604030504040204" pitchFamily="34" charset="0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503238" y="218598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在上式中，含有哪几种运算</a:t>
            </a:r>
            <a:r>
              <a:rPr lang="zh-CN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47813" y="3028950"/>
            <a:ext cx="8064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Verdana" panose="020B0604030504040204" pitchFamily="34" charset="0"/>
                <a:ea typeface="新宋体" panose="02010609030101010101" charset="-122"/>
              </a:rPr>
              <a:t>加、减、乘、除、乘方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03238" y="4181475"/>
            <a:ext cx="88201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你能说说它们的运算顺序吗？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全屏显示(4:3)</PresentationFormat>
  <Paragraphs>194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方正姚体</vt:lpstr>
      <vt:lpstr>黑体</vt:lpstr>
      <vt:lpstr>华文琥珀</vt:lpstr>
      <vt:lpstr>华文新魏</vt:lpstr>
      <vt:lpstr>楷体</vt:lpstr>
      <vt:lpstr>楷体_GB2312</vt:lpstr>
      <vt:lpstr>隶书</vt:lpstr>
      <vt:lpstr>宋体</vt:lpstr>
      <vt:lpstr>微软雅黑</vt:lpstr>
      <vt:lpstr>新宋体</vt:lpstr>
      <vt:lpstr>幼圆</vt:lpstr>
      <vt:lpstr>Arial</vt:lpstr>
      <vt:lpstr>Calibri</vt:lpstr>
      <vt:lpstr>Comic Sans MS</vt:lpstr>
      <vt:lpstr>Tahoma</vt:lpstr>
      <vt:lpstr>Times New Roman</vt:lpstr>
      <vt:lpstr>Verdana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1.只含某一级运算</vt:lpstr>
      <vt:lpstr>2.有不同级运算在一起的 </vt:lpstr>
      <vt:lpstr>3.带有括号的运算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请观察后回答：</vt:lpstr>
      <vt:lpstr>PowerPoint 演示文稿</vt:lpstr>
      <vt:lpstr> 计算： </vt:lpstr>
      <vt:lpstr>PowerPoint 演示文稿</vt:lpstr>
      <vt:lpstr>PowerPoint 演示文稿</vt:lpstr>
      <vt:lpstr>我们的收获……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2012-10-13T00:41:00Z</dcterms:created>
  <dcterms:modified xsi:type="dcterms:W3CDTF">2023-01-17T02:56:33Z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63510A87B601439CB5C6B14E9D898F94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