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69" r:id="rId3"/>
    <p:sldId id="352" r:id="rId4"/>
    <p:sldId id="375" r:id="rId5"/>
    <p:sldId id="295" r:id="rId6"/>
    <p:sldId id="296" r:id="rId7"/>
    <p:sldId id="271" r:id="rId8"/>
    <p:sldId id="366" r:id="rId9"/>
    <p:sldId id="343" r:id="rId10"/>
    <p:sldId id="367" r:id="rId11"/>
    <p:sldId id="368" r:id="rId12"/>
    <p:sldId id="277" r:id="rId13"/>
    <p:sldId id="369" r:id="rId14"/>
    <p:sldId id="303" r:id="rId15"/>
    <p:sldId id="344" r:id="rId16"/>
    <p:sldId id="370" r:id="rId17"/>
    <p:sldId id="372" r:id="rId18"/>
    <p:sldId id="353" r:id="rId19"/>
    <p:sldId id="374" r:id="rId20"/>
    <p:sldId id="373" r:id="rId21"/>
    <p:sldId id="371" r:id="rId22"/>
    <p:sldId id="341" r:id="rId23"/>
    <p:sldId id="318" r:id="rId2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719779" y="1924350"/>
            <a:ext cx="9553265" cy="2347509"/>
            <a:chOff x="3775" y="1514"/>
            <a:chExt cx="11117" cy="3415"/>
          </a:xfrm>
        </p:grpSpPr>
        <p:sp>
          <p:nvSpPr>
            <p:cNvPr id="3" name="Rectangle 5"/>
            <p:cNvSpPr/>
            <p:nvPr/>
          </p:nvSpPr>
          <p:spPr>
            <a:xfrm>
              <a:off x="3775" y="3899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Grammar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91" y="1514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5</a:t>
              </a:r>
              <a:r>
                <a:rPr lang="zh-CN" altLang="en-US" sz="60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Let's celebrate!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40035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352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655036" y="1408657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studies English,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 and other subjects.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吉姆学习英语、数学、体育和其他的科目。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sides of the paper is yellow, and the other is black.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这张纸的一面是黄色的，另一面是黑色的。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74825" y="1403593"/>
            <a:ext cx="1121433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always ready to help others.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他总是乐意帮助别人。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students in the playground. Some are playing basketball, and the others are chatting.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操场上有许多学生。一些学生正在打篮球，其余的学生正在聊天。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223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9685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566060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株洲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twins are in different classes. One is in Class One and________ is in Class Two.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another            B. other        C. the other          D. others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6358" y="2510493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2233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9685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4294" y="1566060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呼和浩特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fifty students in Class One. Twenty of them are boys; ________ are girls.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   B. the others  C. others    D. another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098905" y="2446324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7787" y="3785049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考查不定代词。句意：一班有五十名学生，二十名是男生，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是女生。题空处表示一定范围内除去一部分后其余全部的人，因此应用“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the others”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60972" y="117779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F1AF00"/>
                </a:solidFill>
                <a:latin typeface="+mn-ea"/>
              </a:rPr>
              <a:t>语法聚焦</a:t>
            </a:r>
          </a:p>
        </p:txBody>
      </p:sp>
      <p:sp>
        <p:nvSpPr>
          <p:cNvPr id="6" name="矩形 5"/>
          <p:cNvSpPr/>
          <p:nvPr/>
        </p:nvSpPr>
        <p:spPr>
          <a:xfrm>
            <a:off x="4081794" y="1794768"/>
            <a:ext cx="235513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特殊疑问词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组</a:t>
            </a:r>
            <a:r>
              <a:rPr lang="en-US" altLang="zh-CN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548" y="254288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838780" y="254024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教材典句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1779" y="3032600"/>
            <a:ext cx="11573829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your classroom?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你的教室在哪里？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on the ground floor.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在一楼。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mask is this?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这是谁的面具？</a:t>
            </a: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Amy's.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是埃米的。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6595" y="1801686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that girl in a red coat?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穿红色大衣的那个女孩是谁？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—That's Kitty.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那是基蒂。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he want for Christmas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？圣诞节他想要什么？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 wants a toy train.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他想要一个玩具火车。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6595" y="1801688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so happy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？你为什么如此高兴？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—Because it is my birthday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！因为今天是我的生日！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—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get to school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？你怎样到达学校？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get to school by bus.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我乘坐公共汽车到校。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3446" y="13167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1010070" y="127649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65219" y="1970340"/>
          <a:ext cx="11229476" cy="4572000"/>
        </p:xfrm>
        <a:graphic>
          <a:graphicData uri="http://schemas.openxmlformats.org/drawingml/2006/table">
            <a:tbl>
              <a:tblPr/>
              <a:tblGrid>
                <a:gridCol w="270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特殊疑问词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组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what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“________”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，用来询问物品、职业或活动等。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—What is that? </a:t>
                      </a: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那是什么？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It's a bag.</a:t>
                      </a: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它是一个包。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which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哪一个，</a:t>
                      </a: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20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000" b="1" kern="100">
                          <a:latin typeface="Times New Roman" panose="02020603050405020304"/>
                          <a:cs typeface="Times New Roman" panose="02020603050405020304"/>
                        </a:rPr>
                        <a:t>，用来具体地询问物品或人。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—Which would you like? </a:t>
                      </a:r>
                      <a:endParaRPr lang="en-US" sz="20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你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想要哪一个？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I'd like the white one</a:t>
                      </a:r>
                      <a:r>
                        <a:rPr lang="en-US" sz="2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我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想要白色的那一个。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>
                          <a:latin typeface="Times New Roman" panose="02020603050405020304"/>
                          <a:cs typeface="Courier New" panose="02070309020205020404"/>
                        </a:rPr>
                        <a:t>who</a:t>
                      </a:r>
                      <a:endParaRPr lang="zh-CN" sz="2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”，用来询问人。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—Who do you travel with? </a:t>
                      </a:r>
                      <a:endParaRPr lang="en-US" sz="20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你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和谁一起旅行？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000" b="1" kern="100" dirty="0">
                          <a:latin typeface="Times New Roman" panose="02020603050405020304"/>
                          <a:cs typeface="Courier New" panose="02070309020205020404"/>
                        </a:rPr>
                        <a:t>My father.</a:t>
                      </a:r>
                      <a:r>
                        <a:rPr lang="zh-CN" sz="2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我父亲。</a:t>
                      </a:r>
                      <a:endParaRPr lang="zh-CN" sz="2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940969" y="3745736"/>
            <a:ext cx="14190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哪一些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98905" y="2366114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55052" y="5566514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谁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106905" y="1906782"/>
          <a:ext cx="10603832" cy="4285471"/>
        </p:xfrm>
        <a:graphic>
          <a:graphicData uri="http://schemas.openxmlformats.org/drawingml/2006/table">
            <a:tbl>
              <a:tblPr/>
              <a:tblGrid>
                <a:gridCol w="255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4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4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特殊疑问词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组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whose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”，用来询问所有者。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—Whose bag is this? </a:t>
                      </a:r>
                      <a:endParaRPr lang="en-US" sz="24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这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是谁的包？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It's mine.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它是我的包。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when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，用来询问时间。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When do you usually go to school? 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你通常什么时候去上学？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At 7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：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00 a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m.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早上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点。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where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”，用来询问地点。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—Where were you born?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你出生在哪儿？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In Suzhou.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苏州。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772674" y="2654871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谁的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820799" y="3938240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何时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868926" y="5237651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何地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29390" y="1524000"/>
          <a:ext cx="10956756" cy="4389120"/>
        </p:xfrm>
        <a:graphic>
          <a:graphicData uri="http://schemas.openxmlformats.org/drawingml/2006/table">
            <a:tbl>
              <a:tblPr/>
              <a:tblGrid>
                <a:gridCol w="2139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特殊疑问词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组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why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”，用来询问原因。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—Why do you like dancing? </a:t>
                      </a:r>
                      <a:endParaRPr lang="en-US" sz="24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你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为什么喜欢跳舞？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Because it's fun.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因为它有趣。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how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“________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”，用来询问方式或程度。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—How does she go to school? </a:t>
                      </a:r>
                      <a:endParaRPr lang="en-US" sz="24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她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怎样去上学？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She takes a bus.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她乘坐公交车。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How is the story?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这个故事怎么样？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It's very interesting.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它很有趣。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how many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多少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，用来询问</a:t>
                      </a: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名词的数量。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—How many books are there in the bag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?</a:t>
                      </a:r>
                      <a:r>
                        <a:rPr lang="zh-CN" sz="24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包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里有多少本书？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There are 10.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有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本。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633685" y="2045271"/>
            <a:ext cx="1259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为什么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94104" y="3456977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如何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19284" y="5301819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汤团，饺子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dʌmplɪŋ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祖父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母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ɡrænpeərənt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另外，其他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ʌðə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东西，物品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l-GR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478450" y="2119804"/>
            <a:ext cx="1527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dumpling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815794" y="2915938"/>
            <a:ext cx="18381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grandparent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8486931" y="3726063"/>
            <a:ext cx="8851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other</a:t>
            </a: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7893373" y="4464000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45431" y="1425518"/>
          <a:ext cx="11197390" cy="3657600"/>
        </p:xfrm>
        <a:graphic>
          <a:graphicData uri="http://schemas.openxmlformats.org/drawingml/2006/table">
            <a:tbl>
              <a:tblPr/>
              <a:tblGrid>
                <a:gridCol w="2697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0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特殊疑问词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组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how much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多少；多少钱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，用来询问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名词的数量或询问价格。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—How much water is there in the bottle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?</a:t>
                      </a:r>
                      <a:r>
                        <a:rPr lang="zh-CN" sz="24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瓶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子里有多少水？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A little.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一点儿。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How much are these books?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这些书多少钱？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Fifty </a:t>
                      </a:r>
                      <a:r>
                        <a:rPr lang="en-US" sz="2400" b="1" i="1" kern="100" dirty="0" err="1">
                          <a:latin typeface="Times New Roman" panose="02020603050405020304"/>
                          <a:cs typeface="Courier New" panose="02070309020205020404"/>
                        </a:rPr>
                        <a:t>yuan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五十元。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how often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多久一次</a:t>
                      </a:r>
                      <a:r>
                        <a:rPr lang="en-US" sz="2400" b="1" kern="10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，用来询问</a:t>
                      </a: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—How often do you play football?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你们多久踢一次足球？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Once a week.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一周一次。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15998" y="2686956"/>
            <a:ext cx="16120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403705" y="4483672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频率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737937" y="1666150"/>
          <a:ext cx="10202778" cy="4271410"/>
        </p:xfrm>
        <a:graphic>
          <a:graphicData uri="http://schemas.openxmlformats.org/drawingml/2006/table">
            <a:tbl>
              <a:tblPr/>
              <a:tblGrid>
                <a:gridCol w="245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2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特殊疑问词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组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how soon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多久以后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，用来对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＋一段时间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提问。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—How soon will he come back? 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他多久之后回来？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—</a:t>
                      </a: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In two weeks.</a:t>
                      </a:r>
                      <a:r>
                        <a:rPr lang="zh-CN" sz="2400" b="1" kern="100">
                          <a:latin typeface="Times New Roman" panose="02020603050405020304"/>
                          <a:cs typeface="Times New Roman" panose="02020603050405020304"/>
                        </a:rPr>
                        <a:t>两周后。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7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how far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多远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，用来对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或路程提问。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—How far is it from  your home to your school?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从你家到学校多远？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—20 minutes by bike</a:t>
                      </a:r>
                      <a:r>
                        <a:rPr lang="en-US" sz="24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骑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自行车二十分钟。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46446" marR="464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018694" y="2686955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64716" y="4724302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距离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绵阳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is the boy with a pair of glasses?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—My brother, John.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B. Who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Where 	 		D. What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892146" y="1785175"/>
            <a:ext cx="1024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77997" y="4454610"/>
            <a:ext cx="11454530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考查特殊疑问词。句意：“戴眼镜的那个男孩是谁？”“我弟弟约翰。”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意为“怎样”；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意为“谁”；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where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意为“在哪里”；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意为“什么”。根据答语可知选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033185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潍坊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is it from your home to your school?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—It is about 10 minutes' ride.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How long           B. How soon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How far              D. How often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04701" y="1229968"/>
            <a:ext cx="12079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65703" y="3828967"/>
            <a:ext cx="11454530" cy="23991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考查特殊疑问词组。句意：“从你家到学校多远？”“大约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分钟的车程。”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long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意为“多长”；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soon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意为“多久以后”；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far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意为“多远”；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often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意为“多久一次”。答语是距离，所以应用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 far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提问“多远”。故选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14437" y="1282603"/>
          <a:ext cx="10590738" cy="3886200"/>
        </p:xfrm>
        <a:graphic>
          <a:graphicData uri="http://schemas.openxmlformats.org/drawingml/2006/table">
            <a:tbl>
              <a:tblPr/>
              <a:tblGrid>
                <a:gridCol w="2449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6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go out for a birthday dinner 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at a restaurant near my home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．穿红外套的那个女孩 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_______________________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654499" y="2973179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182523" y="1471075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出去吃生日晚餐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185669" y="3007289"/>
            <a:ext cx="3278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在我家附近的一家餐馆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427008" y="4535025"/>
            <a:ext cx="29306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that girl in a red coat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14437" y="1282603"/>
          <a:ext cx="10590738" cy="3626281"/>
        </p:xfrm>
        <a:graphic>
          <a:graphicData uri="http://schemas.openxmlformats.org/drawingml/2006/table">
            <a:tbl>
              <a:tblPr/>
              <a:tblGrid>
                <a:gridCol w="2449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1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62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在课桌下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乘公共汽车到学校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6"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互相给礼物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_____________________________________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310986" y="1791918"/>
            <a:ext cx="21299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the desk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87648" y="2526027"/>
            <a:ext cx="27510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to school by bus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475135" y="4085845"/>
            <a:ext cx="6892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give each other presents/give presents to each other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63617" y="1235245"/>
          <a:ext cx="10508249" cy="534924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86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1.________ ________ are these?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这是谁的眼镜？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______do we 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我们午饭吃什么？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________ your birthday party?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谁去参加你的生日宴会？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93972" y="1466659"/>
            <a:ext cx="45612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Whose           glasses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53340" y="2997639"/>
            <a:ext cx="30383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611945" y="3027836"/>
            <a:ext cx="4457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for                  lunch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438240" y="4575899"/>
            <a:ext cx="47378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                  goes                  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5349240"/>
        </p:xfrm>
        <a:graphic>
          <a:graphicData uri="http://schemas.openxmlformats.org/drawingml/2006/table">
            <a:tbl>
              <a:tblPr/>
              <a:tblGrid>
                <a:gridCol w="2785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4.________ a nice cake!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多么好的一个蛋糕啊！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do you get ________ birthday presents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？你会得到什么生日礼物？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—Books, clothes, shoes, toys and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书、衣服、鞋、玩具和一些其他的好东西。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094762" y="1378829"/>
            <a:ext cx="11510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8244353" y="2936391"/>
            <a:ext cx="8836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791648" y="2927598"/>
            <a:ext cx="9995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891278" y="5187948"/>
            <a:ext cx="61992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             other             nice          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45794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346716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do you get as birthday presents?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你会得到什么生日礼物？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—Books, clothes, shoes, toys and some other nice things.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书、衣服、鞋、玩具和一些其他的好东西。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90869" y="1042372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意为“另外，其他”，在此句中作形容词，修饰名词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90484" y="1916936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18680" y="2404610"/>
            <a:ext cx="1121433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，意为“另外，其他”。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指“两者中的另一个”，通常用于“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one…________…”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结构中，意为 “一个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另一个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56105" y="2582683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代词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668273" y="3272494"/>
            <a:ext cx="16040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210140" y="111048"/>
            <a:ext cx="42472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3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Grammar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42742" y="1452789"/>
            <a:ext cx="1121433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other, the other, others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others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267326" y="2354980"/>
          <a:ext cx="9512969" cy="2332523"/>
        </p:xfrm>
        <a:graphic>
          <a:graphicData uri="http://schemas.openxmlformats.org/drawingml/2006/table">
            <a:tbl>
              <a:tblPr/>
              <a:tblGrid>
                <a:gridCol w="181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0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6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other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作定语，修饰名词。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the other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人或事物中的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另一个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6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others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指一定范围内除去一部分后其余人或物的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the others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指一定范围内除去一部分后其余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的人或物。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70042" y="2999777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两个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759137" y="3609377"/>
            <a:ext cx="16361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一部分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716400" y="4202935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全部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1664</Words>
  <Application>Microsoft Office PowerPoint</Application>
  <PresentationFormat>宽屏</PresentationFormat>
  <Paragraphs>257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A14E1759E92D4AF9B3E89879FBF046BA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