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7"/>
  </p:notesMasterIdLst>
  <p:sldIdLst>
    <p:sldId id="256" r:id="rId2"/>
    <p:sldId id="258" r:id="rId3"/>
    <p:sldId id="260" r:id="rId4"/>
    <p:sldId id="542" r:id="rId5"/>
    <p:sldId id="543" r:id="rId6"/>
    <p:sldId id="544" r:id="rId7"/>
    <p:sldId id="545" r:id="rId8"/>
    <p:sldId id="546" r:id="rId9"/>
    <p:sldId id="547" r:id="rId10"/>
    <p:sldId id="548" r:id="rId11"/>
    <p:sldId id="549" r:id="rId12"/>
    <p:sldId id="550" r:id="rId13"/>
    <p:sldId id="551" r:id="rId14"/>
    <p:sldId id="552" r:id="rId15"/>
    <p:sldId id="553" r:id="rId16"/>
    <p:sldId id="554" r:id="rId17"/>
    <p:sldId id="555" r:id="rId18"/>
    <p:sldId id="556" r:id="rId19"/>
    <p:sldId id="557" r:id="rId20"/>
    <p:sldId id="558" r:id="rId21"/>
    <p:sldId id="559" r:id="rId22"/>
    <p:sldId id="560" r:id="rId23"/>
    <p:sldId id="561" r:id="rId24"/>
    <p:sldId id="562" r:id="rId25"/>
    <p:sldId id="563" r:id="rId26"/>
    <p:sldId id="564" r:id="rId27"/>
    <p:sldId id="565" r:id="rId28"/>
    <p:sldId id="566" r:id="rId29"/>
    <p:sldId id="567" r:id="rId30"/>
    <p:sldId id="568" r:id="rId31"/>
    <p:sldId id="569" r:id="rId32"/>
    <p:sldId id="570" r:id="rId33"/>
    <p:sldId id="571" r:id="rId34"/>
    <p:sldId id="572" r:id="rId35"/>
    <p:sldId id="257" r:id="rId36"/>
  </p:sldIdLst>
  <p:sldSz cx="12192000" cy="6858000"/>
  <p:notesSz cx="6858000" cy="9144000"/>
  <p:embeddedFontLst>
    <p:embeddedFont>
      <p:font typeface="Calibri" panose="020F0502020204030204" pitchFamily="34" charset="0"/>
      <p:regular r:id="rId38"/>
      <p:bold r:id="rId39"/>
      <p:italic r:id="rId40"/>
      <p:boldItalic r:id="rId41"/>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77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0000500000000000000" pitchFamily="50" charset="-122"/>
                <a:ea typeface="FandolFang R" panose="00000500000000000000" pitchFamily="50" charset="-122"/>
              </a:defRPr>
            </a:lvl1pPr>
          </a:lstStyle>
          <a:p>
            <a:fld id="{8A7F0086-A3D4-46CA-8805-701E0509282A}"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0000500000000000000" pitchFamily="50" charset="-122"/>
                <a:ea typeface="FandolFang R" panose="00000500000000000000" pitchFamily="50" charset="-122"/>
              </a:defRPr>
            </a:lvl1pPr>
          </a:lstStyle>
          <a:p>
            <a:fld id="{33D5A9FA-9D62-4418-963C-AE4B83A20D0F}"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1pPr>
    <a:lvl2pPr marL="4572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2pPr>
    <a:lvl3pPr marL="9144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3pPr>
    <a:lvl4pPr marL="13716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4pPr>
    <a:lvl5pPr marL="18288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D5A9FA-9D62-4418-963C-AE4B83A20D0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D5A9FA-9D62-4418-963C-AE4B83A20D0F}"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D5A9FA-9D62-4418-963C-AE4B83A20D0F}"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D5A9FA-9D62-4418-963C-AE4B83A20D0F}"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D5A9FA-9D62-4418-963C-AE4B83A20D0F}"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D5A9FA-9D62-4418-963C-AE4B83A20D0F}"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D5A9FA-9D62-4418-963C-AE4B83A20D0F}"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D5A9FA-9D62-4418-963C-AE4B83A20D0F}"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D5A9FA-9D62-4418-963C-AE4B83A20D0F}"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D5A9FA-9D62-4418-963C-AE4B83A20D0F}"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D5A9FA-9D62-4418-963C-AE4B83A20D0F}"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D5A9FA-9D62-4418-963C-AE4B83A20D0F}"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D5A9FA-9D62-4418-963C-AE4B83A20D0F}"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D5A9FA-9D62-4418-963C-AE4B83A20D0F}"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D5A9FA-9D62-4418-963C-AE4B83A20D0F}"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D5A9FA-9D62-4418-963C-AE4B83A20D0F}"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D5A9FA-9D62-4418-963C-AE4B83A20D0F}"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D5A9FA-9D62-4418-963C-AE4B83A20D0F}"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D5A9FA-9D62-4418-963C-AE4B83A20D0F}"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D5A9FA-9D62-4418-963C-AE4B83A20D0F}"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D5A9FA-9D62-4418-963C-AE4B83A20D0F}"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D5A9FA-9D62-4418-963C-AE4B83A20D0F}"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D5A9FA-9D62-4418-963C-AE4B83A20D0F}"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D5A9FA-9D62-4418-963C-AE4B83A20D0F}"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D5A9FA-9D62-4418-963C-AE4B83A20D0F}"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D5A9FA-9D62-4418-963C-AE4B83A20D0F}"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D5A9FA-9D62-4418-963C-AE4B83A20D0F}"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D5A9FA-9D62-4418-963C-AE4B83A20D0F}"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D5A9FA-9D62-4418-963C-AE4B83A20D0F}" type="slidenum">
              <a:rPr lang="zh-CN" altLang="en-US" smtClean="0"/>
              <a:t>35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D5A9FA-9D62-4418-963C-AE4B83A20D0F}"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D5A9FA-9D62-4418-963C-AE4B83A20D0F}"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D5A9FA-9D62-4418-963C-AE4B83A20D0F}"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D5A9FA-9D62-4418-963C-AE4B83A20D0F}"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D5A9FA-9D62-4418-963C-AE4B83A20D0F}"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D5A9FA-9D62-4418-963C-AE4B83A20D0F}"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Administrator\Desktop\&#20845;&#24180;&#32423;&#19979;&#20876;\5\15&#30495;&#29702;&#35806;&#29983;&#20110;&#19968;&#30334;&#20010;&#38382;&#21495;&#20043;&#21518;\&#22495;.wmv" TargetMode="External"/><Relationship Id="rId1" Type="http://schemas.microsoft.com/office/2007/relationships/media" Target="file:///C:\Users\Administrator\Desktop\&#20845;&#24180;&#32423;&#19979;&#20876;\5\15&#30495;&#29702;&#35806;&#29983;&#20110;&#19968;&#30334;&#20010;&#38382;&#21495;&#20043;&#21518;\&#22495;.wmv" TargetMode="Externa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t="7813" b="7813"/>
          <a:stretch>
            <a:fillRect/>
          </a:stretch>
        </p:blipFill>
        <p:spPr>
          <a:xfrm>
            <a:off x="0" y="0"/>
            <a:ext cx="12192000" cy="6858000"/>
          </a:xfrm>
          <a:prstGeom prst="rect">
            <a:avLst/>
          </a:prstGeom>
        </p:spPr>
      </p:pic>
      <p:grpSp>
        <p:nvGrpSpPr>
          <p:cNvPr id="6" name="组合 5"/>
          <p:cNvGrpSpPr/>
          <p:nvPr/>
        </p:nvGrpSpPr>
        <p:grpSpPr>
          <a:xfrm>
            <a:off x="1068337" y="2168045"/>
            <a:ext cx="5928852" cy="1881608"/>
            <a:chOff x="504761" y="2985763"/>
            <a:chExt cx="5078329" cy="1881608"/>
          </a:xfrm>
        </p:grpSpPr>
        <p:sp>
          <p:nvSpPr>
            <p:cNvPr id="7" name="文本框 6"/>
            <p:cNvSpPr txBox="1"/>
            <p:nvPr/>
          </p:nvSpPr>
          <p:spPr>
            <a:xfrm>
              <a:off x="504761" y="2985763"/>
              <a:ext cx="5078329" cy="584775"/>
            </a:xfrm>
            <a:prstGeom prst="rect">
              <a:avLst/>
            </a:prstGeom>
            <a:noFill/>
          </p:spPr>
          <p:txBody>
            <a:bodyPr wrap="square" rtlCol="0">
              <a:spAutoFit/>
            </a:bodyPr>
            <a:lstStyle/>
            <a:p>
              <a:pPr lvl="0" algn="dist">
                <a:defRPr/>
              </a:pPr>
              <a:r>
                <a:rPr lang="en-US" altLang="zh-CN" sz="3200" b="1" dirty="0">
                  <a:cs typeface="+mn-ea"/>
                  <a:sym typeface="+mn-lt"/>
                </a:rPr>
                <a:t>《</a:t>
              </a:r>
              <a:r>
                <a:rPr lang="zh-CN" altLang="en-US" sz="3200" b="1" dirty="0">
                  <a:cs typeface="+mn-ea"/>
                  <a:sym typeface="+mn-lt"/>
                </a:rPr>
                <a:t>真理诞生于一百个问号之后</a:t>
              </a:r>
              <a:r>
                <a:rPr lang="en-US" altLang="zh-CN" sz="3200" b="1" dirty="0">
                  <a:cs typeface="+mn-ea"/>
                  <a:sym typeface="+mn-lt"/>
                </a:rPr>
                <a:t>》</a:t>
              </a:r>
              <a:endParaRPr kumimoji="0" lang="en-US" altLang="zh-CN" sz="3200" b="1" i="0" u="none" strike="noStrike" kern="1200" cap="none" spc="0" normalizeH="0" baseline="0" noProof="0" dirty="0">
                <a:ln>
                  <a:noFill/>
                </a:ln>
                <a:effectLst/>
                <a:uLnTx/>
                <a:uFillTx/>
                <a:cs typeface="+mn-ea"/>
                <a:sym typeface="+mn-lt"/>
              </a:endParaRPr>
            </a:p>
          </p:txBody>
        </p:sp>
        <p:sp>
          <p:nvSpPr>
            <p:cNvPr id="8" name="文本框 7"/>
            <p:cNvSpPr txBox="1"/>
            <p:nvPr/>
          </p:nvSpPr>
          <p:spPr>
            <a:xfrm>
              <a:off x="752564" y="3750784"/>
              <a:ext cx="4557018"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effectLst/>
                  <a:uLnTx/>
                  <a:uFillTx/>
                  <a:cs typeface="+mn-ea"/>
                  <a:sym typeface="+mn-lt"/>
                </a:rPr>
                <a:t>语文精品课件 六年级下册</a:t>
              </a:r>
            </a:p>
          </p:txBody>
        </p:sp>
        <p:sp>
          <p:nvSpPr>
            <p:cNvPr id="9" name="文本框 8"/>
            <p:cNvSpPr txBox="1"/>
            <p:nvPr/>
          </p:nvSpPr>
          <p:spPr>
            <a:xfrm>
              <a:off x="766529" y="4528817"/>
              <a:ext cx="4529088" cy="33855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effectLst/>
                  <a:uLnTx/>
                  <a:uFillTx/>
                  <a:cs typeface="+mn-ea"/>
                  <a:sym typeface="+mn-lt"/>
                </a:rPr>
                <a:t>授课老师：某某 </a:t>
              </a:r>
              <a:r>
                <a:rPr kumimoji="0" lang="en-US" altLang="zh-CN" sz="1600" b="0" i="0" u="none" strike="noStrike" kern="1200" cap="none" spc="0" normalizeH="0" baseline="0" noProof="0" dirty="0">
                  <a:ln>
                    <a:noFill/>
                  </a:ln>
                  <a:effectLst/>
                  <a:uLnTx/>
                  <a:uFillTx/>
                  <a:cs typeface="+mn-ea"/>
                  <a:sym typeface="+mn-lt"/>
                </a:rPr>
                <a:t>| </a:t>
              </a:r>
              <a:r>
                <a:rPr kumimoji="0" lang="zh-CN" altLang="en-US" sz="1600" b="0" i="0" u="none" strike="noStrike" kern="1200" cap="none" spc="0" normalizeH="0" baseline="0" noProof="0" dirty="0">
                  <a:ln>
                    <a:noFill/>
                  </a:ln>
                  <a:effectLst/>
                  <a:uLnTx/>
                  <a:uFillTx/>
                  <a:cs typeface="+mn-ea"/>
                  <a:sym typeface="+mn-lt"/>
                </a:rPr>
                <a:t>授课时间：</a:t>
              </a:r>
              <a:r>
                <a:rPr kumimoji="0" lang="en-US" altLang="zh-CN" sz="1600" b="0" i="0" u="none" strike="noStrike" kern="1200" cap="none" spc="0" normalizeH="0" baseline="0" noProof="0" dirty="0">
                  <a:ln>
                    <a:noFill/>
                  </a:ln>
                  <a:effectLst/>
                  <a:uLnTx/>
                  <a:uFillTx/>
                  <a:cs typeface="+mn-ea"/>
                  <a:sym typeface="+mn-lt"/>
                </a:rPr>
                <a:t>20XX.XX</a:t>
              </a:r>
              <a:endParaRPr kumimoji="0" lang="zh-CN" altLang="en-US" sz="1600" b="0" i="0" u="none" strike="noStrike" kern="1200" cap="none" spc="0" normalizeH="0" baseline="0" noProof="0" dirty="0">
                <a:ln>
                  <a:noFill/>
                </a:ln>
                <a:effectLst/>
                <a:uLnTx/>
                <a:uFillTx/>
                <a:cs typeface="+mn-ea"/>
                <a:sym typeface="+mn-lt"/>
              </a:endParaRPr>
            </a:p>
          </p:txBody>
        </p:sp>
        <p:sp>
          <p:nvSpPr>
            <p:cNvPr id="10" name="矩形: 圆角 9"/>
            <p:cNvSpPr/>
            <p:nvPr/>
          </p:nvSpPr>
          <p:spPr>
            <a:xfrm rot="10800000" flipH="1" flipV="1">
              <a:off x="828764" y="4388395"/>
              <a:ext cx="4404619" cy="47068"/>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cs typeface="+mn-ea"/>
                <a:sym typeface="+mn-lt"/>
              </a:endParaRPr>
            </a:p>
          </p:txBody>
        </p:sp>
      </p:grpSp>
      <p:grpSp>
        <p:nvGrpSpPr>
          <p:cNvPr id="11" name="组合 10"/>
          <p:cNvGrpSpPr/>
          <p:nvPr/>
        </p:nvGrpSpPr>
        <p:grpSpPr>
          <a:xfrm flipH="1">
            <a:off x="2896239" y="4867510"/>
            <a:ext cx="2467179" cy="321642"/>
            <a:chOff x="10185400" y="5731858"/>
            <a:chExt cx="1384360" cy="321642"/>
          </a:xfrm>
        </p:grpSpPr>
        <p:sp>
          <p:nvSpPr>
            <p:cNvPr id="12" name="矩形 11"/>
            <p:cNvSpPr/>
            <p:nvPr/>
          </p:nvSpPr>
          <p:spPr>
            <a:xfrm flipH="1">
              <a:off x="10185400" y="5731858"/>
              <a:ext cx="1384360" cy="321642"/>
            </a:xfrm>
            <a:prstGeom prst="rect">
              <a:avLst/>
            </a:prstGeom>
            <a:noFill/>
            <a:ln w="19050" cap="flat" cmpd="sng" algn="ctr">
              <a:solidFill>
                <a:schemeClr val="tx1"/>
              </a:solidFill>
              <a:prstDash val="solid"/>
              <a:miter lim="800000"/>
            </a:ln>
            <a:effectLst>
              <a:outerShdw blurRad="381000" algn="ctr" rotWithShape="0">
                <a:prstClr val="black">
                  <a:alpha val="25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effectLst/>
                <a:uLnTx/>
                <a:uFillTx/>
                <a:cs typeface="+mn-ea"/>
                <a:sym typeface="+mn-lt"/>
              </a:endParaRPr>
            </a:p>
          </p:txBody>
        </p:sp>
        <p:sp>
          <p:nvSpPr>
            <p:cNvPr id="13" name="文本框 12"/>
            <p:cNvSpPr txBox="1"/>
            <p:nvPr/>
          </p:nvSpPr>
          <p:spPr>
            <a:xfrm flipH="1">
              <a:off x="10458064" y="5731858"/>
              <a:ext cx="839033" cy="307777"/>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effectLst/>
                  <a:uLnTx/>
                  <a:uFillTx/>
                  <a:cs typeface="+mn-ea"/>
                  <a:sym typeface="+mn-lt"/>
                </a:rPr>
                <a:t>某某小学</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字词揭秘</a:t>
            </a:r>
          </a:p>
        </p:txBody>
      </p:sp>
      <p:sp>
        <p:nvSpPr>
          <p:cNvPr id="71" name="文本框 1"/>
          <p:cNvSpPr txBox="1"/>
          <p:nvPr/>
        </p:nvSpPr>
        <p:spPr>
          <a:xfrm>
            <a:off x="1169035" y="3638640"/>
            <a:ext cx="1584325" cy="583565"/>
          </a:xfrm>
          <a:prstGeom prst="rect">
            <a:avLst/>
          </a:prstGeom>
          <a:noFill/>
          <a:ln w="9525">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0000FF"/>
                </a:solidFill>
                <a:effectLst/>
                <a:uLnTx/>
                <a:uFillTx/>
                <a:cs typeface="+mn-ea"/>
                <a:sym typeface="+mn-lt"/>
              </a:rPr>
              <a:t>结构：</a:t>
            </a:r>
          </a:p>
        </p:txBody>
      </p:sp>
      <p:sp>
        <p:nvSpPr>
          <p:cNvPr id="72" name="文本框 2"/>
          <p:cNvSpPr txBox="1"/>
          <p:nvPr/>
        </p:nvSpPr>
        <p:spPr>
          <a:xfrm>
            <a:off x="1169035" y="4319678"/>
            <a:ext cx="1584325" cy="583565"/>
          </a:xfrm>
          <a:prstGeom prst="rect">
            <a:avLst/>
          </a:prstGeom>
          <a:noFill/>
          <a:ln w="9525">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0000FF"/>
                </a:solidFill>
                <a:effectLst/>
                <a:uLnTx/>
                <a:uFillTx/>
                <a:cs typeface="+mn-ea"/>
                <a:sym typeface="+mn-lt"/>
              </a:rPr>
              <a:t>部首：</a:t>
            </a:r>
          </a:p>
        </p:txBody>
      </p:sp>
      <p:sp>
        <p:nvSpPr>
          <p:cNvPr id="73" name="文本框 3"/>
          <p:cNvSpPr txBox="1"/>
          <p:nvPr/>
        </p:nvSpPr>
        <p:spPr>
          <a:xfrm>
            <a:off x="1180148" y="5089615"/>
            <a:ext cx="2254250" cy="583565"/>
          </a:xfrm>
          <a:prstGeom prst="rect">
            <a:avLst/>
          </a:prstGeom>
          <a:noFill/>
          <a:ln w="9525">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0000FF"/>
                </a:solidFill>
                <a:effectLst/>
                <a:uLnTx/>
                <a:uFillTx/>
                <a:cs typeface="+mn-ea"/>
                <a:sym typeface="+mn-lt"/>
              </a:rPr>
              <a:t>书写指导：</a:t>
            </a:r>
          </a:p>
        </p:txBody>
      </p:sp>
      <p:sp>
        <p:nvSpPr>
          <p:cNvPr id="74" name="文本框 4"/>
          <p:cNvSpPr txBox="1"/>
          <p:nvPr/>
        </p:nvSpPr>
        <p:spPr>
          <a:xfrm>
            <a:off x="3042285" y="5097553"/>
            <a:ext cx="5757863" cy="1173480"/>
          </a:xfrm>
          <a:prstGeom prst="rect">
            <a:avLst/>
          </a:prstGeom>
          <a:noFill/>
          <a:ln w="9525">
            <a:noFill/>
          </a:ln>
        </p:spPr>
        <p:txBody>
          <a:bodyPr>
            <a:spAutoFit/>
          </a:bodyPr>
          <a:lstStyle/>
          <a:p>
            <a:pPr marL="0" marR="0" lvl="0" indent="0" algn="l" defTabSz="914400" rtl="0" eaLnBrk="1" fontAlgn="auto" latinLnBrk="0" hangingPunct="1">
              <a:lnSpc>
                <a:spcPct val="11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“土”偏上；右部斜钩长而有力，其他笔画宜收。</a:t>
            </a:r>
          </a:p>
        </p:txBody>
      </p:sp>
      <p:sp>
        <p:nvSpPr>
          <p:cNvPr id="75" name="文本框 5"/>
          <p:cNvSpPr txBox="1"/>
          <p:nvPr/>
        </p:nvSpPr>
        <p:spPr>
          <a:xfrm>
            <a:off x="1067435" y="2624228"/>
            <a:ext cx="1171575" cy="583565"/>
          </a:xfrm>
          <a:prstGeom prst="rect">
            <a:avLst/>
          </a:prstGeom>
          <a:noFill/>
          <a:ln w="9525">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rgbClr val="0000FF"/>
                </a:solidFill>
                <a:effectLst/>
                <a:uLnTx/>
                <a:uFillTx/>
                <a:cs typeface="+mn-ea"/>
                <a:sym typeface="+mn-lt"/>
              </a:rPr>
              <a:t>yù</a:t>
            </a:r>
          </a:p>
        </p:txBody>
      </p:sp>
      <p:sp>
        <p:nvSpPr>
          <p:cNvPr id="76" name="文本框 17"/>
          <p:cNvSpPr txBox="1"/>
          <p:nvPr/>
        </p:nvSpPr>
        <p:spPr>
          <a:xfrm>
            <a:off x="2307273" y="2321015"/>
            <a:ext cx="1181100" cy="1322070"/>
          </a:xfrm>
          <a:prstGeom prst="rect">
            <a:avLst/>
          </a:prstGeom>
          <a:noFill/>
          <a:ln w="9525">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8000" b="0" i="0" u="none" strike="noStrike" kern="1200" cap="none" spc="0" normalizeH="0" baseline="0" noProof="0" dirty="0">
                <a:ln>
                  <a:noFill/>
                </a:ln>
                <a:solidFill>
                  <a:prstClr val="black"/>
                </a:solidFill>
                <a:effectLst/>
                <a:uLnTx/>
                <a:uFillTx/>
                <a:cs typeface="+mn-ea"/>
                <a:sym typeface="+mn-lt"/>
              </a:rPr>
              <a:t>域</a:t>
            </a:r>
          </a:p>
        </p:txBody>
      </p:sp>
      <p:sp>
        <p:nvSpPr>
          <p:cNvPr id="77" name="Text Box 15"/>
          <p:cNvSpPr txBox="1">
            <a:spLocks noChangeArrowheads="1"/>
          </p:cNvSpPr>
          <p:nvPr/>
        </p:nvSpPr>
        <p:spPr bwMode="auto">
          <a:xfrm>
            <a:off x="1079171" y="1682053"/>
            <a:ext cx="4032553" cy="583565"/>
          </a:xfrm>
          <a:prstGeom prst="rect">
            <a:avLst/>
          </a:prstGeom>
          <a:noFill/>
          <a:ln>
            <a:noFill/>
          </a:ln>
          <a:effectLst>
            <a:glow rad="228600">
              <a:schemeClr val="accent3">
                <a:satMod val="175000"/>
                <a:alpha val="40000"/>
              </a:schemeClr>
            </a:glow>
          </a:effectLst>
          <a:scene3d>
            <a:camera prst="perspectiveRight"/>
            <a:lightRig rig="threePt" dir="t"/>
          </a:scene3d>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auto" latinLnBrk="0" hangingPunct="0">
              <a:lnSpc>
                <a:spcPct val="100000"/>
              </a:lnSpc>
              <a:spcBef>
                <a:spcPts val="1200"/>
              </a:spcBef>
              <a:spcAft>
                <a:spcPts val="0"/>
              </a:spcAft>
              <a:buClrTx/>
              <a:buSzTx/>
              <a:buFontTx/>
              <a:buNone/>
              <a:defRPr/>
            </a:pPr>
            <a:r>
              <a:rPr kumimoji="0" lang="zh-CN" altLang="en-US" sz="3200" b="0" i="0" u="none" strike="noStrike" kern="1200" cap="none" spc="0" normalizeH="0" baseline="0" noProof="0" dirty="0">
                <a:ln>
                  <a:noFill/>
                </a:ln>
                <a:solidFill>
                  <a:srgbClr val="FF0000"/>
                </a:solidFill>
                <a:effectLst/>
                <a:uLnTx/>
                <a:uFillTx/>
                <a:latin typeface="+mn-lt"/>
                <a:ea typeface="+mn-ea"/>
                <a:cs typeface="+mn-ea"/>
                <a:sym typeface="+mn-lt"/>
              </a:rPr>
              <a:t>重难点字书写指导</a:t>
            </a:r>
          </a:p>
        </p:txBody>
      </p:sp>
      <p:sp>
        <p:nvSpPr>
          <p:cNvPr id="78" name="文本框 8"/>
          <p:cNvSpPr txBox="1"/>
          <p:nvPr/>
        </p:nvSpPr>
        <p:spPr>
          <a:xfrm>
            <a:off x="2418398" y="3633878"/>
            <a:ext cx="1473200" cy="583565"/>
          </a:xfrm>
          <a:prstGeom prst="rect">
            <a:avLst/>
          </a:prstGeom>
          <a:noFill/>
          <a:ln w="9525">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左右</a:t>
            </a:r>
          </a:p>
        </p:txBody>
      </p:sp>
      <p:sp>
        <p:nvSpPr>
          <p:cNvPr id="79" name="文本框 9"/>
          <p:cNvSpPr txBox="1"/>
          <p:nvPr/>
        </p:nvSpPr>
        <p:spPr>
          <a:xfrm>
            <a:off x="2480310" y="4327615"/>
            <a:ext cx="738188" cy="583565"/>
          </a:xfrm>
          <a:prstGeom prst="rect">
            <a:avLst/>
          </a:prstGeom>
          <a:noFill/>
          <a:ln w="9525">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土</a:t>
            </a:r>
          </a:p>
        </p:txBody>
      </p:sp>
      <p:pic>
        <p:nvPicPr>
          <p:cNvPr id="80" name="域.wmv">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5"/>
          <a:stretch>
            <a:fillRect/>
          </a:stretch>
        </p:blipFill>
        <p:spPr>
          <a:xfrm>
            <a:off x="4996498" y="2433728"/>
            <a:ext cx="2432050" cy="2400300"/>
          </a:xfrm>
          <a:prstGeom prst="rect">
            <a:avLst/>
          </a:prstGeom>
          <a:noFill/>
          <a:ln w="9525">
            <a:noFill/>
          </a:ln>
        </p:spPr>
      </p:pic>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56989" y="2847975"/>
            <a:ext cx="3028950" cy="401002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0"/>
                                        </p:tgtEl>
                                      </p:cBhvr>
                                    </p:cmd>
                                  </p:childTnLst>
                                </p:cTn>
                              </p:par>
                            </p:childTnLst>
                          </p:cTn>
                        </p:par>
                      </p:childTnLst>
                    </p:cTn>
                  </p:par>
                </p:childTnLst>
              </p:cTn>
              <p:nextCondLst>
                <p:cond evt="onClick" delay="0">
                  <p:tgtEl>
                    <p:spTgt spid="80"/>
                  </p:tgtEl>
                </p:cond>
              </p:nextCondLst>
            </p:seq>
            <p:video>
              <p:cMediaNode vol="80000">
                <p:cTn id="7" fill="hold" display="0">
                  <p:stCondLst>
                    <p:cond delay="indefinite"/>
                  </p:stCondLst>
                </p:cTn>
                <p:tgtEl>
                  <p:spTgt spid="80"/>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200" dirty="0">
                <a:solidFill>
                  <a:prstClr val="black">
                    <a:lumMod val="75000"/>
                    <a:lumOff val="25000"/>
                  </a:prstClr>
                </a:solidFill>
                <a:cs typeface="+mn-ea"/>
                <a:sym typeface="+mn-lt"/>
              </a:rPr>
              <a:t>课文精讲</a:t>
            </a:r>
            <a:endPar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4" name="TextBox 1"/>
          <p:cNvSpPr txBox="1"/>
          <p:nvPr/>
        </p:nvSpPr>
        <p:spPr>
          <a:xfrm>
            <a:off x="2726464" y="1350872"/>
            <a:ext cx="7696200" cy="1272540"/>
          </a:xfrm>
          <a:prstGeom prst="rect">
            <a:avLst/>
          </a:prstGeom>
          <a:noFill/>
          <a:ln w="9525">
            <a:noFill/>
          </a:ln>
        </p:spPr>
        <p:txBody>
          <a:bodyPr>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black"/>
                </a:solidFill>
                <a:effectLst/>
                <a:uLnTx/>
                <a:uFillTx/>
                <a:cs typeface="+mn-ea"/>
                <a:sym typeface="+mn-lt"/>
              </a:rPr>
              <a:t>    听课文朗读，疏通生字词，说一说：课文是围绕哪个观点来写的？</a:t>
            </a:r>
          </a:p>
        </p:txBody>
      </p:sp>
      <p:grpSp>
        <p:nvGrpSpPr>
          <p:cNvPr id="5" name="组合 4"/>
          <p:cNvGrpSpPr/>
          <p:nvPr/>
        </p:nvGrpSpPr>
        <p:grpSpPr>
          <a:xfrm>
            <a:off x="3924391" y="2623729"/>
            <a:ext cx="5300663" cy="973138"/>
            <a:chOff x="1656547" y="2465633"/>
            <a:chExt cx="5300673" cy="973520"/>
          </a:xfrm>
          <a:solidFill>
            <a:srgbClr val="99E04C"/>
          </a:solidFill>
        </p:grpSpPr>
        <p:sp>
          <p:nvSpPr>
            <p:cNvPr id="6" name="波形 5"/>
            <p:cNvSpPr/>
            <p:nvPr/>
          </p:nvSpPr>
          <p:spPr>
            <a:xfrm>
              <a:off x="1656547" y="2465633"/>
              <a:ext cx="5245110" cy="973520"/>
            </a:xfrm>
            <a:prstGeom prst="wave">
              <a:avLst>
                <a:gd name="adj1" fmla="val 7055"/>
                <a:gd name="adj2" fmla="val 0"/>
              </a:avLst>
            </a:prstGeom>
            <a:grpFill/>
          </p:spPr>
          <p:style>
            <a:lnRef idx="1">
              <a:schemeClr val="accent3"/>
            </a:lnRef>
            <a:fillRef idx="2">
              <a:schemeClr val="accent3"/>
            </a:fillRef>
            <a:effectRef idx="1">
              <a:schemeClr val="accent3"/>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7" name="TextBox 108"/>
            <p:cNvSpPr txBox="1"/>
            <p:nvPr/>
          </p:nvSpPr>
          <p:spPr>
            <a:xfrm>
              <a:off x="1689182" y="2628610"/>
              <a:ext cx="5268038" cy="643827"/>
            </a:xfrm>
            <a:prstGeom prst="rect">
              <a:avLst/>
            </a:prstGeom>
            <a:grpFill/>
            <a:ln w="9525">
              <a:noFill/>
            </a:ln>
          </p:spPr>
          <p:txBody>
            <a:bodyPr>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black"/>
                  </a:solidFill>
                  <a:effectLst/>
                  <a:uLnTx/>
                  <a:uFillTx/>
                  <a:cs typeface="+mn-ea"/>
                  <a:sym typeface="+mn-lt"/>
                </a:rPr>
                <a:t>真理诞生于一百个问号之后</a:t>
              </a:r>
            </a:p>
          </p:txBody>
        </p:sp>
      </p:grpSp>
      <p:sp>
        <p:nvSpPr>
          <p:cNvPr id="8" name="文本框 1"/>
          <p:cNvSpPr txBox="1"/>
          <p:nvPr/>
        </p:nvSpPr>
        <p:spPr>
          <a:xfrm>
            <a:off x="2954111" y="3828324"/>
            <a:ext cx="8929370" cy="680507"/>
          </a:xfrm>
          <a:prstGeom prst="rect">
            <a:avLst/>
          </a:prstGeom>
          <a:noFill/>
          <a:ln w="9525">
            <a:noFill/>
          </a:ln>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    为了证明这个观点，课文具体写了几件事？</a:t>
            </a:r>
          </a:p>
        </p:txBody>
      </p:sp>
      <p:grpSp>
        <p:nvGrpSpPr>
          <p:cNvPr id="9" name="组合 8"/>
          <p:cNvGrpSpPr/>
          <p:nvPr/>
        </p:nvGrpSpPr>
        <p:grpSpPr>
          <a:xfrm>
            <a:off x="8641489" y="4834164"/>
            <a:ext cx="1800225" cy="863600"/>
            <a:chOff x="1656547" y="2465633"/>
            <a:chExt cx="5300673" cy="973520"/>
          </a:xfrm>
          <a:solidFill>
            <a:srgbClr val="82F39A"/>
          </a:solidFill>
        </p:grpSpPr>
        <p:sp>
          <p:nvSpPr>
            <p:cNvPr id="10" name="波形 9"/>
            <p:cNvSpPr/>
            <p:nvPr/>
          </p:nvSpPr>
          <p:spPr>
            <a:xfrm>
              <a:off x="1656547" y="2465633"/>
              <a:ext cx="5244581" cy="973520"/>
            </a:xfrm>
            <a:prstGeom prst="wave">
              <a:avLst>
                <a:gd name="adj1" fmla="val 7055"/>
                <a:gd name="adj2" fmla="val 0"/>
              </a:avLst>
            </a:prstGeom>
            <a:grpFill/>
          </p:spPr>
          <p:style>
            <a:lnRef idx="1">
              <a:schemeClr val="accent3"/>
            </a:lnRef>
            <a:fillRef idx="2">
              <a:schemeClr val="accent3"/>
            </a:fillRef>
            <a:effectRef idx="1">
              <a:schemeClr val="accent3"/>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1" name="TextBox 108"/>
            <p:cNvSpPr txBox="1"/>
            <p:nvPr/>
          </p:nvSpPr>
          <p:spPr>
            <a:xfrm>
              <a:off x="1689180" y="2628610"/>
              <a:ext cx="5268040" cy="725489"/>
            </a:xfrm>
            <a:prstGeom prst="rect">
              <a:avLst/>
            </a:prstGeom>
            <a:grpFill/>
            <a:ln w="9525">
              <a:noFill/>
            </a:ln>
          </p:spPr>
          <p:txBody>
            <a:bodyPr>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0000FF"/>
                  </a:solidFill>
                  <a:effectLst/>
                  <a:uLnTx/>
                  <a:uFillTx/>
                  <a:cs typeface="+mn-ea"/>
                  <a:sym typeface="+mn-lt"/>
                </a:rPr>
                <a:t>三件事</a:t>
              </a:r>
            </a:p>
          </p:txBody>
        </p:sp>
      </p:gr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719" y="3986372"/>
            <a:ext cx="2169068" cy="28716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200" dirty="0">
                <a:solidFill>
                  <a:prstClr val="black">
                    <a:lumMod val="75000"/>
                    <a:lumOff val="25000"/>
                  </a:prstClr>
                </a:solidFill>
                <a:cs typeface="+mn-ea"/>
                <a:sym typeface="+mn-lt"/>
              </a:rPr>
              <a:t>课文精讲</a:t>
            </a:r>
            <a:endPar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2" name="文本框 1"/>
          <p:cNvSpPr txBox="1"/>
          <p:nvPr/>
        </p:nvSpPr>
        <p:spPr>
          <a:xfrm>
            <a:off x="972457" y="1220244"/>
            <a:ext cx="10726057" cy="4952381"/>
          </a:xfrm>
          <a:prstGeom prst="rect">
            <a:avLst/>
          </a:prstGeom>
          <a:noFill/>
          <a:ln w="9525">
            <a:noFill/>
          </a:ln>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       理清课文说明顺序，填一填。</a:t>
            </a:r>
          </a:p>
          <a:p>
            <a:pPr marL="0" marR="0" lvl="0" indent="0" algn="l" defTabSz="914400" rtl="0" eaLnBrk="1" fontAlgn="auto" latinLnBrk="0" hangingPunct="1">
              <a:lnSpc>
                <a:spcPct val="200000"/>
              </a:lnSpc>
              <a:spcBef>
                <a:spcPts val="60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       本文先提出</a:t>
            </a:r>
            <a:r>
              <a:rPr kumimoji="0" lang="en-US" altLang="zh-CN" sz="3200" b="0" i="0" u="none" strike="noStrike" kern="1200" cap="none" spc="0" normalizeH="0" baseline="0" noProof="0" dirty="0">
                <a:ln>
                  <a:noFill/>
                </a:ln>
                <a:solidFill>
                  <a:prstClr val="black"/>
                </a:solidFill>
                <a:effectLst/>
                <a:uLnTx/>
                <a:uFillTx/>
                <a:cs typeface="+mn-ea"/>
                <a:sym typeface="+mn-lt"/>
              </a:rPr>
              <a:t>______________</a:t>
            </a:r>
            <a:r>
              <a:rPr kumimoji="0" lang="zh-CN" altLang="en-US" sz="3200" b="0" i="0" u="none" strike="noStrike" kern="1200" cap="none" spc="0" normalizeH="0" baseline="0" noProof="0" dirty="0">
                <a:ln>
                  <a:noFill/>
                </a:ln>
                <a:solidFill>
                  <a:prstClr val="black"/>
                </a:solidFill>
                <a:effectLst/>
                <a:uLnTx/>
                <a:uFillTx/>
                <a:cs typeface="+mn-ea"/>
                <a:sym typeface="+mn-lt"/>
              </a:rPr>
              <a:t>的观点，然后列举</a:t>
            </a:r>
            <a:r>
              <a:rPr kumimoji="0" lang="en-US" altLang="zh-CN" sz="3200" b="0" i="0" u="none" strike="noStrike" kern="1200" cap="none" spc="0" normalizeH="0" baseline="0" noProof="0" dirty="0">
                <a:ln>
                  <a:noFill/>
                </a:ln>
                <a:solidFill>
                  <a:prstClr val="black"/>
                </a:solidFill>
                <a:effectLst/>
                <a:uLnTx/>
                <a:uFillTx/>
                <a:cs typeface="+mn-ea"/>
                <a:sym typeface="+mn-lt"/>
              </a:rPr>
              <a:t>__________</a:t>
            </a:r>
            <a:r>
              <a:rPr kumimoji="0" lang="zh-CN" altLang="en-US" sz="3200" b="0" i="0" u="none" strike="noStrike" kern="1200" cap="none" spc="0" normalizeH="0" baseline="0" noProof="0" dirty="0">
                <a:ln>
                  <a:noFill/>
                </a:ln>
                <a:solidFill>
                  <a:prstClr val="black"/>
                </a:solidFill>
                <a:effectLst/>
                <a:uLnTx/>
                <a:uFillTx/>
                <a:cs typeface="+mn-ea"/>
                <a:sym typeface="+mn-lt"/>
              </a:rPr>
              <a:t>、</a:t>
            </a:r>
            <a:r>
              <a:rPr kumimoji="0" lang="en-US" altLang="zh-CN" sz="3200" b="0" i="0" u="none" strike="noStrike" kern="1200" cap="none" spc="0" normalizeH="0" baseline="0" noProof="0" dirty="0">
                <a:ln>
                  <a:noFill/>
                </a:ln>
                <a:solidFill>
                  <a:prstClr val="black"/>
                </a:solidFill>
                <a:effectLst/>
                <a:uLnTx/>
                <a:uFillTx/>
                <a:cs typeface="+mn-ea"/>
                <a:sym typeface="+mn-lt"/>
              </a:rPr>
              <a:t>__________</a:t>
            </a:r>
            <a:r>
              <a:rPr kumimoji="0" lang="zh-CN" altLang="en-US" sz="3200" b="0" i="0" u="none" strike="noStrike" kern="1200" cap="none" spc="0" normalizeH="0" baseline="0" noProof="0" dirty="0">
                <a:ln>
                  <a:noFill/>
                </a:ln>
                <a:solidFill>
                  <a:prstClr val="black"/>
                </a:solidFill>
                <a:effectLst/>
                <a:uLnTx/>
                <a:uFillTx/>
                <a:cs typeface="+mn-ea"/>
                <a:sym typeface="+mn-lt"/>
              </a:rPr>
              <a:t>、</a:t>
            </a:r>
            <a:r>
              <a:rPr kumimoji="0" lang="en-US" altLang="zh-CN" sz="3200" b="0" i="0" u="none" strike="noStrike" kern="1200" cap="none" spc="0" normalizeH="0" baseline="0" noProof="0" dirty="0">
                <a:ln>
                  <a:noFill/>
                </a:ln>
                <a:solidFill>
                  <a:prstClr val="black"/>
                </a:solidFill>
                <a:effectLst/>
                <a:uLnTx/>
                <a:uFillTx/>
                <a:cs typeface="+mn-ea"/>
                <a:sym typeface="+mn-lt"/>
              </a:rPr>
              <a:t>__________</a:t>
            </a:r>
            <a:r>
              <a:rPr kumimoji="0" lang="zh-CN" altLang="en-US" sz="3200" b="0" i="0" u="none" strike="noStrike" kern="1200" cap="none" spc="0" normalizeH="0" baseline="0" noProof="0" dirty="0">
                <a:ln>
                  <a:noFill/>
                </a:ln>
                <a:solidFill>
                  <a:prstClr val="black"/>
                </a:solidFill>
                <a:effectLst/>
                <a:uLnTx/>
                <a:uFillTx/>
                <a:cs typeface="+mn-ea"/>
                <a:sym typeface="+mn-lt"/>
              </a:rPr>
              <a:t>三个事例，最后总结：只有善于从细小的、司空见惯的现象中发现问题，追根求源，才能解决问题，发现真理。</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200" dirty="0">
                <a:solidFill>
                  <a:prstClr val="black">
                    <a:lumMod val="75000"/>
                    <a:lumOff val="25000"/>
                  </a:prstClr>
                </a:solidFill>
                <a:cs typeface="+mn-ea"/>
                <a:sym typeface="+mn-lt"/>
              </a:rPr>
              <a:t>课文精讲</a:t>
            </a:r>
            <a:endPar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4" name="文本框 3"/>
          <p:cNvSpPr txBox="1"/>
          <p:nvPr/>
        </p:nvSpPr>
        <p:spPr>
          <a:xfrm>
            <a:off x="972457" y="1541036"/>
            <a:ext cx="10464800" cy="1089016"/>
          </a:xfrm>
          <a:prstGeom prst="rect">
            <a:avLst/>
          </a:prstGeom>
          <a:noFill/>
          <a:ln w="9525">
            <a:noFill/>
          </a:ln>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    第一个事例是谢皮罗教授发现水的漩涡的旋转方向和地球的自转有关。</a:t>
            </a:r>
          </a:p>
        </p:txBody>
      </p:sp>
      <p:sp>
        <p:nvSpPr>
          <p:cNvPr id="5" name="文本框 4"/>
          <p:cNvSpPr txBox="1"/>
          <p:nvPr/>
        </p:nvSpPr>
        <p:spPr>
          <a:xfrm>
            <a:off x="972457" y="3177917"/>
            <a:ext cx="10464800" cy="1089016"/>
          </a:xfrm>
          <a:prstGeom prst="rect">
            <a:avLst/>
          </a:prstGeom>
          <a:noFill/>
          <a:ln w="9525">
            <a:noFill/>
          </a:ln>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    第二个事例是魏格纳从蚯蚓的分布，推论地球上大陆和海洋的形成。</a:t>
            </a:r>
          </a:p>
        </p:txBody>
      </p:sp>
      <p:sp>
        <p:nvSpPr>
          <p:cNvPr id="6" name="文本框 5"/>
          <p:cNvSpPr txBox="1"/>
          <p:nvPr/>
        </p:nvSpPr>
        <p:spPr>
          <a:xfrm>
            <a:off x="972457" y="4814798"/>
            <a:ext cx="10464800" cy="1089016"/>
          </a:xfrm>
          <a:prstGeom prst="rect">
            <a:avLst/>
          </a:prstGeom>
          <a:noFill/>
          <a:ln w="9525">
            <a:noFill/>
          </a:ln>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    第三个事例是一位奥地利医生从儿子睡觉时眼珠会转动这一现象中发现了人睡觉时眼珠的转动和做梦的关系。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200" dirty="0">
                <a:solidFill>
                  <a:prstClr val="black">
                    <a:lumMod val="75000"/>
                    <a:lumOff val="25000"/>
                  </a:prstClr>
                </a:solidFill>
                <a:cs typeface="+mn-ea"/>
                <a:sym typeface="+mn-lt"/>
              </a:rPr>
              <a:t>课文精讲</a:t>
            </a:r>
            <a:endPar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endParaRPr>
          </a:p>
        </p:txBody>
      </p:sp>
      <p:grpSp>
        <p:nvGrpSpPr>
          <p:cNvPr id="7" name="组合 7"/>
          <p:cNvGrpSpPr/>
          <p:nvPr/>
        </p:nvGrpSpPr>
        <p:grpSpPr>
          <a:xfrm>
            <a:off x="2054860" y="2826385"/>
            <a:ext cx="2490788" cy="1562100"/>
            <a:chOff x="1428816" y="2879939"/>
            <a:chExt cx="2491499" cy="1561949"/>
          </a:xfrm>
        </p:grpSpPr>
        <p:pic>
          <p:nvPicPr>
            <p:cNvPr id="8" name="图片 5"/>
            <p:cNvPicPr>
              <a:picLocks noChangeAspect="1"/>
            </p:cNvPicPr>
            <p:nvPr/>
          </p:nvPicPr>
          <p:blipFill>
            <a:blip r:embed="rId3"/>
            <a:stretch>
              <a:fillRect/>
            </a:stretch>
          </p:blipFill>
          <p:spPr>
            <a:xfrm>
              <a:off x="1428816" y="2879939"/>
              <a:ext cx="2491499" cy="1561949"/>
            </a:xfrm>
            <a:prstGeom prst="rect">
              <a:avLst/>
            </a:prstGeom>
            <a:noFill/>
            <a:ln w="9525">
              <a:noFill/>
            </a:ln>
          </p:spPr>
        </p:pic>
        <p:sp>
          <p:nvSpPr>
            <p:cNvPr id="9" name="矩形 6"/>
            <p:cNvSpPr/>
            <p:nvPr/>
          </p:nvSpPr>
          <p:spPr>
            <a:xfrm>
              <a:off x="1709234" y="3381150"/>
              <a:ext cx="2012254" cy="645098"/>
            </a:xfrm>
            <a:prstGeom prst="rect">
              <a:avLst/>
            </a:prstGeom>
            <a:noFill/>
            <a:ln w="9525">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srgbClr val="FF0066"/>
                  </a:solidFill>
                  <a:effectLst/>
                  <a:uLnTx/>
                  <a:uFillTx/>
                  <a:cs typeface="+mn-ea"/>
                  <a:sym typeface="+mn-lt"/>
                </a:rPr>
                <a:t>提出观点</a:t>
              </a:r>
            </a:p>
          </p:txBody>
        </p:sp>
      </p:grpSp>
      <p:grpSp>
        <p:nvGrpSpPr>
          <p:cNvPr id="10" name="组合 7"/>
          <p:cNvGrpSpPr/>
          <p:nvPr/>
        </p:nvGrpSpPr>
        <p:grpSpPr>
          <a:xfrm>
            <a:off x="4799648" y="2807335"/>
            <a:ext cx="2490787" cy="1562100"/>
            <a:chOff x="1428816" y="2879939"/>
            <a:chExt cx="2491499" cy="1561949"/>
          </a:xfrm>
        </p:grpSpPr>
        <p:pic>
          <p:nvPicPr>
            <p:cNvPr id="11" name="图片 5"/>
            <p:cNvPicPr>
              <a:picLocks noChangeAspect="1"/>
            </p:cNvPicPr>
            <p:nvPr/>
          </p:nvPicPr>
          <p:blipFill>
            <a:blip r:embed="rId3"/>
            <a:stretch>
              <a:fillRect/>
            </a:stretch>
          </p:blipFill>
          <p:spPr>
            <a:xfrm>
              <a:off x="1428816" y="2879939"/>
              <a:ext cx="2491499" cy="1561949"/>
            </a:xfrm>
            <a:prstGeom prst="rect">
              <a:avLst/>
            </a:prstGeom>
            <a:noFill/>
            <a:ln w="9525">
              <a:noFill/>
            </a:ln>
          </p:spPr>
        </p:pic>
        <p:sp>
          <p:nvSpPr>
            <p:cNvPr id="12" name="矩形 6"/>
            <p:cNvSpPr/>
            <p:nvPr/>
          </p:nvSpPr>
          <p:spPr>
            <a:xfrm>
              <a:off x="1662700" y="3401339"/>
              <a:ext cx="2012255" cy="645098"/>
            </a:xfrm>
            <a:prstGeom prst="rect">
              <a:avLst/>
            </a:prstGeom>
            <a:noFill/>
            <a:ln w="9525">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srgbClr val="FF0066"/>
                  </a:solidFill>
                  <a:effectLst/>
                  <a:uLnTx/>
                  <a:uFillTx/>
                  <a:cs typeface="+mn-ea"/>
                  <a:sym typeface="+mn-lt"/>
                </a:rPr>
                <a:t>证明观点</a:t>
              </a:r>
            </a:p>
          </p:txBody>
        </p:sp>
      </p:grpSp>
      <p:grpSp>
        <p:nvGrpSpPr>
          <p:cNvPr id="13" name="组合 7"/>
          <p:cNvGrpSpPr/>
          <p:nvPr/>
        </p:nvGrpSpPr>
        <p:grpSpPr>
          <a:xfrm>
            <a:off x="7628573" y="2870835"/>
            <a:ext cx="2490787" cy="1562100"/>
            <a:chOff x="1543774" y="2859747"/>
            <a:chExt cx="2491499" cy="1561949"/>
          </a:xfrm>
        </p:grpSpPr>
        <p:pic>
          <p:nvPicPr>
            <p:cNvPr id="14" name="图片 8"/>
            <p:cNvPicPr>
              <a:picLocks noChangeAspect="1"/>
            </p:cNvPicPr>
            <p:nvPr/>
          </p:nvPicPr>
          <p:blipFill>
            <a:blip r:embed="rId3"/>
            <a:stretch>
              <a:fillRect/>
            </a:stretch>
          </p:blipFill>
          <p:spPr>
            <a:xfrm>
              <a:off x="1543774" y="2859747"/>
              <a:ext cx="2491499" cy="1561949"/>
            </a:xfrm>
            <a:prstGeom prst="rect">
              <a:avLst/>
            </a:prstGeom>
            <a:noFill/>
            <a:ln w="9525">
              <a:noFill/>
            </a:ln>
          </p:spPr>
        </p:pic>
        <p:sp>
          <p:nvSpPr>
            <p:cNvPr id="15" name="矩形 9"/>
            <p:cNvSpPr/>
            <p:nvPr/>
          </p:nvSpPr>
          <p:spPr>
            <a:xfrm>
              <a:off x="1773571" y="3317588"/>
              <a:ext cx="2012255" cy="645098"/>
            </a:xfrm>
            <a:prstGeom prst="rect">
              <a:avLst/>
            </a:prstGeom>
            <a:noFill/>
            <a:ln w="9525">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srgbClr val="FF0066"/>
                  </a:solidFill>
                  <a:effectLst/>
                  <a:uLnTx/>
                  <a:uFillTx/>
                  <a:cs typeface="+mn-ea"/>
                  <a:sym typeface="+mn-lt"/>
                </a:rPr>
                <a:t>总结观点</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childTnLst>
                          </p:cTn>
                        </p:par>
                        <p:par>
                          <p:cTn id="8" fill="hold">
                            <p:stCondLst>
                              <p:cond delay="500"/>
                            </p:stCondLst>
                            <p:childTnLst>
                              <p:par>
                                <p:cTn id="9" presetID="32" presetClass="emph" presetSubtype="0" fill="hold" nodeType="afterEffect">
                                  <p:stCondLst>
                                    <p:cond delay="0"/>
                                  </p:stCondLst>
                                  <p:childTnLst>
                                    <p:animRot by="120000">
                                      <p:cBhvr>
                                        <p:cTn id="10" dur="100" fill="hold">
                                          <p:stCondLst>
                                            <p:cond delay="0"/>
                                          </p:stCondLst>
                                        </p:cTn>
                                        <p:tgtEl>
                                          <p:spTgt spid="7"/>
                                        </p:tgtEl>
                                        <p:attrNameLst>
                                          <p:attrName>r</p:attrName>
                                        </p:attrNameLst>
                                      </p:cBhvr>
                                    </p:animRot>
                                    <p:animRot by="-240000">
                                      <p:cBhvr>
                                        <p:cTn id="11" dur="200" fill="hold">
                                          <p:stCondLst>
                                            <p:cond delay="200"/>
                                          </p:stCondLst>
                                        </p:cTn>
                                        <p:tgtEl>
                                          <p:spTgt spid="7"/>
                                        </p:tgtEl>
                                        <p:attrNameLst>
                                          <p:attrName>r</p:attrName>
                                        </p:attrNameLst>
                                      </p:cBhvr>
                                    </p:animRot>
                                    <p:animRot by="240000">
                                      <p:cBhvr>
                                        <p:cTn id="12" dur="200" fill="hold">
                                          <p:stCondLst>
                                            <p:cond delay="400"/>
                                          </p:stCondLst>
                                        </p:cTn>
                                        <p:tgtEl>
                                          <p:spTgt spid="7"/>
                                        </p:tgtEl>
                                        <p:attrNameLst>
                                          <p:attrName>r</p:attrName>
                                        </p:attrNameLst>
                                      </p:cBhvr>
                                    </p:animRot>
                                    <p:animRot by="-240000">
                                      <p:cBhvr>
                                        <p:cTn id="13" dur="200" fill="hold">
                                          <p:stCondLst>
                                            <p:cond delay="600"/>
                                          </p:stCondLst>
                                        </p:cTn>
                                        <p:tgtEl>
                                          <p:spTgt spid="7"/>
                                        </p:tgtEl>
                                        <p:attrNameLst>
                                          <p:attrName>r</p:attrName>
                                        </p:attrNameLst>
                                      </p:cBhvr>
                                    </p:animRot>
                                    <p:animRot by="120000">
                                      <p:cBhvr>
                                        <p:cTn id="14"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200" dirty="0">
                <a:solidFill>
                  <a:prstClr val="black">
                    <a:lumMod val="75000"/>
                    <a:lumOff val="25000"/>
                  </a:prstClr>
                </a:solidFill>
                <a:cs typeface="+mn-ea"/>
                <a:sym typeface="+mn-lt"/>
              </a:rPr>
              <a:t>课文精讲</a:t>
            </a:r>
            <a:endPar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16" name="文本框 1"/>
          <p:cNvSpPr txBox="1"/>
          <p:nvPr/>
        </p:nvSpPr>
        <p:spPr>
          <a:xfrm>
            <a:off x="1717675" y="1724932"/>
            <a:ext cx="7993062" cy="643574"/>
          </a:xfrm>
          <a:prstGeom prst="rect">
            <a:avLst/>
          </a:prstGeom>
          <a:noFill/>
          <a:ln w="9525">
            <a:noFill/>
          </a:ln>
        </p:spPr>
        <p:txBody>
          <a:bodyPr>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朗读课文，填写下列表格。</a:t>
            </a:r>
          </a:p>
        </p:txBody>
      </p:sp>
      <p:graphicFrame>
        <p:nvGraphicFramePr>
          <p:cNvPr id="17" name="表格 16"/>
          <p:cNvGraphicFramePr>
            <a:graphicFrameLocks noGrp="1"/>
          </p:cNvGraphicFramePr>
          <p:nvPr/>
        </p:nvGraphicFramePr>
        <p:xfrm>
          <a:off x="1816100" y="2505982"/>
          <a:ext cx="8559799" cy="3167063"/>
        </p:xfrm>
        <a:graphic>
          <a:graphicData uri="http://schemas.openxmlformats.org/drawingml/2006/table">
            <a:tbl>
              <a:tblPr firstRow="1" bandRow="1">
                <a:tableStyleId>{5C22544A-7EE6-4342-B048-85BDC9FD1C3A}</a:tableStyleId>
              </a:tblPr>
              <a:tblGrid>
                <a:gridCol w="1287757">
                  <a:extLst>
                    <a:ext uri="{9D8B030D-6E8A-4147-A177-3AD203B41FA5}">
                      <a16:colId xmlns:a16="http://schemas.microsoft.com/office/drawing/2014/main" val="20000"/>
                    </a:ext>
                  </a:extLst>
                </a:gridCol>
                <a:gridCol w="2945567">
                  <a:extLst>
                    <a:ext uri="{9D8B030D-6E8A-4147-A177-3AD203B41FA5}">
                      <a16:colId xmlns:a16="http://schemas.microsoft.com/office/drawing/2014/main" val="20001"/>
                    </a:ext>
                  </a:extLst>
                </a:gridCol>
                <a:gridCol w="1887846">
                  <a:extLst>
                    <a:ext uri="{9D8B030D-6E8A-4147-A177-3AD203B41FA5}">
                      <a16:colId xmlns:a16="http://schemas.microsoft.com/office/drawing/2014/main" val="20002"/>
                    </a:ext>
                  </a:extLst>
                </a:gridCol>
                <a:gridCol w="2438629">
                  <a:extLst>
                    <a:ext uri="{9D8B030D-6E8A-4147-A177-3AD203B41FA5}">
                      <a16:colId xmlns:a16="http://schemas.microsoft.com/office/drawing/2014/main" val="20003"/>
                    </a:ext>
                  </a:extLst>
                </a:gridCol>
              </a:tblGrid>
              <a:tr h="809105">
                <a:tc>
                  <a:txBody>
                    <a:bodyPr/>
                    <a:lstStyle/>
                    <a:p>
                      <a:pPr algn="ctr"/>
                      <a:endParaRPr lang="zh-CN" altLang="en-US" sz="3200" b="0" dirty="0">
                        <a:solidFill>
                          <a:schemeClr val="tx1"/>
                        </a:solidFill>
                        <a:latin typeface="+mn-lt"/>
                        <a:ea typeface="+mn-ea"/>
                        <a:cs typeface="+mn-ea"/>
                        <a:sym typeface="+mn-lt"/>
                      </a:endParaRPr>
                    </a:p>
                  </a:txBody>
                  <a:tcPr marL="91447" marR="91447"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3200" b="0" dirty="0">
                          <a:solidFill>
                            <a:schemeClr val="tx1"/>
                          </a:solidFill>
                          <a:latin typeface="+mn-lt"/>
                          <a:ea typeface="+mn-ea"/>
                          <a:cs typeface="+mn-ea"/>
                          <a:sym typeface="+mn-lt"/>
                        </a:rPr>
                        <a:t>发现问题</a:t>
                      </a:r>
                    </a:p>
                  </a:txBody>
                  <a:tcPr marL="91447" marR="91447"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3200" b="0" dirty="0">
                          <a:solidFill>
                            <a:schemeClr val="tx1"/>
                          </a:solidFill>
                          <a:latin typeface="+mn-lt"/>
                          <a:ea typeface="+mn-ea"/>
                          <a:cs typeface="+mn-ea"/>
                          <a:sym typeface="+mn-lt"/>
                        </a:rPr>
                        <a:t>研究问题</a:t>
                      </a:r>
                    </a:p>
                  </a:txBody>
                  <a:tcPr marL="91447" marR="91447"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3200" b="0" dirty="0">
                          <a:solidFill>
                            <a:schemeClr val="tx1"/>
                          </a:solidFill>
                          <a:latin typeface="+mn-lt"/>
                          <a:ea typeface="+mn-ea"/>
                          <a:cs typeface="+mn-ea"/>
                          <a:sym typeface="+mn-lt"/>
                        </a:rPr>
                        <a:t>找到真理</a:t>
                      </a:r>
                    </a:p>
                  </a:txBody>
                  <a:tcPr marL="91447" marR="91447"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357958">
                <a:tc>
                  <a:txBody>
                    <a:bodyPr/>
                    <a:lstStyle/>
                    <a:p>
                      <a:pPr algn="ctr"/>
                      <a:r>
                        <a:rPr lang="zh-CN" altLang="en-US" sz="3200" b="0" dirty="0">
                          <a:solidFill>
                            <a:schemeClr val="tx1"/>
                          </a:solidFill>
                          <a:latin typeface="+mn-lt"/>
                          <a:ea typeface="+mn-ea"/>
                          <a:cs typeface="+mn-ea"/>
                          <a:sym typeface="+mn-lt"/>
                        </a:rPr>
                        <a:t>事例</a:t>
                      </a:r>
                      <a:r>
                        <a:rPr lang="en-US" altLang="zh-CN" sz="3200" b="0" dirty="0">
                          <a:solidFill>
                            <a:schemeClr val="tx1"/>
                          </a:solidFill>
                          <a:latin typeface="+mn-lt"/>
                          <a:ea typeface="+mn-ea"/>
                          <a:cs typeface="+mn-ea"/>
                          <a:sym typeface="+mn-lt"/>
                        </a:rPr>
                        <a:t>1</a:t>
                      </a:r>
                      <a:endParaRPr lang="zh-CN" altLang="en-US" sz="3200" b="0" dirty="0">
                        <a:solidFill>
                          <a:schemeClr val="tx1"/>
                        </a:solidFill>
                        <a:latin typeface="+mn-lt"/>
                        <a:ea typeface="+mn-ea"/>
                        <a:cs typeface="+mn-ea"/>
                        <a:sym typeface="+mn-lt"/>
                      </a:endParaRPr>
                    </a:p>
                  </a:txBody>
                  <a:tcPr marL="91447" marR="91447"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CN" altLang="en-US" sz="3200" b="0" dirty="0">
                        <a:solidFill>
                          <a:schemeClr val="tx1"/>
                        </a:solidFill>
                        <a:latin typeface="+mn-lt"/>
                        <a:ea typeface="+mn-ea"/>
                        <a:cs typeface="+mn-ea"/>
                        <a:sym typeface="+mn-lt"/>
                      </a:endParaRPr>
                    </a:p>
                  </a:txBody>
                  <a:tcPr marL="91447" marR="91447"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CN" altLang="en-US" sz="3200" b="0" dirty="0">
                        <a:solidFill>
                          <a:schemeClr val="tx1"/>
                        </a:solidFill>
                        <a:latin typeface="+mn-lt"/>
                        <a:ea typeface="+mn-ea"/>
                        <a:cs typeface="+mn-ea"/>
                        <a:sym typeface="+mn-lt"/>
                      </a:endParaRPr>
                    </a:p>
                  </a:txBody>
                  <a:tcPr marL="91447" marR="91447"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CN" altLang="en-US" sz="3200" b="0" dirty="0">
                        <a:solidFill>
                          <a:schemeClr val="tx1"/>
                        </a:solidFill>
                        <a:latin typeface="+mn-lt"/>
                        <a:ea typeface="+mn-ea"/>
                        <a:cs typeface="+mn-ea"/>
                        <a:sym typeface="+mn-lt"/>
                      </a:endParaRPr>
                    </a:p>
                  </a:txBody>
                  <a:tcPr marL="91447" marR="91447"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8" name="文本框 17"/>
          <p:cNvSpPr txBox="1"/>
          <p:nvPr/>
        </p:nvSpPr>
        <p:spPr>
          <a:xfrm>
            <a:off x="3241675" y="3420382"/>
            <a:ext cx="2768600" cy="2061210"/>
          </a:xfrm>
          <a:prstGeom prst="rect">
            <a:avLst/>
          </a:prstGeom>
          <a:noFill/>
          <a:ln w="9525">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0033CC"/>
                </a:solidFill>
                <a:effectLst/>
                <a:uLnTx/>
                <a:uFillTx/>
                <a:cs typeface="+mn-ea"/>
                <a:sym typeface="+mn-lt"/>
              </a:rPr>
              <a:t>    洗澡水的漩涡为什么总朝逆时针方向旋转。</a:t>
            </a:r>
          </a:p>
        </p:txBody>
      </p:sp>
      <p:sp>
        <p:nvSpPr>
          <p:cNvPr id="19" name="文本框 18"/>
          <p:cNvSpPr txBox="1"/>
          <p:nvPr/>
        </p:nvSpPr>
        <p:spPr>
          <a:xfrm>
            <a:off x="6094412" y="3715657"/>
            <a:ext cx="1876425" cy="1076325"/>
          </a:xfrm>
          <a:prstGeom prst="rect">
            <a:avLst/>
          </a:prstGeom>
          <a:noFill/>
          <a:ln w="9525">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0033CC"/>
                </a:solidFill>
                <a:effectLst/>
                <a:uLnTx/>
                <a:uFillTx/>
                <a:cs typeface="+mn-ea"/>
                <a:sym typeface="+mn-lt"/>
              </a:rPr>
              <a:t>反复试验和研究</a:t>
            </a:r>
          </a:p>
        </p:txBody>
      </p:sp>
      <p:sp>
        <p:nvSpPr>
          <p:cNvPr id="20" name="文本框 19"/>
          <p:cNvSpPr txBox="1"/>
          <p:nvPr/>
        </p:nvSpPr>
        <p:spPr>
          <a:xfrm>
            <a:off x="7975600" y="3420382"/>
            <a:ext cx="2400300" cy="2061210"/>
          </a:xfrm>
          <a:prstGeom prst="rect">
            <a:avLst/>
          </a:prstGeom>
          <a:noFill/>
          <a:ln w="9525">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0033CC"/>
                </a:solidFill>
                <a:effectLst/>
                <a:uLnTx/>
                <a:uFillTx/>
                <a:cs typeface="+mn-ea"/>
                <a:sym typeface="+mn-lt"/>
              </a:rPr>
              <a:t>    漩涡旋转的方向与地球的自转有关。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200" dirty="0">
                <a:solidFill>
                  <a:prstClr val="black">
                    <a:lumMod val="75000"/>
                    <a:lumOff val="25000"/>
                  </a:prstClr>
                </a:solidFill>
                <a:cs typeface="+mn-ea"/>
                <a:sym typeface="+mn-lt"/>
              </a:rPr>
              <a:t>课文精讲</a:t>
            </a:r>
            <a:endPar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endParaRPr>
          </a:p>
        </p:txBody>
      </p:sp>
      <p:graphicFrame>
        <p:nvGraphicFramePr>
          <p:cNvPr id="8" name="表格 7"/>
          <p:cNvGraphicFramePr>
            <a:graphicFrameLocks noGrp="1"/>
          </p:cNvGraphicFramePr>
          <p:nvPr>
            <p:custDataLst>
              <p:tags r:id="rId1"/>
            </p:custDataLst>
          </p:nvPr>
        </p:nvGraphicFramePr>
        <p:xfrm>
          <a:off x="1152662" y="1628775"/>
          <a:ext cx="10328138" cy="4267113"/>
        </p:xfrm>
        <a:graphic>
          <a:graphicData uri="http://schemas.openxmlformats.org/drawingml/2006/table">
            <a:tbl>
              <a:tblPr firstRow="1" bandRow="1">
                <a:tableStyleId>{5C22544A-7EE6-4342-B048-85BDC9FD1C3A}</a:tableStyleId>
              </a:tblPr>
              <a:tblGrid>
                <a:gridCol w="1553790">
                  <a:extLst>
                    <a:ext uri="{9D8B030D-6E8A-4147-A177-3AD203B41FA5}">
                      <a16:colId xmlns:a16="http://schemas.microsoft.com/office/drawing/2014/main" val="20000"/>
                    </a:ext>
                  </a:extLst>
                </a:gridCol>
                <a:gridCol w="3503973">
                  <a:extLst>
                    <a:ext uri="{9D8B030D-6E8A-4147-A177-3AD203B41FA5}">
                      <a16:colId xmlns:a16="http://schemas.microsoft.com/office/drawing/2014/main" val="20001"/>
                    </a:ext>
                  </a:extLst>
                </a:gridCol>
                <a:gridCol w="2327958">
                  <a:extLst>
                    <a:ext uri="{9D8B030D-6E8A-4147-A177-3AD203B41FA5}">
                      <a16:colId xmlns:a16="http://schemas.microsoft.com/office/drawing/2014/main" val="20002"/>
                    </a:ext>
                  </a:extLst>
                </a:gridCol>
                <a:gridCol w="2942417">
                  <a:extLst>
                    <a:ext uri="{9D8B030D-6E8A-4147-A177-3AD203B41FA5}">
                      <a16:colId xmlns:a16="http://schemas.microsoft.com/office/drawing/2014/main" val="20003"/>
                    </a:ext>
                  </a:extLst>
                </a:gridCol>
              </a:tblGrid>
              <a:tr h="611505">
                <a:tc>
                  <a:txBody>
                    <a:bodyPr/>
                    <a:lstStyle/>
                    <a:p>
                      <a:pPr algn="ctr"/>
                      <a:endParaRPr lang="zh-CN" altLang="en-US" sz="3200" b="1" dirty="0">
                        <a:solidFill>
                          <a:schemeClr val="tx1"/>
                        </a:solidFill>
                        <a:latin typeface="+mn-lt"/>
                        <a:ea typeface="+mn-ea"/>
                        <a:cs typeface="+mn-ea"/>
                        <a:sym typeface="+mn-lt"/>
                      </a:endParaRPr>
                    </a:p>
                  </a:txBody>
                  <a:tcPr marL="91452" marR="91452"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3200" b="1" dirty="0">
                          <a:solidFill>
                            <a:schemeClr val="tx1"/>
                          </a:solidFill>
                          <a:latin typeface="+mn-lt"/>
                          <a:ea typeface="+mn-ea"/>
                          <a:cs typeface="+mn-ea"/>
                          <a:sym typeface="+mn-lt"/>
                        </a:rPr>
                        <a:t>发现问题</a:t>
                      </a:r>
                    </a:p>
                  </a:txBody>
                  <a:tcPr marL="91452" marR="91452"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3200" b="1" dirty="0">
                          <a:solidFill>
                            <a:schemeClr val="tx1"/>
                          </a:solidFill>
                          <a:latin typeface="+mn-lt"/>
                          <a:ea typeface="+mn-ea"/>
                          <a:cs typeface="+mn-ea"/>
                          <a:sym typeface="+mn-lt"/>
                        </a:rPr>
                        <a:t>研究问题</a:t>
                      </a:r>
                    </a:p>
                  </a:txBody>
                  <a:tcPr marL="91452" marR="91452"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3200" b="1" dirty="0">
                          <a:solidFill>
                            <a:schemeClr val="tx1"/>
                          </a:solidFill>
                          <a:latin typeface="+mn-lt"/>
                          <a:ea typeface="+mn-ea"/>
                          <a:cs typeface="+mn-ea"/>
                          <a:sym typeface="+mn-lt"/>
                        </a:rPr>
                        <a:t>找到真理</a:t>
                      </a:r>
                    </a:p>
                  </a:txBody>
                  <a:tcPr marL="91452" marR="91452"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655608">
                <a:tc>
                  <a:txBody>
                    <a:bodyPr/>
                    <a:lstStyle/>
                    <a:p>
                      <a:pPr algn="ctr"/>
                      <a:r>
                        <a:rPr lang="zh-CN" altLang="en-US" sz="3200" b="1" dirty="0">
                          <a:solidFill>
                            <a:schemeClr val="tx1"/>
                          </a:solidFill>
                          <a:latin typeface="+mn-lt"/>
                          <a:ea typeface="+mn-ea"/>
                          <a:cs typeface="+mn-ea"/>
                          <a:sym typeface="+mn-lt"/>
                        </a:rPr>
                        <a:t>事例</a:t>
                      </a:r>
                      <a:r>
                        <a:rPr lang="en-US" altLang="zh-CN" sz="3200" b="1" dirty="0">
                          <a:solidFill>
                            <a:schemeClr val="tx1"/>
                          </a:solidFill>
                          <a:latin typeface="+mn-lt"/>
                          <a:ea typeface="+mn-ea"/>
                          <a:cs typeface="+mn-ea"/>
                          <a:sym typeface="+mn-lt"/>
                        </a:rPr>
                        <a:t>2</a:t>
                      </a:r>
                      <a:endParaRPr lang="zh-CN" altLang="en-US" sz="3200" b="1" dirty="0">
                        <a:solidFill>
                          <a:schemeClr val="tx1"/>
                        </a:solidFill>
                        <a:latin typeface="+mn-lt"/>
                        <a:ea typeface="+mn-ea"/>
                        <a:cs typeface="+mn-ea"/>
                        <a:sym typeface="+mn-lt"/>
                      </a:endParaRPr>
                    </a:p>
                  </a:txBody>
                  <a:tcPr marL="91452" marR="91452"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CN" altLang="en-US" sz="3200" b="1" dirty="0">
                        <a:solidFill>
                          <a:schemeClr val="tx1"/>
                        </a:solidFill>
                        <a:latin typeface="+mn-lt"/>
                        <a:ea typeface="+mn-ea"/>
                        <a:cs typeface="+mn-ea"/>
                        <a:sym typeface="+mn-lt"/>
                      </a:endParaRPr>
                    </a:p>
                  </a:txBody>
                  <a:tcPr marL="91452" marR="91452"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CN" altLang="en-US" sz="3200" b="1" dirty="0">
                        <a:solidFill>
                          <a:schemeClr val="tx1"/>
                        </a:solidFill>
                        <a:latin typeface="+mn-lt"/>
                        <a:ea typeface="+mn-ea"/>
                        <a:cs typeface="+mn-ea"/>
                        <a:sym typeface="+mn-lt"/>
                      </a:endParaRPr>
                    </a:p>
                  </a:txBody>
                  <a:tcPr marL="91452" marR="91452"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CN" altLang="en-US" sz="3200" b="1" dirty="0">
                        <a:solidFill>
                          <a:schemeClr val="tx1"/>
                        </a:solidFill>
                        <a:latin typeface="+mn-lt"/>
                        <a:ea typeface="+mn-ea"/>
                        <a:cs typeface="+mn-ea"/>
                        <a:sym typeface="+mn-lt"/>
                      </a:endParaRPr>
                    </a:p>
                  </a:txBody>
                  <a:tcPr marL="91452" marR="91452"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9" name="文本框 8"/>
          <p:cNvSpPr txBox="1"/>
          <p:nvPr/>
        </p:nvSpPr>
        <p:spPr>
          <a:xfrm>
            <a:off x="2975759" y="2475071"/>
            <a:ext cx="3062514" cy="2802498"/>
          </a:xfrm>
          <a:prstGeom prst="rect">
            <a:avLst/>
          </a:prstGeom>
          <a:noFill/>
          <a:ln w="9525">
            <a:noFill/>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i="0" u="none" strike="noStrike" kern="1200" cap="none" spc="0" normalizeH="0" baseline="0" noProof="0" dirty="0">
                <a:ln>
                  <a:noFill/>
                </a:ln>
                <a:solidFill>
                  <a:srgbClr val="0033CC"/>
                </a:solidFill>
                <a:effectLst/>
                <a:uLnTx/>
                <a:uFillTx/>
                <a:cs typeface="+mn-ea"/>
                <a:sym typeface="+mn-lt"/>
              </a:rPr>
              <a:t>    同一种蚯蚓分布在美国东海岸和欧洲西海岸的同纬度地区，而在美国西海岸却没有。</a:t>
            </a:r>
          </a:p>
        </p:txBody>
      </p:sp>
      <p:sp>
        <p:nvSpPr>
          <p:cNvPr id="10" name="文本框 9"/>
          <p:cNvSpPr txBox="1"/>
          <p:nvPr/>
        </p:nvSpPr>
        <p:spPr>
          <a:xfrm>
            <a:off x="6482023" y="2842493"/>
            <a:ext cx="1873250" cy="586507"/>
          </a:xfrm>
          <a:prstGeom prst="rect">
            <a:avLst/>
          </a:prstGeom>
          <a:noFill/>
          <a:ln w="9525">
            <a:noFill/>
          </a:ln>
        </p:spPr>
        <p:txBody>
          <a:bodyPr>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400" i="0" u="none" strike="noStrike" kern="1200" cap="none" spc="0" normalizeH="0" baseline="0" noProof="0" dirty="0">
                <a:ln>
                  <a:noFill/>
                </a:ln>
                <a:solidFill>
                  <a:srgbClr val="0033CC"/>
                </a:solidFill>
                <a:effectLst/>
                <a:uLnTx/>
                <a:uFillTx/>
                <a:cs typeface="+mn-ea"/>
                <a:sym typeface="+mn-lt"/>
              </a:rPr>
              <a:t>研究推论</a:t>
            </a:r>
          </a:p>
        </p:txBody>
      </p:sp>
      <p:sp>
        <p:nvSpPr>
          <p:cNvPr id="11" name="文本框 10"/>
          <p:cNvSpPr txBox="1"/>
          <p:nvPr/>
        </p:nvSpPr>
        <p:spPr>
          <a:xfrm>
            <a:off x="8799023" y="2735815"/>
            <a:ext cx="2355850" cy="1140505"/>
          </a:xfrm>
          <a:prstGeom prst="rect">
            <a:avLst/>
          </a:prstGeom>
          <a:noFill/>
          <a:ln w="9525">
            <a:noFill/>
          </a:ln>
        </p:spPr>
        <p:txBody>
          <a:bodyPr>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i="0" u="none" strike="noStrike" kern="1200" cap="none" spc="0" normalizeH="0" baseline="0" noProof="0" dirty="0">
                <a:ln>
                  <a:noFill/>
                </a:ln>
                <a:solidFill>
                  <a:srgbClr val="0033CC"/>
                </a:solidFill>
                <a:effectLst/>
                <a:uLnTx/>
                <a:uFillTx/>
                <a:cs typeface="+mn-ea"/>
                <a:sym typeface="+mn-lt"/>
              </a:rPr>
              <a:t>    推论地球上大陆和海洋的形成。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200" dirty="0">
                <a:solidFill>
                  <a:prstClr val="black">
                    <a:lumMod val="75000"/>
                    <a:lumOff val="25000"/>
                  </a:prstClr>
                </a:solidFill>
                <a:cs typeface="+mn-ea"/>
                <a:sym typeface="+mn-lt"/>
              </a:rPr>
              <a:t>课文精讲</a:t>
            </a:r>
            <a:endPar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endParaRPr>
          </a:p>
        </p:txBody>
      </p:sp>
      <p:graphicFrame>
        <p:nvGraphicFramePr>
          <p:cNvPr id="7" name="表格 6"/>
          <p:cNvGraphicFramePr>
            <a:graphicFrameLocks noGrp="1"/>
          </p:cNvGraphicFramePr>
          <p:nvPr/>
        </p:nvGraphicFramePr>
        <p:xfrm>
          <a:off x="1075328" y="1772693"/>
          <a:ext cx="10449015" cy="4033021"/>
        </p:xfrm>
        <a:graphic>
          <a:graphicData uri="http://schemas.openxmlformats.org/drawingml/2006/table">
            <a:tbl>
              <a:tblPr firstRow="1" bandRow="1">
                <a:tableStyleId>{5C22544A-7EE6-4342-B048-85BDC9FD1C3A}</a:tableStyleId>
              </a:tblPr>
              <a:tblGrid>
                <a:gridCol w="1571975">
                  <a:extLst>
                    <a:ext uri="{9D8B030D-6E8A-4147-A177-3AD203B41FA5}">
                      <a16:colId xmlns:a16="http://schemas.microsoft.com/office/drawing/2014/main" val="20000"/>
                    </a:ext>
                  </a:extLst>
                </a:gridCol>
                <a:gridCol w="3595677">
                  <a:extLst>
                    <a:ext uri="{9D8B030D-6E8A-4147-A177-3AD203B41FA5}">
                      <a16:colId xmlns:a16="http://schemas.microsoft.com/office/drawing/2014/main" val="20001"/>
                    </a:ext>
                  </a:extLst>
                </a:gridCol>
                <a:gridCol w="2304509">
                  <a:extLst>
                    <a:ext uri="{9D8B030D-6E8A-4147-A177-3AD203B41FA5}">
                      <a16:colId xmlns:a16="http://schemas.microsoft.com/office/drawing/2014/main" val="20002"/>
                    </a:ext>
                  </a:extLst>
                </a:gridCol>
                <a:gridCol w="2976854">
                  <a:extLst>
                    <a:ext uri="{9D8B030D-6E8A-4147-A177-3AD203B41FA5}">
                      <a16:colId xmlns:a16="http://schemas.microsoft.com/office/drawing/2014/main" val="20003"/>
                    </a:ext>
                  </a:extLst>
                </a:gridCol>
              </a:tblGrid>
              <a:tr h="1079074">
                <a:tc>
                  <a:txBody>
                    <a:bodyPr/>
                    <a:lstStyle/>
                    <a:p>
                      <a:pPr algn="ctr"/>
                      <a:endParaRPr lang="zh-CN" altLang="en-US" sz="3200" b="1" dirty="0">
                        <a:solidFill>
                          <a:schemeClr val="tx1"/>
                        </a:solidFill>
                        <a:latin typeface="+mn-lt"/>
                        <a:ea typeface="+mn-ea"/>
                        <a:cs typeface="+mn-ea"/>
                        <a:sym typeface="+mn-lt"/>
                      </a:endParaRPr>
                    </a:p>
                  </a:txBody>
                  <a:tcPr marL="91452" marR="91452" marT="45718"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3200" b="1" dirty="0">
                          <a:solidFill>
                            <a:schemeClr val="tx1"/>
                          </a:solidFill>
                          <a:latin typeface="+mn-lt"/>
                          <a:ea typeface="+mn-ea"/>
                          <a:cs typeface="+mn-ea"/>
                          <a:sym typeface="+mn-lt"/>
                        </a:rPr>
                        <a:t>发现问题</a:t>
                      </a:r>
                    </a:p>
                  </a:txBody>
                  <a:tcPr marL="91452" marR="91452" marT="45718"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3200" b="1" dirty="0">
                          <a:solidFill>
                            <a:schemeClr val="tx1"/>
                          </a:solidFill>
                          <a:latin typeface="+mn-lt"/>
                          <a:ea typeface="+mn-ea"/>
                          <a:cs typeface="+mn-ea"/>
                          <a:sym typeface="+mn-lt"/>
                        </a:rPr>
                        <a:t>研究问题</a:t>
                      </a:r>
                    </a:p>
                  </a:txBody>
                  <a:tcPr marL="91452" marR="91452" marT="45718"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3200" b="1" dirty="0">
                          <a:solidFill>
                            <a:schemeClr val="tx1"/>
                          </a:solidFill>
                          <a:latin typeface="+mn-lt"/>
                          <a:ea typeface="+mn-ea"/>
                          <a:cs typeface="+mn-ea"/>
                          <a:sym typeface="+mn-lt"/>
                        </a:rPr>
                        <a:t>找到真理</a:t>
                      </a:r>
                    </a:p>
                  </a:txBody>
                  <a:tcPr marL="91452" marR="91452" marT="45718"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953947">
                <a:tc>
                  <a:txBody>
                    <a:bodyPr/>
                    <a:lstStyle/>
                    <a:p>
                      <a:pPr algn="ctr"/>
                      <a:r>
                        <a:rPr lang="zh-CN" altLang="en-US" sz="3200" b="1" dirty="0">
                          <a:solidFill>
                            <a:schemeClr val="tx1"/>
                          </a:solidFill>
                          <a:latin typeface="+mn-lt"/>
                          <a:ea typeface="+mn-ea"/>
                          <a:cs typeface="+mn-ea"/>
                          <a:sym typeface="+mn-lt"/>
                        </a:rPr>
                        <a:t>事例</a:t>
                      </a:r>
                      <a:r>
                        <a:rPr lang="en-US" altLang="zh-CN" sz="3200" b="1" dirty="0">
                          <a:solidFill>
                            <a:schemeClr val="tx1"/>
                          </a:solidFill>
                          <a:latin typeface="+mn-lt"/>
                          <a:ea typeface="+mn-ea"/>
                          <a:cs typeface="+mn-ea"/>
                          <a:sym typeface="+mn-lt"/>
                        </a:rPr>
                        <a:t>3</a:t>
                      </a:r>
                      <a:endParaRPr lang="zh-CN" altLang="en-US" sz="3200" b="1" dirty="0">
                        <a:solidFill>
                          <a:schemeClr val="tx1"/>
                        </a:solidFill>
                        <a:latin typeface="+mn-lt"/>
                        <a:ea typeface="+mn-ea"/>
                        <a:cs typeface="+mn-ea"/>
                        <a:sym typeface="+mn-lt"/>
                      </a:endParaRPr>
                    </a:p>
                  </a:txBody>
                  <a:tcPr marL="91452" marR="91452" marT="45718"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CN" altLang="en-US" sz="3200" b="1" dirty="0">
                        <a:solidFill>
                          <a:schemeClr val="tx1"/>
                        </a:solidFill>
                        <a:latin typeface="+mn-lt"/>
                        <a:ea typeface="+mn-ea"/>
                        <a:cs typeface="+mn-ea"/>
                        <a:sym typeface="+mn-lt"/>
                      </a:endParaRPr>
                    </a:p>
                  </a:txBody>
                  <a:tcPr marL="91452" marR="91452" marT="45718"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CN" altLang="en-US" sz="3200" b="1" dirty="0">
                        <a:solidFill>
                          <a:schemeClr val="tx1"/>
                        </a:solidFill>
                        <a:latin typeface="+mn-lt"/>
                        <a:ea typeface="+mn-ea"/>
                        <a:cs typeface="+mn-ea"/>
                        <a:sym typeface="+mn-lt"/>
                      </a:endParaRPr>
                    </a:p>
                  </a:txBody>
                  <a:tcPr marL="91452" marR="91452" marT="45718"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CN" altLang="en-US" sz="3200" b="1" dirty="0">
                        <a:solidFill>
                          <a:schemeClr val="tx1"/>
                        </a:solidFill>
                        <a:latin typeface="+mn-lt"/>
                        <a:ea typeface="+mn-ea"/>
                        <a:cs typeface="+mn-ea"/>
                        <a:sym typeface="+mn-lt"/>
                      </a:endParaRPr>
                    </a:p>
                  </a:txBody>
                  <a:tcPr marL="91452" marR="91452" marT="45718"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2" name="文本框 11"/>
          <p:cNvSpPr txBox="1"/>
          <p:nvPr/>
        </p:nvSpPr>
        <p:spPr>
          <a:xfrm>
            <a:off x="3102339" y="3546657"/>
            <a:ext cx="2528888" cy="954107"/>
          </a:xfrm>
          <a:prstGeom prst="rect">
            <a:avLst/>
          </a:prstGeom>
          <a:noFill/>
          <a:ln w="9525">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0033CC"/>
                </a:solidFill>
                <a:effectLst/>
                <a:uLnTx/>
                <a:uFillTx/>
                <a:cs typeface="+mn-ea"/>
                <a:sym typeface="+mn-lt"/>
              </a:rPr>
              <a:t>    睡觉时眼珠为什么会转动。</a:t>
            </a:r>
          </a:p>
        </p:txBody>
      </p:sp>
      <p:sp>
        <p:nvSpPr>
          <p:cNvPr id="13" name="文本框 12"/>
          <p:cNvSpPr txBox="1"/>
          <p:nvPr/>
        </p:nvSpPr>
        <p:spPr>
          <a:xfrm>
            <a:off x="6511927" y="3789203"/>
            <a:ext cx="1857375" cy="954107"/>
          </a:xfrm>
          <a:prstGeom prst="rect">
            <a:avLst/>
          </a:prstGeom>
          <a:noFill/>
          <a:ln w="9525">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0033CC"/>
                </a:solidFill>
                <a:effectLst/>
                <a:uLnTx/>
                <a:uFillTx/>
                <a:cs typeface="+mn-ea"/>
                <a:sym typeface="+mn-lt"/>
              </a:rPr>
              <a:t>反复观察实验</a:t>
            </a:r>
          </a:p>
        </p:txBody>
      </p:sp>
      <p:sp>
        <p:nvSpPr>
          <p:cNvPr id="14" name="文本框 13"/>
          <p:cNvSpPr txBox="1"/>
          <p:nvPr/>
        </p:nvSpPr>
        <p:spPr>
          <a:xfrm>
            <a:off x="8662558" y="3429000"/>
            <a:ext cx="2528888" cy="1815882"/>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0033CC"/>
                </a:solidFill>
                <a:effectLst/>
                <a:uLnTx/>
                <a:uFillTx/>
                <a:cs typeface="+mn-ea"/>
                <a:sym typeface="+mn-lt"/>
              </a:rPr>
              <a:t>    当睡觉的人眼珠转动时，他确实正在做梦。</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200" dirty="0">
                <a:solidFill>
                  <a:prstClr val="black">
                    <a:lumMod val="75000"/>
                    <a:lumOff val="25000"/>
                  </a:prstClr>
                </a:solidFill>
                <a:cs typeface="+mn-ea"/>
                <a:sym typeface="+mn-lt"/>
              </a:rPr>
              <a:t>课文精讲</a:t>
            </a:r>
            <a:endPar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8" name="文本框 7"/>
          <p:cNvSpPr txBox="1"/>
          <p:nvPr/>
        </p:nvSpPr>
        <p:spPr>
          <a:xfrm>
            <a:off x="1916386" y="2095472"/>
            <a:ext cx="8027987" cy="3044190"/>
          </a:xfrm>
          <a:prstGeom prst="rect">
            <a:avLst/>
          </a:prstGeom>
          <a:noFill/>
          <a:ln w="9525">
            <a:noFill/>
          </a:ln>
        </p:spPr>
        <p:txBody>
          <a:bodyPr>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    纵观千百年来的科学技术发展史，那些定理、定律、学说的发现者、创立者，差不多都善于从细小的、司空见惯的现象中看出问题，不断发问，不断解决疑问，追根求源，最后把“？”拉直变成“！”，找到了真理。</a:t>
            </a:r>
          </a:p>
        </p:txBody>
      </p:sp>
      <p:sp>
        <p:nvSpPr>
          <p:cNvPr id="9" name="文本框 2"/>
          <p:cNvSpPr txBox="1"/>
          <p:nvPr/>
        </p:nvSpPr>
        <p:spPr>
          <a:xfrm>
            <a:off x="4059193" y="1185227"/>
            <a:ext cx="4749165" cy="643574"/>
          </a:xfrm>
          <a:prstGeom prst="rect">
            <a:avLst/>
          </a:prstGeom>
          <a:noFill/>
          <a:ln w="9525">
            <a:noFill/>
          </a:ln>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齐读课文第</a:t>
            </a:r>
            <a:r>
              <a:rPr kumimoji="0" lang="en-US" altLang="zh-CN" sz="3200" b="0" i="0" u="none" strike="noStrike" kern="1200" cap="none" spc="0" normalizeH="0" baseline="0" noProof="0" dirty="0">
                <a:ln>
                  <a:noFill/>
                </a:ln>
                <a:solidFill>
                  <a:prstClr val="black"/>
                </a:solidFill>
                <a:effectLst/>
                <a:uLnTx/>
                <a:uFillTx/>
                <a:cs typeface="+mn-ea"/>
                <a:sym typeface="+mn-lt"/>
              </a:rPr>
              <a:t>2</a:t>
            </a:r>
            <a:r>
              <a:rPr kumimoji="0" lang="zh-CN" altLang="en-US" sz="3200" b="0" i="0" u="none" strike="noStrike" kern="1200" cap="none" spc="0" normalizeH="0" baseline="0" noProof="0" dirty="0">
                <a:ln>
                  <a:noFill/>
                </a:ln>
                <a:solidFill>
                  <a:prstClr val="black"/>
                </a:solidFill>
                <a:effectLst/>
                <a:uLnTx/>
                <a:uFillTx/>
                <a:cs typeface="+mn-ea"/>
                <a:sym typeface="+mn-lt"/>
              </a:rPr>
              <a:t>自然段。</a:t>
            </a:r>
          </a:p>
        </p:txBody>
      </p:sp>
      <p:cxnSp>
        <p:nvCxnSpPr>
          <p:cNvPr id="10" name="直接连接符 9"/>
          <p:cNvCxnSpPr/>
          <p:nvPr/>
        </p:nvCxnSpPr>
        <p:spPr>
          <a:xfrm>
            <a:off x="3573736" y="3875059"/>
            <a:ext cx="6335713" cy="0"/>
          </a:xfrm>
          <a:prstGeom prst="line">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916386" y="4471959"/>
            <a:ext cx="7993063" cy="0"/>
          </a:xfrm>
          <a:prstGeom prst="line">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916386" y="5048222"/>
            <a:ext cx="7993063" cy="0"/>
          </a:xfrm>
          <a:prstGeom prst="line">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3194323" y="5283172"/>
            <a:ext cx="5472113" cy="643574"/>
          </a:xfrm>
          <a:prstGeom prst="rect">
            <a:avLst/>
          </a:prstGeom>
          <a:solidFill>
            <a:srgbClr val="EFBE4D"/>
          </a:solidFill>
          <a:ln>
            <a:noFill/>
          </a:ln>
        </p:spPr>
        <p:style>
          <a:lnRef idx="1">
            <a:schemeClr val="accent3"/>
          </a:lnRef>
          <a:fillRef idx="2">
            <a:schemeClr val="accent3"/>
          </a:fillRef>
          <a:effectRef idx="1">
            <a:schemeClr val="accent3"/>
          </a:effectRef>
          <a:fontRef idx="minor">
            <a:schemeClr val="dk1"/>
          </a:fontRef>
        </p:style>
        <p:txBody>
          <a:bodyPr>
            <a:spAutoFit/>
          </a:body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真理诞生于一百个问号之后</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par>
                                <p:cTn id="15" presetID="22" presetClass="entr" presetSubtype="8"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par>
                                <p:cTn id="18" presetID="22" presetClass="entr" presetSubtype="8"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200" dirty="0">
                <a:solidFill>
                  <a:prstClr val="black">
                    <a:lumMod val="75000"/>
                    <a:lumOff val="25000"/>
                  </a:prstClr>
                </a:solidFill>
                <a:cs typeface="+mn-ea"/>
                <a:sym typeface="+mn-lt"/>
              </a:rPr>
              <a:t>课文精讲</a:t>
            </a:r>
            <a:endPar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12" name="文本框 2"/>
          <p:cNvSpPr txBox="1"/>
          <p:nvPr/>
        </p:nvSpPr>
        <p:spPr>
          <a:xfrm>
            <a:off x="4397828" y="1815465"/>
            <a:ext cx="7057571" cy="1272540"/>
          </a:xfrm>
          <a:prstGeom prst="rect">
            <a:avLst/>
          </a:prstGeom>
          <a:noFill/>
          <a:ln w="9525">
            <a:noFill/>
          </a:ln>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      在这一段话中“？</a:t>
            </a:r>
            <a:r>
              <a:rPr kumimoji="0" lang="en-US" altLang="zh-CN" sz="3200" b="0" i="0" u="none" strike="noStrike" kern="1200" cap="none" spc="0" normalizeH="0" baseline="0" noProof="0" dirty="0">
                <a:ln>
                  <a:noFill/>
                </a:ln>
                <a:solidFill>
                  <a:prstClr val="black"/>
                </a:solidFill>
                <a:effectLst/>
                <a:uLnTx/>
                <a:uFillTx/>
                <a:cs typeface="+mn-ea"/>
                <a:sym typeface="+mn-lt"/>
              </a:rPr>
              <a:t>”</a:t>
            </a:r>
            <a:r>
              <a:rPr kumimoji="0" lang="zh-CN" altLang="en-US" sz="3200" b="0" i="0" u="none" strike="noStrike" kern="1200" cap="none" spc="0" normalizeH="0" baseline="0" noProof="0" dirty="0">
                <a:ln>
                  <a:noFill/>
                </a:ln>
                <a:solidFill>
                  <a:prstClr val="black"/>
                </a:solidFill>
                <a:effectLst/>
                <a:uLnTx/>
                <a:uFillTx/>
                <a:cs typeface="+mn-ea"/>
                <a:sym typeface="+mn-lt"/>
              </a:rPr>
              <a:t>和“！</a:t>
            </a:r>
            <a:r>
              <a:rPr kumimoji="0" lang="en-US" altLang="zh-CN" sz="3200" b="0" i="0" u="none" strike="noStrike" kern="1200" cap="none" spc="0" normalizeH="0" baseline="0" noProof="0" dirty="0">
                <a:ln>
                  <a:noFill/>
                </a:ln>
                <a:solidFill>
                  <a:prstClr val="black"/>
                </a:solidFill>
                <a:effectLst/>
                <a:uLnTx/>
                <a:uFillTx/>
                <a:cs typeface="+mn-ea"/>
                <a:sym typeface="+mn-lt"/>
              </a:rPr>
              <a:t>”</a:t>
            </a:r>
            <a:r>
              <a:rPr kumimoji="0" lang="zh-CN" altLang="en-US" sz="3200" b="0" i="0" u="none" strike="noStrike" kern="1200" cap="none" spc="0" normalizeH="0" baseline="0" noProof="0" dirty="0">
                <a:ln>
                  <a:noFill/>
                </a:ln>
                <a:solidFill>
                  <a:prstClr val="black"/>
                </a:solidFill>
                <a:effectLst/>
                <a:uLnTx/>
                <a:uFillTx/>
                <a:cs typeface="+mn-ea"/>
                <a:sym typeface="+mn-lt"/>
              </a:rPr>
              <a:t>有什么含义呢？它们各指什么呢？</a:t>
            </a:r>
          </a:p>
        </p:txBody>
      </p:sp>
      <p:sp>
        <p:nvSpPr>
          <p:cNvPr id="13" name="文本框 12"/>
          <p:cNvSpPr txBox="1"/>
          <p:nvPr/>
        </p:nvSpPr>
        <p:spPr>
          <a:xfrm>
            <a:off x="4397828" y="3529965"/>
            <a:ext cx="7057571" cy="2490169"/>
          </a:xfrm>
          <a:prstGeom prst="rect">
            <a:avLst/>
          </a:prstGeom>
          <a:noFill/>
          <a:ln w="9525">
            <a:noFill/>
          </a:ln>
        </p:spPr>
        <p:txBody>
          <a:bodyPr wrap="square">
            <a:spAutoFit/>
          </a:bodyPr>
          <a:lstStyle/>
          <a:p>
            <a:pPr marL="0" marR="0" lvl="0" indent="0" algn="l" defTabSz="914400" rtl="0" eaLnBrk="1" fontAlgn="auto" latinLnBrk="0" hangingPunct="1">
              <a:lnSpc>
                <a:spcPct val="120000"/>
              </a:lnSpc>
              <a:spcBef>
                <a:spcPts val="600"/>
              </a:spcBef>
              <a:spcAft>
                <a:spcPts val="0"/>
              </a:spcAft>
              <a:buClrTx/>
              <a:buSzTx/>
              <a:buFontTx/>
              <a:buNone/>
              <a:defRPr/>
            </a:pPr>
            <a:r>
              <a:rPr kumimoji="0" lang="zh-CN" altLang="en-US" sz="3200" b="0" i="0" u="none" strike="noStrike" kern="1200" cap="none" spc="0" normalizeH="0" baseline="0" noProof="0" dirty="0">
                <a:ln>
                  <a:noFill/>
                </a:ln>
                <a:solidFill>
                  <a:srgbClr val="0033CC"/>
                </a:solidFill>
                <a:effectLst/>
                <a:uLnTx/>
                <a:uFillTx/>
                <a:cs typeface="+mn-ea"/>
                <a:sym typeface="+mn-lt"/>
              </a:rPr>
              <a:t>    “？”的含义是：发现问题，不断追问；</a:t>
            </a:r>
            <a:endParaRPr kumimoji="0" lang="en-US" altLang="zh-CN" sz="3200" b="0" i="0" u="none" strike="noStrike" kern="1200" cap="none" spc="0" normalizeH="0" baseline="0" noProof="0" dirty="0">
              <a:ln>
                <a:noFill/>
              </a:ln>
              <a:solidFill>
                <a:srgbClr val="0033CC"/>
              </a:solidFill>
              <a:effectLst/>
              <a:uLnTx/>
              <a:uFillTx/>
              <a:cs typeface="+mn-ea"/>
              <a:sym typeface="+mn-lt"/>
            </a:endParaRPr>
          </a:p>
          <a:p>
            <a:pPr marL="0" marR="0" lvl="0" indent="0" algn="l" defTabSz="914400" rtl="0" eaLnBrk="1" fontAlgn="auto" latinLnBrk="0" hangingPunct="1">
              <a:lnSpc>
                <a:spcPct val="120000"/>
              </a:lnSpc>
              <a:spcBef>
                <a:spcPts val="600"/>
              </a:spcBef>
              <a:spcAft>
                <a:spcPts val="0"/>
              </a:spcAft>
              <a:buClrTx/>
              <a:buSzTx/>
              <a:buFontTx/>
              <a:buNone/>
              <a:defRPr/>
            </a:pPr>
            <a:r>
              <a:rPr kumimoji="0" lang="en-US" altLang="zh-CN" sz="3200" b="0" i="0" u="none" strike="noStrike" kern="1200" cap="none" spc="0" normalizeH="0" baseline="0" noProof="0" dirty="0">
                <a:ln>
                  <a:noFill/>
                </a:ln>
                <a:solidFill>
                  <a:srgbClr val="0033CC"/>
                </a:solidFill>
                <a:effectLst/>
                <a:uLnTx/>
                <a:uFillTx/>
                <a:cs typeface="+mn-ea"/>
                <a:sym typeface="+mn-lt"/>
              </a:rPr>
              <a:t>    </a:t>
            </a:r>
            <a:r>
              <a:rPr kumimoji="0" lang="zh-CN" altLang="en-US" sz="3200" b="0" i="0" u="none" strike="noStrike" kern="1200" cap="none" spc="0" normalizeH="0" baseline="0" noProof="0" dirty="0">
                <a:ln>
                  <a:noFill/>
                </a:ln>
                <a:solidFill>
                  <a:srgbClr val="0033CC"/>
                </a:solidFill>
                <a:effectLst/>
                <a:uLnTx/>
                <a:uFillTx/>
                <a:cs typeface="+mn-ea"/>
                <a:sym typeface="+mn-lt"/>
              </a:rPr>
              <a:t>“！</a:t>
            </a:r>
            <a:r>
              <a:rPr kumimoji="0" lang="en-US" altLang="zh-CN" sz="3200" b="0" i="0" u="none" strike="noStrike" kern="1200" cap="none" spc="0" normalizeH="0" baseline="0" noProof="0" dirty="0">
                <a:ln>
                  <a:noFill/>
                </a:ln>
                <a:solidFill>
                  <a:srgbClr val="0033CC"/>
                </a:solidFill>
                <a:effectLst/>
                <a:uLnTx/>
                <a:uFillTx/>
                <a:cs typeface="+mn-ea"/>
                <a:sym typeface="+mn-lt"/>
              </a:rPr>
              <a:t>”</a:t>
            </a:r>
            <a:r>
              <a:rPr kumimoji="0" lang="zh-CN" altLang="en-US" sz="3200" b="0" i="0" u="none" strike="noStrike" kern="1200" cap="none" spc="0" normalizeH="0" baseline="0" noProof="0" dirty="0">
                <a:ln>
                  <a:noFill/>
                </a:ln>
                <a:solidFill>
                  <a:srgbClr val="0033CC"/>
                </a:solidFill>
                <a:effectLst/>
                <a:uLnTx/>
                <a:uFillTx/>
                <a:cs typeface="+mn-ea"/>
                <a:sym typeface="+mn-lt"/>
              </a:rPr>
              <a:t>的含义是：通过探索，解决了疑问，发现了真理。</a:t>
            </a: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601" y="2847975"/>
            <a:ext cx="3028950" cy="40100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t="7813" b="7813"/>
          <a:stretch>
            <a:fillRect/>
          </a:stretch>
        </p:blipFill>
        <p:spPr>
          <a:xfrm>
            <a:off x="0" y="0"/>
            <a:ext cx="12192000" cy="6858000"/>
          </a:xfrm>
          <a:prstGeom prst="rect">
            <a:avLst/>
          </a:prstGeom>
        </p:spPr>
      </p:pic>
      <p:grpSp>
        <p:nvGrpSpPr>
          <p:cNvPr id="14" name="组合 13"/>
          <p:cNvGrpSpPr/>
          <p:nvPr/>
        </p:nvGrpSpPr>
        <p:grpSpPr>
          <a:xfrm>
            <a:off x="1664520" y="1297801"/>
            <a:ext cx="3168015" cy="912495"/>
            <a:chOff x="360" y="260"/>
            <a:chExt cx="4989" cy="1437"/>
          </a:xfrm>
        </p:grpSpPr>
        <p:pic>
          <p:nvPicPr>
            <p:cNvPr id="15" name="图片 14"/>
            <p:cNvPicPr>
              <a:picLocks noChangeAspect="1"/>
            </p:cNvPicPr>
            <p:nvPr/>
          </p:nvPicPr>
          <p:blipFill>
            <a:blip r:embed="rId4" cstate="email">
              <a:grayscl/>
            </a:blip>
            <a:srcRect/>
            <a:stretch>
              <a:fillRect/>
            </a:stretch>
          </p:blipFill>
          <p:spPr>
            <a:xfrm>
              <a:off x="360" y="260"/>
              <a:ext cx="1437" cy="1437"/>
            </a:xfrm>
            <a:prstGeom prst="ellipse">
              <a:avLst/>
            </a:prstGeom>
          </p:spPr>
        </p:pic>
        <p:sp>
          <p:nvSpPr>
            <p:cNvPr id="16" name="文本框 15"/>
            <p:cNvSpPr txBox="1"/>
            <p:nvPr/>
          </p:nvSpPr>
          <p:spPr>
            <a:xfrm>
              <a:off x="983" y="663"/>
              <a:ext cx="191" cy="630"/>
            </a:xfrm>
            <a:prstGeom prst="rect">
              <a:avLst/>
            </a:prstGeom>
            <a:noFill/>
          </p:spPr>
          <p:txBody>
            <a:bodyPr wrap="square" rtlCol="0" anchor="ctr">
              <a:spAutoFit/>
            </a:bodyPr>
            <a:lstStyle/>
            <a:p>
              <a:pPr algn="ctr"/>
              <a:r>
                <a:rPr lang="zh-CN" altLang="en-US" sz="2000" b="1" dirty="0">
                  <a:cs typeface="+mn-ea"/>
                  <a:sym typeface="+mn-lt"/>
                </a:rPr>
                <a:t>壹</a:t>
              </a:r>
            </a:p>
          </p:txBody>
        </p:sp>
        <p:sp>
          <p:nvSpPr>
            <p:cNvPr id="17" name="文本框 16"/>
            <p:cNvSpPr txBox="1"/>
            <p:nvPr/>
          </p:nvSpPr>
          <p:spPr>
            <a:xfrm>
              <a:off x="1797" y="604"/>
              <a:ext cx="3552" cy="824"/>
            </a:xfrm>
            <a:prstGeom prst="rect">
              <a:avLst/>
            </a:prstGeom>
            <a:noFill/>
          </p:spPr>
          <p:txBody>
            <a:bodyPr wrap="square" rtlCol="0" anchor="ctr">
              <a:spAutoFit/>
            </a:bodyPr>
            <a:lstStyle/>
            <a:p>
              <a:pPr algn="dist"/>
              <a:r>
                <a:rPr lang="zh-CN" altLang="en-US" sz="2800" b="1" dirty="0">
                  <a:cs typeface="+mn-ea"/>
                  <a:sym typeface="+mn-lt"/>
                </a:rPr>
                <a:t>课前导读</a:t>
              </a:r>
            </a:p>
          </p:txBody>
        </p:sp>
      </p:grpSp>
      <p:grpSp>
        <p:nvGrpSpPr>
          <p:cNvPr id="18" name="组合 17"/>
          <p:cNvGrpSpPr/>
          <p:nvPr/>
        </p:nvGrpSpPr>
        <p:grpSpPr>
          <a:xfrm>
            <a:off x="1664520" y="2251391"/>
            <a:ext cx="3168015" cy="912495"/>
            <a:chOff x="360" y="260"/>
            <a:chExt cx="4989" cy="1437"/>
          </a:xfrm>
        </p:grpSpPr>
        <p:pic>
          <p:nvPicPr>
            <p:cNvPr id="19" name="图片 18"/>
            <p:cNvPicPr>
              <a:picLocks noChangeAspect="1"/>
            </p:cNvPicPr>
            <p:nvPr/>
          </p:nvPicPr>
          <p:blipFill>
            <a:blip r:embed="rId4" cstate="email">
              <a:grayscl/>
            </a:blip>
            <a:srcRect/>
            <a:stretch>
              <a:fillRect/>
            </a:stretch>
          </p:blipFill>
          <p:spPr>
            <a:xfrm>
              <a:off x="360" y="260"/>
              <a:ext cx="1437" cy="1437"/>
            </a:xfrm>
            <a:prstGeom prst="ellipse">
              <a:avLst/>
            </a:prstGeom>
          </p:spPr>
        </p:pic>
        <p:sp>
          <p:nvSpPr>
            <p:cNvPr id="20" name="文本框 19"/>
            <p:cNvSpPr txBox="1"/>
            <p:nvPr/>
          </p:nvSpPr>
          <p:spPr>
            <a:xfrm>
              <a:off x="983" y="663"/>
              <a:ext cx="191" cy="630"/>
            </a:xfrm>
            <a:prstGeom prst="rect">
              <a:avLst/>
            </a:prstGeom>
            <a:noFill/>
          </p:spPr>
          <p:txBody>
            <a:bodyPr wrap="square" rtlCol="0" anchor="ctr">
              <a:spAutoFit/>
            </a:bodyPr>
            <a:lstStyle/>
            <a:p>
              <a:pPr algn="ctr"/>
              <a:r>
                <a:rPr lang="zh-CN" altLang="en-US" sz="2000" b="1" dirty="0">
                  <a:cs typeface="+mn-ea"/>
                  <a:sym typeface="+mn-lt"/>
                </a:rPr>
                <a:t>贰</a:t>
              </a:r>
            </a:p>
          </p:txBody>
        </p:sp>
        <p:sp>
          <p:nvSpPr>
            <p:cNvPr id="21" name="文本框 20"/>
            <p:cNvSpPr txBox="1"/>
            <p:nvPr/>
          </p:nvSpPr>
          <p:spPr>
            <a:xfrm>
              <a:off x="1797" y="585"/>
              <a:ext cx="3552" cy="824"/>
            </a:xfrm>
            <a:prstGeom prst="rect">
              <a:avLst/>
            </a:prstGeom>
            <a:noFill/>
          </p:spPr>
          <p:txBody>
            <a:bodyPr wrap="square" rtlCol="0" anchor="ctr">
              <a:spAutoFit/>
            </a:bodyPr>
            <a:lstStyle/>
            <a:p>
              <a:pPr algn="dist"/>
              <a:r>
                <a:rPr lang="zh-CN" altLang="en-US" sz="2800" b="1" dirty="0">
                  <a:cs typeface="+mn-ea"/>
                  <a:sym typeface="+mn-lt"/>
                </a:rPr>
                <a:t>字词揭秘</a:t>
              </a:r>
            </a:p>
          </p:txBody>
        </p:sp>
      </p:grpSp>
      <p:grpSp>
        <p:nvGrpSpPr>
          <p:cNvPr id="22" name="组合 21"/>
          <p:cNvGrpSpPr/>
          <p:nvPr/>
        </p:nvGrpSpPr>
        <p:grpSpPr>
          <a:xfrm>
            <a:off x="1664520" y="3204981"/>
            <a:ext cx="3168015" cy="912495"/>
            <a:chOff x="360" y="260"/>
            <a:chExt cx="4989" cy="1437"/>
          </a:xfrm>
        </p:grpSpPr>
        <p:pic>
          <p:nvPicPr>
            <p:cNvPr id="23" name="图片 22"/>
            <p:cNvPicPr>
              <a:picLocks noChangeAspect="1"/>
            </p:cNvPicPr>
            <p:nvPr/>
          </p:nvPicPr>
          <p:blipFill>
            <a:blip r:embed="rId4" cstate="email">
              <a:grayscl/>
            </a:blip>
            <a:srcRect/>
            <a:stretch>
              <a:fillRect/>
            </a:stretch>
          </p:blipFill>
          <p:spPr>
            <a:xfrm>
              <a:off x="360" y="260"/>
              <a:ext cx="1437" cy="1437"/>
            </a:xfrm>
            <a:prstGeom prst="ellipse">
              <a:avLst/>
            </a:prstGeom>
          </p:spPr>
        </p:pic>
        <p:sp>
          <p:nvSpPr>
            <p:cNvPr id="24" name="文本框 23"/>
            <p:cNvSpPr txBox="1"/>
            <p:nvPr/>
          </p:nvSpPr>
          <p:spPr>
            <a:xfrm>
              <a:off x="983" y="663"/>
              <a:ext cx="191" cy="630"/>
            </a:xfrm>
            <a:prstGeom prst="rect">
              <a:avLst/>
            </a:prstGeom>
            <a:noFill/>
          </p:spPr>
          <p:txBody>
            <a:bodyPr wrap="square" rtlCol="0" anchor="ctr">
              <a:spAutoFit/>
            </a:bodyPr>
            <a:lstStyle/>
            <a:p>
              <a:pPr algn="ctr"/>
              <a:r>
                <a:rPr lang="zh-CN" altLang="en-US" sz="2000" b="1" dirty="0">
                  <a:cs typeface="+mn-ea"/>
                  <a:sym typeface="+mn-lt"/>
                </a:rPr>
                <a:t>叁</a:t>
              </a:r>
            </a:p>
          </p:txBody>
        </p:sp>
        <p:sp>
          <p:nvSpPr>
            <p:cNvPr id="25" name="文本框 24"/>
            <p:cNvSpPr txBox="1"/>
            <p:nvPr/>
          </p:nvSpPr>
          <p:spPr>
            <a:xfrm>
              <a:off x="1797" y="585"/>
              <a:ext cx="3552" cy="824"/>
            </a:xfrm>
            <a:prstGeom prst="rect">
              <a:avLst/>
            </a:prstGeom>
            <a:noFill/>
          </p:spPr>
          <p:txBody>
            <a:bodyPr wrap="square" rtlCol="0" anchor="ctr">
              <a:spAutoFit/>
            </a:bodyPr>
            <a:lstStyle/>
            <a:p>
              <a:pPr algn="dist"/>
              <a:r>
                <a:rPr lang="zh-CN" altLang="en-US" sz="2800" b="1" dirty="0">
                  <a:cs typeface="+mn-ea"/>
                  <a:sym typeface="+mn-lt"/>
                </a:rPr>
                <a:t>课文讲解</a:t>
              </a:r>
            </a:p>
          </p:txBody>
        </p:sp>
      </p:grpSp>
      <p:grpSp>
        <p:nvGrpSpPr>
          <p:cNvPr id="26" name="组合 25"/>
          <p:cNvGrpSpPr/>
          <p:nvPr/>
        </p:nvGrpSpPr>
        <p:grpSpPr>
          <a:xfrm>
            <a:off x="1664520" y="4158571"/>
            <a:ext cx="3168015" cy="912495"/>
            <a:chOff x="360" y="260"/>
            <a:chExt cx="4989" cy="1437"/>
          </a:xfrm>
        </p:grpSpPr>
        <p:pic>
          <p:nvPicPr>
            <p:cNvPr id="27" name="图片 26"/>
            <p:cNvPicPr>
              <a:picLocks noChangeAspect="1"/>
            </p:cNvPicPr>
            <p:nvPr/>
          </p:nvPicPr>
          <p:blipFill>
            <a:blip r:embed="rId4" cstate="email">
              <a:grayscl/>
            </a:blip>
            <a:srcRect/>
            <a:stretch>
              <a:fillRect/>
            </a:stretch>
          </p:blipFill>
          <p:spPr>
            <a:xfrm>
              <a:off x="360" y="260"/>
              <a:ext cx="1437" cy="1437"/>
            </a:xfrm>
            <a:prstGeom prst="ellipse">
              <a:avLst/>
            </a:prstGeom>
          </p:spPr>
        </p:pic>
        <p:sp>
          <p:nvSpPr>
            <p:cNvPr id="28" name="文本框 27"/>
            <p:cNvSpPr txBox="1"/>
            <p:nvPr/>
          </p:nvSpPr>
          <p:spPr>
            <a:xfrm>
              <a:off x="983" y="663"/>
              <a:ext cx="191" cy="630"/>
            </a:xfrm>
            <a:prstGeom prst="rect">
              <a:avLst/>
            </a:prstGeom>
            <a:noFill/>
          </p:spPr>
          <p:txBody>
            <a:bodyPr wrap="square" rtlCol="0" anchor="ctr">
              <a:spAutoFit/>
            </a:bodyPr>
            <a:lstStyle/>
            <a:p>
              <a:pPr algn="ctr"/>
              <a:r>
                <a:rPr lang="zh-CN" altLang="en-US" sz="2000" b="1" dirty="0">
                  <a:cs typeface="+mn-ea"/>
                  <a:sym typeface="+mn-lt"/>
                </a:rPr>
                <a:t>肆</a:t>
              </a:r>
            </a:p>
          </p:txBody>
        </p:sp>
        <p:sp>
          <p:nvSpPr>
            <p:cNvPr id="29" name="文本框 28"/>
            <p:cNvSpPr txBox="1"/>
            <p:nvPr/>
          </p:nvSpPr>
          <p:spPr>
            <a:xfrm>
              <a:off x="1797" y="585"/>
              <a:ext cx="3552" cy="824"/>
            </a:xfrm>
            <a:prstGeom prst="rect">
              <a:avLst/>
            </a:prstGeom>
            <a:noFill/>
          </p:spPr>
          <p:txBody>
            <a:bodyPr wrap="square" rtlCol="0" anchor="ctr">
              <a:spAutoFit/>
            </a:bodyPr>
            <a:lstStyle/>
            <a:p>
              <a:pPr algn="dist"/>
              <a:r>
                <a:rPr lang="zh-CN" altLang="en-US" sz="2800" b="1" dirty="0">
                  <a:cs typeface="+mn-ea"/>
                  <a:sym typeface="+mn-lt"/>
                </a:rPr>
                <a:t>课堂小结</a:t>
              </a:r>
            </a:p>
          </p:txBody>
        </p:sp>
      </p:grpSp>
      <p:grpSp>
        <p:nvGrpSpPr>
          <p:cNvPr id="30" name="组合 29"/>
          <p:cNvGrpSpPr/>
          <p:nvPr/>
        </p:nvGrpSpPr>
        <p:grpSpPr>
          <a:xfrm>
            <a:off x="1664520" y="5112162"/>
            <a:ext cx="3168015" cy="912495"/>
            <a:chOff x="360" y="260"/>
            <a:chExt cx="4989" cy="1437"/>
          </a:xfrm>
        </p:grpSpPr>
        <p:pic>
          <p:nvPicPr>
            <p:cNvPr id="31" name="图片 30"/>
            <p:cNvPicPr>
              <a:picLocks noChangeAspect="1"/>
            </p:cNvPicPr>
            <p:nvPr/>
          </p:nvPicPr>
          <p:blipFill>
            <a:blip r:embed="rId4" cstate="email">
              <a:grayscl/>
            </a:blip>
            <a:srcRect/>
            <a:stretch>
              <a:fillRect/>
            </a:stretch>
          </p:blipFill>
          <p:spPr>
            <a:xfrm>
              <a:off x="360" y="260"/>
              <a:ext cx="1437" cy="1437"/>
            </a:xfrm>
            <a:prstGeom prst="ellipse">
              <a:avLst/>
            </a:prstGeom>
          </p:spPr>
        </p:pic>
        <p:sp>
          <p:nvSpPr>
            <p:cNvPr id="32" name="文本框 31"/>
            <p:cNvSpPr txBox="1"/>
            <p:nvPr/>
          </p:nvSpPr>
          <p:spPr>
            <a:xfrm>
              <a:off x="983" y="663"/>
              <a:ext cx="191" cy="630"/>
            </a:xfrm>
            <a:prstGeom prst="rect">
              <a:avLst/>
            </a:prstGeom>
            <a:noFill/>
          </p:spPr>
          <p:txBody>
            <a:bodyPr wrap="square" rtlCol="0" anchor="ctr">
              <a:spAutoFit/>
            </a:bodyPr>
            <a:lstStyle/>
            <a:p>
              <a:pPr algn="ctr"/>
              <a:r>
                <a:rPr lang="zh-CN" altLang="en-US" sz="2000" b="1" dirty="0">
                  <a:cs typeface="+mn-ea"/>
                  <a:sym typeface="+mn-lt"/>
                </a:rPr>
                <a:t>伍</a:t>
              </a:r>
            </a:p>
          </p:txBody>
        </p:sp>
        <p:sp>
          <p:nvSpPr>
            <p:cNvPr id="33" name="文本框 32"/>
            <p:cNvSpPr txBox="1"/>
            <p:nvPr/>
          </p:nvSpPr>
          <p:spPr>
            <a:xfrm>
              <a:off x="1797" y="585"/>
              <a:ext cx="3552" cy="824"/>
            </a:xfrm>
            <a:prstGeom prst="rect">
              <a:avLst/>
            </a:prstGeom>
            <a:noFill/>
          </p:spPr>
          <p:txBody>
            <a:bodyPr wrap="square" rtlCol="0" anchor="ctr">
              <a:spAutoFit/>
            </a:bodyPr>
            <a:lstStyle/>
            <a:p>
              <a:pPr algn="dist"/>
              <a:r>
                <a:rPr lang="zh-CN" altLang="en-US" sz="2800" b="1" dirty="0">
                  <a:cs typeface="+mn-ea"/>
                  <a:sym typeface="+mn-lt"/>
                </a:rPr>
                <a:t>课堂练习</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500" fill="hold"/>
                                        <p:tgtEl>
                                          <p:spTgt spid="30"/>
                                        </p:tgtEl>
                                        <p:attrNameLst>
                                          <p:attrName>ppt_w</p:attrName>
                                        </p:attrNameLst>
                                      </p:cBhvr>
                                      <p:tavLst>
                                        <p:tav tm="0">
                                          <p:val>
                                            <p:fltVal val="0"/>
                                          </p:val>
                                        </p:tav>
                                        <p:tav tm="100000">
                                          <p:val>
                                            <p:strVal val="#ppt_w"/>
                                          </p:val>
                                        </p:tav>
                                      </p:tavLst>
                                    </p:anim>
                                    <p:anim calcmode="lin" valueType="num">
                                      <p:cBhvr>
                                        <p:cTn id="32" dur="500" fill="hold"/>
                                        <p:tgtEl>
                                          <p:spTgt spid="30"/>
                                        </p:tgtEl>
                                        <p:attrNameLst>
                                          <p:attrName>ppt_h</p:attrName>
                                        </p:attrNameLst>
                                      </p:cBhvr>
                                      <p:tavLst>
                                        <p:tav tm="0">
                                          <p:val>
                                            <p:fltVal val="0"/>
                                          </p:val>
                                        </p:tav>
                                        <p:tav tm="100000">
                                          <p:val>
                                            <p:strVal val="#ppt_h"/>
                                          </p:val>
                                        </p:tav>
                                      </p:tavLst>
                                    </p:anim>
                                    <p:animEffect transition="in" filter="fade">
                                      <p:cBhvr>
                                        <p:cTn id="3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200" dirty="0">
                <a:solidFill>
                  <a:prstClr val="black">
                    <a:lumMod val="75000"/>
                    <a:lumOff val="25000"/>
                  </a:prstClr>
                </a:solidFill>
                <a:cs typeface="+mn-ea"/>
                <a:sym typeface="+mn-lt"/>
              </a:rPr>
              <a:t>课文精讲</a:t>
            </a:r>
            <a:endPar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601" y="2847975"/>
            <a:ext cx="3028950" cy="4010025"/>
          </a:xfrm>
          <a:prstGeom prst="rect">
            <a:avLst/>
          </a:prstGeom>
        </p:spPr>
      </p:pic>
      <p:sp>
        <p:nvSpPr>
          <p:cNvPr id="6" name="文本框 2"/>
          <p:cNvSpPr txBox="1"/>
          <p:nvPr/>
        </p:nvSpPr>
        <p:spPr>
          <a:xfrm>
            <a:off x="3765551" y="1788932"/>
            <a:ext cx="8027988" cy="1272540"/>
          </a:xfrm>
          <a:prstGeom prst="rect">
            <a:avLst/>
          </a:prstGeom>
          <a:noFill/>
          <a:ln w="9525">
            <a:noFill/>
          </a:ln>
        </p:spPr>
        <p:txBody>
          <a:bodyPr>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    “把‘？</a:t>
            </a:r>
            <a:r>
              <a:rPr kumimoji="0" lang="en-US" altLang="zh-CN" sz="3200" b="0" i="0" u="none" strike="noStrike" kern="1200" cap="none" spc="0" normalizeH="0" baseline="0" noProof="0" dirty="0">
                <a:ln>
                  <a:noFill/>
                </a:ln>
                <a:solidFill>
                  <a:prstClr val="black"/>
                </a:solidFill>
                <a:effectLst/>
                <a:uLnTx/>
                <a:uFillTx/>
                <a:cs typeface="+mn-ea"/>
                <a:sym typeface="+mn-lt"/>
              </a:rPr>
              <a:t>’</a:t>
            </a:r>
            <a:r>
              <a:rPr kumimoji="0" lang="zh-CN" altLang="en-US" sz="3200" b="0" i="0" u="none" strike="noStrike" kern="1200" cap="none" spc="0" normalizeH="0" baseline="0" noProof="0" dirty="0">
                <a:ln>
                  <a:noFill/>
                </a:ln>
                <a:solidFill>
                  <a:prstClr val="black"/>
                </a:solidFill>
                <a:effectLst/>
                <a:uLnTx/>
                <a:uFillTx/>
                <a:cs typeface="+mn-ea"/>
                <a:sym typeface="+mn-lt"/>
              </a:rPr>
              <a:t>拉直变成‘！</a:t>
            </a:r>
            <a:r>
              <a:rPr kumimoji="0" lang="en-US" altLang="zh-CN" sz="3200" b="0" i="0" u="none" strike="noStrike" kern="1200" cap="none" spc="0" normalizeH="0" baseline="0" noProof="0" dirty="0">
                <a:ln>
                  <a:noFill/>
                </a:ln>
                <a:solidFill>
                  <a:prstClr val="black"/>
                </a:solidFill>
                <a:effectLst/>
                <a:uLnTx/>
                <a:uFillTx/>
                <a:cs typeface="+mn-ea"/>
                <a:sym typeface="+mn-lt"/>
              </a:rPr>
              <a:t>’”</a:t>
            </a:r>
            <a:r>
              <a:rPr kumimoji="0" lang="zh-CN" altLang="en-US" sz="3200" b="0" i="0" u="none" strike="noStrike" kern="1200" cap="none" spc="0" normalizeH="0" baseline="0" noProof="0" dirty="0">
                <a:ln>
                  <a:noFill/>
                </a:ln>
                <a:solidFill>
                  <a:prstClr val="black"/>
                </a:solidFill>
                <a:effectLst/>
                <a:uLnTx/>
                <a:uFillTx/>
                <a:cs typeface="+mn-ea"/>
                <a:sym typeface="+mn-lt"/>
              </a:rPr>
              <a:t>表示的意思和文中哪句话相同？</a:t>
            </a:r>
          </a:p>
        </p:txBody>
      </p:sp>
      <p:sp>
        <p:nvSpPr>
          <p:cNvPr id="7" name="文本框 6"/>
          <p:cNvSpPr txBox="1"/>
          <p:nvPr/>
        </p:nvSpPr>
        <p:spPr>
          <a:xfrm>
            <a:off x="5222876" y="3155769"/>
            <a:ext cx="5113338" cy="643574"/>
          </a:xfrm>
          <a:prstGeom prst="rect">
            <a:avLst/>
          </a:prstGeom>
          <a:noFill/>
          <a:ln w="9525">
            <a:noFill/>
          </a:ln>
        </p:spPr>
        <p:txBody>
          <a:bodyPr>
            <a:spAutoFit/>
          </a:bodyPr>
          <a:lstStyle/>
          <a:p>
            <a:pPr marL="0" marR="0" lvl="0" indent="0" algn="l" defTabSz="914400" rtl="0" eaLnBrk="1" fontAlgn="auto" latinLnBrk="0" hangingPunct="1">
              <a:lnSpc>
                <a:spcPct val="120000"/>
              </a:lnSpc>
              <a:spcBef>
                <a:spcPts val="600"/>
              </a:spcBef>
              <a:spcAft>
                <a:spcPts val="0"/>
              </a:spcAft>
              <a:buClrTx/>
              <a:buSzTx/>
              <a:buFontTx/>
              <a:buNone/>
              <a:defRPr/>
            </a:pPr>
            <a:r>
              <a:rPr kumimoji="0" lang="zh-CN" altLang="en-US" sz="3200" b="0" i="0" u="none" strike="noStrike" kern="1200" cap="none" spc="0" normalizeH="0" baseline="0" noProof="0" dirty="0">
                <a:ln>
                  <a:noFill/>
                </a:ln>
                <a:solidFill>
                  <a:srgbClr val="0033CC"/>
                </a:solidFill>
                <a:effectLst/>
                <a:uLnTx/>
                <a:uFillTx/>
                <a:cs typeface="+mn-ea"/>
                <a:sym typeface="+mn-lt"/>
              </a:rPr>
              <a:t>真理诞生于一百个问号之后</a:t>
            </a:r>
          </a:p>
        </p:txBody>
      </p:sp>
      <p:sp>
        <p:nvSpPr>
          <p:cNvPr id="8" name="文本框 7"/>
          <p:cNvSpPr txBox="1"/>
          <p:nvPr/>
        </p:nvSpPr>
        <p:spPr>
          <a:xfrm>
            <a:off x="4629151" y="3960632"/>
            <a:ext cx="7164388" cy="643574"/>
          </a:xfrm>
          <a:prstGeom prst="rect">
            <a:avLst/>
          </a:prstGeom>
          <a:noFill/>
          <a:ln w="9525">
            <a:noFill/>
          </a:ln>
        </p:spPr>
        <p:txBody>
          <a:bodyPr>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这样表达有什么好处？</a:t>
            </a:r>
          </a:p>
        </p:txBody>
      </p:sp>
      <p:sp>
        <p:nvSpPr>
          <p:cNvPr id="9" name="文本框 8"/>
          <p:cNvSpPr txBox="1"/>
          <p:nvPr/>
        </p:nvSpPr>
        <p:spPr>
          <a:xfrm>
            <a:off x="5222876" y="4740094"/>
            <a:ext cx="5113338" cy="643574"/>
          </a:xfrm>
          <a:prstGeom prst="rect">
            <a:avLst/>
          </a:prstGeom>
          <a:noFill/>
          <a:ln w="9525">
            <a:noFill/>
          </a:ln>
        </p:spPr>
        <p:txBody>
          <a:bodyPr>
            <a:spAutoFit/>
          </a:bodyPr>
          <a:lstStyle/>
          <a:p>
            <a:pPr marL="0" marR="0" lvl="0" indent="0" algn="l" defTabSz="914400" rtl="0" eaLnBrk="1" fontAlgn="auto" latinLnBrk="0" hangingPunct="1">
              <a:lnSpc>
                <a:spcPct val="120000"/>
              </a:lnSpc>
              <a:spcBef>
                <a:spcPts val="600"/>
              </a:spcBef>
              <a:spcAft>
                <a:spcPts val="0"/>
              </a:spcAft>
              <a:buClrTx/>
              <a:buSzTx/>
              <a:buFontTx/>
              <a:buNone/>
              <a:defRPr/>
            </a:pPr>
            <a:r>
              <a:rPr kumimoji="0" lang="zh-CN" altLang="en-US" sz="3200" b="0" i="0" u="none" strike="noStrike" kern="1200" cap="none" spc="0" normalizeH="0" baseline="0" noProof="0" dirty="0">
                <a:ln>
                  <a:noFill/>
                </a:ln>
                <a:solidFill>
                  <a:srgbClr val="0033CC"/>
                </a:solidFill>
                <a:effectLst/>
                <a:uLnTx/>
                <a:uFillTx/>
                <a:cs typeface="+mn-ea"/>
                <a:sym typeface="+mn-lt"/>
              </a:rPr>
              <a:t>形象、直观、易懂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1000"/>
                                        <p:tgtEl>
                                          <p:spTgt spid="9">
                                            <p:txEl>
                                              <p:pRg st="0" end="0"/>
                                            </p:txEl>
                                          </p:spTgt>
                                        </p:tgtEl>
                                      </p:cBhvr>
                                    </p:animEffect>
                                    <p:anim calcmode="lin" valueType="num">
                                      <p:cBhvr>
                                        <p:cTn id="22"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200" dirty="0">
                <a:solidFill>
                  <a:prstClr val="black">
                    <a:lumMod val="75000"/>
                    <a:lumOff val="25000"/>
                  </a:prstClr>
                </a:solidFill>
                <a:cs typeface="+mn-ea"/>
                <a:sym typeface="+mn-lt"/>
              </a:rPr>
              <a:t>课文精讲</a:t>
            </a:r>
            <a:endPar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601" y="2847975"/>
            <a:ext cx="3028950" cy="4010025"/>
          </a:xfrm>
          <a:prstGeom prst="rect">
            <a:avLst/>
          </a:prstGeom>
        </p:spPr>
      </p:pic>
      <p:sp>
        <p:nvSpPr>
          <p:cNvPr id="2" name="文本框 1"/>
          <p:cNvSpPr txBox="1"/>
          <p:nvPr/>
        </p:nvSpPr>
        <p:spPr>
          <a:xfrm>
            <a:off x="4354286" y="2222387"/>
            <a:ext cx="6842034" cy="2413225"/>
          </a:xfrm>
          <a:prstGeom prst="rect">
            <a:avLst/>
          </a:prstGeom>
          <a:noFill/>
          <a:ln w="9525">
            <a:noFill/>
          </a:ln>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       科学史上，从生活的细小现象中受到启发，不断实验和研究，最后找到真理的事例还有很多，你还能举出几个吗？</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200" dirty="0">
                <a:solidFill>
                  <a:prstClr val="black">
                    <a:lumMod val="75000"/>
                    <a:lumOff val="25000"/>
                  </a:prstClr>
                </a:solidFill>
                <a:cs typeface="+mn-ea"/>
                <a:sym typeface="+mn-lt"/>
              </a:rPr>
              <a:t>课文精讲</a:t>
            </a:r>
            <a:endPar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5" name="文本框 4"/>
          <p:cNvSpPr txBox="1"/>
          <p:nvPr/>
        </p:nvSpPr>
        <p:spPr>
          <a:xfrm>
            <a:off x="696504" y="1673316"/>
            <a:ext cx="11074582" cy="4044441"/>
          </a:xfrm>
          <a:prstGeom prst="rect">
            <a:avLst/>
          </a:prstGeom>
          <a:noFill/>
          <a:ln w="9525">
            <a:noFill/>
          </a:ln>
        </p:spPr>
        <p:txBody>
          <a:bodyPr wrap="square">
            <a:spAutoFit/>
          </a:bodyPr>
          <a:lstStyle/>
          <a:p>
            <a:pPr marL="457200" marR="0" lvl="0" indent="-457200" algn="l" defTabSz="914400" rtl="0" eaLnBrk="1" fontAlgn="auto" latinLnBrk="0" hangingPunct="1">
              <a:lnSpc>
                <a:spcPct val="200000"/>
              </a:lnSpc>
              <a:spcBef>
                <a:spcPts val="600"/>
              </a:spcBef>
              <a:spcAft>
                <a:spcPts val="0"/>
              </a:spcAft>
              <a:buClrTx/>
              <a:buSzTx/>
              <a:buFont typeface="Wingdings" panose="05000000000000000000" pitchFamily="2" charset="2"/>
              <a:buChar char="l"/>
              <a:defRPr/>
            </a:pPr>
            <a:r>
              <a:rPr kumimoji="0" lang="zh-CN" altLang="en-US" sz="3200" b="0" i="0" u="none" strike="noStrike" kern="1200" cap="none" spc="0" normalizeH="0" baseline="0" noProof="0" dirty="0">
                <a:ln>
                  <a:noFill/>
                </a:ln>
                <a:solidFill>
                  <a:prstClr val="black"/>
                </a:solidFill>
                <a:effectLst/>
                <a:uLnTx/>
                <a:uFillTx/>
                <a:cs typeface="+mn-ea"/>
                <a:sym typeface="+mn-lt"/>
              </a:rPr>
              <a:t>瓦特从水蒸气推动壶盖的现象中受到启发，改良了蒸汽机。</a:t>
            </a:r>
          </a:p>
          <a:p>
            <a:pPr marL="457200" marR="0" lvl="0" indent="-457200" algn="l" defTabSz="914400" rtl="0" eaLnBrk="1" fontAlgn="auto" latinLnBrk="0" hangingPunct="1">
              <a:lnSpc>
                <a:spcPct val="200000"/>
              </a:lnSpc>
              <a:spcBef>
                <a:spcPts val="600"/>
              </a:spcBef>
              <a:spcAft>
                <a:spcPts val="0"/>
              </a:spcAft>
              <a:buClrTx/>
              <a:buSzTx/>
              <a:buFont typeface="Wingdings" panose="05000000000000000000" pitchFamily="2" charset="2"/>
              <a:buChar char="l"/>
              <a:defRPr/>
            </a:pPr>
            <a:r>
              <a:rPr kumimoji="0" lang="zh-CN" altLang="en-US" sz="3200" b="0" i="0" u="none" strike="noStrike" kern="1200" cap="none" spc="0" normalizeH="0" baseline="0" noProof="0" dirty="0">
                <a:ln>
                  <a:noFill/>
                </a:ln>
                <a:solidFill>
                  <a:prstClr val="black"/>
                </a:solidFill>
                <a:effectLst/>
                <a:uLnTx/>
                <a:uFillTx/>
                <a:cs typeface="+mn-ea"/>
                <a:sym typeface="+mn-lt"/>
              </a:rPr>
              <a:t>鲁班的手被植物叶子划伤，后来他发明了锯子。</a:t>
            </a:r>
          </a:p>
          <a:p>
            <a:pPr marL="457200" marR="0" lvl="0" indent="-457200" algn="l" defTabSz="914400" rtl="0" eaLnBrk="1" fontAlgn="auto" latinLnBrk="0" hangingPunct="1">
              <a:lnSpc>
                <a:spcPct val="200000"/>
              </a:lnSpc>
              <a:spcBef>
                <a:spcPts val="600"/>
              </a:spcBef>
              <a:spcAft>
                <a:spcPts val="0"/>
              </a:spcAft>
              <a:buClrTx/>
              <a:buSzTx/>
              <a:buFont typeface="Wingdings" panose="05000000000000000000" pitchFamily="2" charset="2"/>
              <a:buChar char="l"/>
              <a:defRPr/>
            </a:pPr>
            <a:r>
              <a:rPr kumimoji="0" lang="zh-CN" altLang="en-US" sz="3200" b="0" i="0" u="none" strike="noStrike" kern="1200" cap="none" spc="0" normalizeH="0" baseline="0" noProof="0" dirty="0">
                <a:ln>
                  <a:noFill/>
                </a:ln>
                <a:solidFill>
                  <a:prstClr val="black"/>
                </a:solidFill>
                <a:effectLst/>
                <a:uLnTx/>
                <a:uFillTx/>
                <a:cs typeface="+mn-ea"/>
                <a:sym typeface="+mn-lt"/>
              </a:rPr>
              <a:t>牛顿在苹果树下被掉下来的苹果砸到了头，后来他发现了万有引力定律。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200" dirty="0">
                <a:solidFill>
                  <a:prstClr val="black">
                    <a:lumMod val="75000"/>
                    <a:lumOff val="25000"/>
                  </a:prstClr>
                </a:solidFill>
                <a:cs typeface="+mn-ea"/>
                <a:sym typeface="+mn-lt"/>
              </a:rPr>
              <a:t>课文精讲</a:t>
            </a:r>
            <a:endPar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2" name="文本框 1"/>
          <p:cNvSpPr txBox="1"/>
          <p:nvPr/>
        </p:nvSpPr>
        <p:spPr>
          <a:xfrm>
            <a:off x="1004480" y="1461317"/>
            <a:ext cx="10331177" cy="3582776"/>
          </a:xfrm>
          <a:prstGeom prst="rect">
            <a:avLst/>
          </a:prstGeom>
          <a:noFill/>
          <a:ln w="9525">
            <a:noFill/>
          </a:ln>
        </p:spPr>
        <p:txBody>
          <a:bodyPr wrap="square">
            <a:spAutoFit/>
          </a:bodyPr>
          <a:lstStyle/>
          <a:p>
            <a:pPr marL="0" marR="0" lvl="0" indent="0" algn="l" defTabSz="914400" rtl="0" eaLnBrk="1" fontAlgn="auto" latinLnBrk="0" hangingPunct="1">
              <a:lnSpc>
                <a:spcPct val="25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black"/>
                </a:solidFill>
                <a:effectLst/>
                <a:uLnTx/>
                <a:uFillTx/>
                <a:cs typeface="+mn-ea"/>
                <a:sym typeface="+mn-lt"/>
              </a:rPr>
              <a:t>    </a:t>
            </a:r>
            <a:r>
              <a:rPr kumimoji="0" lang="zh-CN" altLang="en-US" sz="3200" b="0" i="0" u="none" strike="noStrike" kern="1200" cap="none" spc="0" normalizeH="0" baseline="0" noProof="0" dirty="0">
                <a:ln>
                  <a:noFill/>
                </a:ln>
                <a:solidFill>
                  <a:prstClr val="black"/>
                </a:solidFill>
                <a:effectLst/>
                <a:uLnTx/>
                <a:uFillTx/>
                <a:cs typeface="+mn-ea"/>
                <a:sym typeface="+mn-lt"/>
              </a:rPr>
              <a:t>这么多的事例说明了科学并不神秘，真理并不遥远。只要你从细小的、司空见惯的现象中发现问题，追根求源，最后把“？</a:t>
            </a:r>
            <a:r>
              <a:rPr kumimoji="0" lang="en-US" altLang="zh-CN" sz="3200" b="0" i="0" u="none" strike="noStrike" kern="1200" cap="none" spc="0" normalizeH="0" baseline="0" noProof="0" dirty="0">
                <a:ln>
                  <a:noFill/>
                </a:ln>
                <a:solidFill>
                  <a:prstClr val="black"/>
                </a:solidFill>
                <a:effectLst/>
                <a:uLnTx/>
                <a:uFillTx/>
                <a:cs typeface="+mn-ea"/>
                <a:sym typeface="+mn-lt"/>
              </a:rPr>
              <a:t>”</a:t>
            </a:r>
            <a:r>
              <a:rPr kumimoji="0" lang="zh-CN" altLang="en-US" sz="3200" b="0" i="0" u="none" strike="noStrike" kern="1200" cap="none" spc="0" normalizeH="0" baseline="0" noProof="0" dirty="0">
                <a:ln>
                  <a:noFill/>
                </a:ln>
                <a:solidFill>
                  <a:prstClr val="black"/>
                </a:solidFill>
                <a:effectLst/>
                <a:uLnTx/>
                <a:uFillTx/>
                <a:cs typeface="+mn-ea"/>
                <a:sym typeface="+mn-lt"/>
              </a:rPr>
              <a:t>拉直变成“！</a:t>
            </a:r>
            <a:r>
              <a:rPr kumimoji="0" lang="en-US" altLang="zh-CN" sz="3200" b="0" i="0" u="none" strike="noStrike" kern="1200" cap="none" spc="0" normalizeH="0" baseline="0" noProof="0" dirty="0">
                <a:ln>
                  <a:noFill/>
                </a:ln>
                <a:solidFill>
                  <a:prstClr val="black"/>
                </a:solidFill>
                <a:effectLst/>
                <a:uLnTx/>
                <a:uFillTx/>
                <a:cs typeface="+mn-ea"/>
                <a:sym typeface="+mn-lt"/>
              </a:rPr>
              <a:t>”</a:t>
            </a:r>
            <a:r>
              <a:rPr kumimoji="0" lang="zh-CN" altLang="en-US" sz="3200" b="0" i="0" u="none" strike="noStrike" kern="1200" cap="none" spc="0" normalizeH="0" baseline="0" noProof="0" dirty="0">
                <a:ln>
                  <a:noFill/>
                </a:ln>
                <a:solidFill>
                  <a:prstClr val="black"/>
                </a:solidFill>
                <a:effectLst/>
                <a:uLnTx/>
                <a:uFillTx/>
                <a:cs typeface="+mn-ea"/>
                <a:sym typeface="+mn-lt"/>
              </a:rPr>
              <a:t>，就可以找到真理。</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200" dirty="0">
                <a:solidFill>
                  <a:prstClr val="black">
                    <a:lumMod val="75000"/>
                    <a:lumOff val="25000"/>
                  </a:prstClr>
                </a:solidFill>
                <a:cs typeface="+mn-ea"/>
                <a:sym typeface="+mn-lt"/>
              </a:rPr>
              <a:t>课文精讲</a:t>
            </a:r>
            <a:endPar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5" name="文本框 1"/>
          <p:cNvSpPr txBox="1"/>
          <p:nvPr/>
        </p:nvSpPr>
        <p:spPr>
          <a:xfrm>
            <a:off x="1008197" y="1440996"/>
            <a:ext cx="10312945" cy="3582776"/>
          </a:xfrm>
          <a:prstGeom prst="rect">
            <a:avLst/>
          </a:prstGeom>
          <a:noFill/>
          <a:ln w="9525">
            <a:noFill/>
          </a:ln>
        </p:spPr>
        <p:txBody>
          <a:bodyPr wrap="square">
            <a:spAutoFit/>
          </a:bodyPr>
          <a:lstStyle/>
          <a:p>
            <a:pPr marL="0" marR="0" lvl="0" indent="0" algn="l" defTabSz="914400" rtl="0" eaLnBrk="1" fontAlgn="auto" latinLnBrk="0" hangingPunct="1">
              <a:lnSpc>
                <a:spcPct val="25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默读课文，思考：</a:t>
            </a:r>
            <a:endParaRPr kumimoji="0" lang="en-US" altLang="zh-CN" sz="3200" b="0" i="0" u="none" strike="noStrike" kern="1200" cap="none" spc="0" normalizeH="0" baseline="0" noProof="0" dirty="0">
              <a:ln>
                <a:noFill/>
              </a:ln>
              <a:solidFill>
                <a:prstClr val="black"/>
              </a:solidFill>
              <a:effectLst/>
              <a:uLnTx/>
              <a:uFillTx/>
              <a:cs typeface="+mn-ea"/>
              <a:sym typeface="+mn-lt"/>
            </a:endParaRPr>
          </a:p>
          <a:p>
            <a:pPr marL="0" marR="0" lvl="0" indent="0" algn="l" defTabSz="914400" rtl="0" eaLnBrk="1" fontAlgn="auto" latinLnBrk="0" hangingPunct="1">
              <a:lnSpc>
                <a:spcPct val="25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cs typeface="+mn-ea"/>
                <a:sym typeface="+mn-lt"/>
              </a:rPr>
              <a:t>    </a:t>
            </a:r>
            <a:r>
              <a:rPr kumimoji="0" lang="zh-CN" altLang="en-US" sz="3200" b="0" i="0" u="none" strike="noStrike" kern="1200" cap="none" spc="0" normalizeH="0" baseline="0" noProof="0" dirty="0">
                <a:ln>
                  <a:noFill/>
                </a:ln>
                <a:solidFill>
                  <a:prstClr val="black"/>
                </a:solidFill>
                <a:effectLst/>
                <a:uLnTx/>
                <a:uFillTx/>
                <a:cs typeface="+mn-ea"/>
                <a:sym typeface="+mn-lt"/>
              </a:rPr>
              <a:t>真理的发现也是有条件的，那么科学家们是靠着怎样的科学精神，在漫漫的科学长途中寻找到真理的呢？</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200" dirty="0">
                <a:solidFill>
                  <a:prstClr val="black">
                    <a:lumMod val="75000"/>
                    <a:lumOff val="25000"/>
                  </a:prstClr>
                </a:solidFill>
                <a:cs typeface="+mn-ea"/>
                <a:sym typeface="+mn-lt"/>
              </a:rPr>
              <a:t>课文精讲</a:t>
            </a:r>
            <a:endPar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4" name="文本框 3"/>
          <p:cNvSpPr txBox="1"/>
          <p:nvPr/>
        </p:nvSpPr>
        <p:spPr>
          <a:xfrm>
            <a:off x="974272" y="1772513"/>
            <a:ext cx="2519363" cy="643574"/>
          </a:xfrm>
          <a:prstGeom prst="rect">
            <a:avLst/>
          </a:prstGeom>
          <a:noFill/>
          <a:ln w="9525">
            <a:noFill/>
          </a:ln>
        </p:spPr>
        <p:txBody>
          <a:bodyPr>
            <a:spAutoFit/>
          </a:bodyPr>
          <a:lstStyle/>
          <a:p>
            <a:pPr marL="457200" marR="0" lvl="0" indent="-457200" algn="l" defTabSz="914400" rtl="0" eaLnBrk="1" fontAlgn="auto" latinLnBrk="0" hangingPunct="1">
              <a:lnSpc>
                <a:spcPct val="120000"/>
              </a:lnSpc>
              <a:spcBef>
                <a:spcPts val="0"/>
              </a:spcBef>
              <a:spcAft>
                <a:spcPts val="0"/>
              </a:spcAft>
              <a:buClrTx/>
              <a:buSzTx/>
              <a:buFont typeface="Arial" panose="020B0604020202020204" pitchFamily="34" charset="0"/>
              <a:buChar char="•"/>
              <a:defRPr/>
            </a:pPr>
            <a:r>
              <a:rPr kumimoji="0" lang="zh-CN" altLang="en-US" sz="3200" b="0" i="0" u="none" strike="noStrike" kern="1200" cap="none" spc="0" normalizeH="0" baseline="0" noProof="0" dirty="0">
                <a:ln>
                  <a:noFill/>
                </a:ln>
                <a:solidFill>
                  <a:srgbClr val="FF00FF"/>
                </a:solidFill>
                <a:effectLst/>
                <a:uLnTx/>
                <a:uFillTx/>
                <a:cs typeface="+mn-ea"/>
                <a:sym typeface="+mn-lt"/>
              </a:rPr>
              <a:t>见微知著</a:t>
            </a:r>
          </a:p>
        </p:txBody>
      </p:sp>
      <p:sp>
        <p:nvSpPr>
          <p:cNvPr id="6" name="文本框 5"/>
          <p:cNvSpPr txBox="1"/>
          <p:nvPr/>
        </p:nvSpPr>
        <p:spPr>
          <a:xfrm>
            <a:off x="974271" y="2555150"/>
            <a:ext cx="10172699" cy="1489895"/>
          </a:xfrm>
          <a:prstGeom prst="rect">
            <a:avLst/>
          </a:prstGeom>
          <a:noFill/>
          <a:ln w="9525">
            <a:noFill/>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0033CC"/>
                </a:solidFill>
                <a:effectLst/>
                <a:uLnTx/>
                <a:uFillTx/>
                <a:cs typeface="+mn-ea"/>
                <a:sym typeface="+mn-lt"/>
              </a:rPr>
              <a:t>    见微知著：见到一点儿苗头就能知道它的发展趋向或问题的实质。</a:t>
            </a:r>
          </a:p>
        </p:txBody>
      </p:sp>
      <p:sp>
        <p:nvSpPr>
          <p:cNvPr id="7" name="文本框 6"/>
          <p:cNvSpPr txBox="1"/>
          <p:nvPr/>
        </p:nvSpPr>
        <p:spPr>
          <a:xfrm>
            <a:off x="974272" y="4184108"/>
            <a:ext cx="10172698" cy="1920782"/>
          </a:xfrm>
          <a:prstGeom prst="rect">
            <a:avLst/>
          </a:prstGeom>
          <a:noFill/>
          <a:ln w="9525">
            <a:noFill/>
          </a:ln>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    第</a:t>
            </a:r>
            <a:r>
              <a:rPr kumimoji="0" lang="en-US" altLang="zh-CN" sz="3200" b="0" i="0" u="none" strike="noStrike" kern="1200" cap="none" spc="0" normalizeH="0" baseline="0" noProof="0" dirty="0">
                <a:ln>
                  <a:noFill/>
                </a:ln>
                <a:solidFill>
                  <a:prstClr val="black"/>
                </a:solidFill>
                <a:effectLst/>
                <a:uLnTx/>
                <a:uFillTx/>
                <a:cs typeface="+mn-ea"/>
                <a:sym typeface="+mn-lt"/>
              </a:rPr>
              <a:t>3</a:t>
            </a:r>
            <a:r>
              <a:rPr kumimoji="0" lang="zh-CN" altLang="en-US" sz="3200" b="0" i="0" u="none" strike="noStrike" kern="1200" cap="none" spc="0" normalizeH="0" baseline="0" noProof="0" dirty="0">
                <a:ln>
                  <a:noFill/>
                </a:ln>
                <a:solidFill>
                  <a:prstClr val="black"/>
                </a:solidFill>
                <a:effectLst/>
                <a:uLnTx/>
                <a:uFillTx/>
                <a:cs typeface="+mn-ea"/>
                <a:sym typeface="+mn-lt"/>
              </a:rPr>
              <a:t>自然段中哪一句话体现了谢皮罗这种见微知著的本领呢？</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200" dirty="0">
                <a:solidFill>
                  <a:prstClr val="black">
                    <a:lumMod val="75000"/>
                    <a:lumOff val="25000"/>
                  </a:prstClr>
                </a:solidFill>
                <a:cs typeface="+mn-ea"/>
                <a:sym typeface="+mn-lt"/>
              </a:rPr>
              <a:t>课文精讲</a:t>
            </a:r>
            <a:endPar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8" name="文本框 7"/>
          <p:cNvSpPr txBox="1"/>
          <p:nvPr/>
        </p:nvSpPr>
        <p:spPr>
          <a:xfrm>
            <a:off x="827314" y="1902460"/>
            <a:ext cx="10561411" cy="2554033"/>
          </a:xfrm>
          <a:prstGeom prst="rect">
            <a:avLst/>
          </a:prstGeom>
          <a:noFill/>
          <a:ln w="9525">
            <a:noFill/>
          </a:ln>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       洗澡是一件非常普通的事情，然而，美国麻省理工学院机械工程系的谢皮罗教授却敏锐地注意到：每次放掉洗澡水时，水的漩涡总是朝逆时针方向旋转。</a:t>
            </a:r>
          </a:p>
        </p:txBody>
      </p:sp>
      <p:sp>
        <p:nvSpPr>
          <p:cNvPr id="9" name="文本框 8"/>
          <p:cNvSpPr txBox="1"/>
          <p:nvPr/>
        </p:nvSpPr>
        <p:spPr>
          <a:xfrm>
            <a:off x="978181" y="4781278"/>
            <a:ext cx="10720333" cy="830484"/>
          </a:xfrm>
          <a:prstGeom prst="rect">
            <a:avLst/>
          </a:prstGeom>
          <a:noFill/>
          <a:ln w="9525">
            <a:noFill/>
          </a:ln>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      在魏格纳和奥地利医生身上能找到这种见微知著的本领吗？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259648" y="2198370"/>
            <a:ext cx="2519362" cy="643574"/>
          </a:xfrm>
          <a:prstGeom prst="rect">
            <a:avLst/>
          </a:prstGeom>
          <a:noFill/>
          <a:ln w="9525">
            <a:noFill/>
          </a:ln>
        </p:spPr>
        <p:txBody>
          <a:bodyPr>
            <a:spAutoFit/>
          </a:bodyPr>
          <a:lstStyle/>
          <a:p>
            <a:pPr marL="457200" marR="0" lvl="0" indent="-457200" algn="l" defTabSz="914400" rtl="0" eaLnBrk="1" fontAlgn="auto" latinLnBrk="0" hangingPunct="1">
              <a:lnSpc>
                <a:spcPct val="120000"/>
              </a:lnSpc>
              <a:spcBef>
                <a:spcPts val="0"/>
              </a:spcBef>
              <a:spcAft>
                <a:spcPts val="0"/>
              </a:spcAft>
              <a:buClrTx/>
              <a:buSzTx/>
              <a:buFont typeface="Arial" panose="020B0604020202020204" pitchFamily="34" charset="0"/>
              <a:buChar char="•"/>
              <a:defRPr/>
            </a:pPr>
            <a:r>
              <a:rPr kumimoji="0" lang="zh-CN" altLang="en-US" sz="3200" b="0" i="0" u="none" strike="noStrike" kern="1200" cap="none" spc="0" normalizeH="0" baseline="0" noProof="0" dirty="0">
                <a:ln>
                  <a:noFill/>
                </a:ln>
                <a:solidFill>
                  <a:srgbClr val="FF00FF"/>
                </a:solidFill>
                <a:effectLst/>
                <a:uLnTx/>
                <a:uFillTx/>
                <a:cs typeface="+mn-ea"/>
                <a:sym typeface="+mn-lt"/>
              </a:rPr>
              <a:t>善于发问</a:t>
            </a:r>
          </a:p>
        </p:txBody>
      </p:sp>
      <p:sp>
        <p:nvSpPr>
          <p:cNvPr id="3" name="文本框 2"/>
          <p:cNvSpPr txBox="1"/>
          <p:nvPr/>
        </p:nvSpPr>
        <p:spPr>
          <a:xfrm>
            <a:off x="2978785" y="3531870"/>
            <a:ext cx="6481763" cy="643574"/>
          </a:xfrm>
          <a:prstGeom prst="rect">
            <a:avLst/>
          </a:prstGeom>
          <a:noFill/>
          <a:ln w="9525">
            <a:noFill/>
          </a:ln>
        </p:spPr>
        <p:txBody>
          <a:bodyPr>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奥地利医生凭借什么找到了真理？</a:t>
            </a:r>
          </a:p>
        </p:txBody>
      </p:sp>
      <p:sp>
        <p:nvSpPr>
          <p:cNvPr id="4" name="文本框 3"/>
          <p:cNvSpPr txBox="1"/>
          <p:nvPr/>
        </p:nvSpPr>
        <p:spPr>
          <a:xfrm>
            <a:off x="5644198" y="4719320"/>
            <a:ext cx="1871662" cy="643574"/>
          </a:xfrm>
          <a:prstGeom prst="rect">
            <a:avLst/>
          </a:prstGeom>
          <a:noFill/>
          <a:ln w="9525">
            <a:noFill/>
          </a:ln>
        </p:spPr>
        <p:txBody>
          <a:bodyPr>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0033CC"/>
                </a:solidFill>
                <a:effectLst/>
                <a:uLnTx/>
                <a:uFillTx/>
                <a:cs typeface="+mn-ea"/>
                <a:sym typeface="+mn-lt"/>
              </a:rPr>
              <a:t>善于发问</a:t>
            </a:r>
          </a:p>
        </p:txBody>
      </p:sp>
      <p:sp>
        <p:nvSpPr>
          <p:cNvPr id="6" name="文本框 5"/>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200" dirty="0">
                <a:solidFill>
                  <a:prstClr val="black">
                    <a:lumMod val="75000"/>
                    <a:lumOff val="25000"/>
                  </a:prstClr>
                </a:solidFill>
                <a:cs typeface="+mn-ea"/>
                <a:sym typeface="+mn-lt"/>
              </a:rPr>
              <a:t>课文精讲</a:t>
            </a:r>
            <a:endPar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200" dirty="0">
                <a:solidFill>
                  <a:prstClr val="black">
                    <a:lumMod val="75000"/>
                    <a:lumOff val="25000"/>
                  </a:prstClr>
                </a:solidFill>
                <a:cs typeface="+mn-ea"/>
                <a:sym typeface="+mn-lt"/>
              </a:rPr>
              <a:t>课文精讲</a:t>
            </a:r>
            <a:endPar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7" name="文本框 6"/>
          <p:cNvSpPr txBox="1"/>
          <p:nvPr/>
        </p:nvSpPr>
        <p:spPr>
          <a:xfrm>
            <a:off x="1069159" y="1715453"/>
            <a:ext cx="5761038" cy="643574"/>
          </a:xfrm>
          <a:prstGeom prst="rect">
            <a:avLst/>
          </a:prstGeom>
          <a:noFill/>
          <a:ln w="9525">
            <a:noFill/>
          </a:ln>
        </p:spPr>
        <p:txBody>
          <a:bodyPr>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奥地利医生提了哪些问题？</a:t>
            </a:r>
          </a:p>
        </p:txBody>
      </p:sp>
      <p:sp>
        <p:nvSpPr>
          <p:cNvPr id="8" name="文本框 7"/>
          <p:cNvSpPr txBox="1"/>
          <p:nvPr/>
        </p:nvSpPr>
        <p:spPr>
          <a:xfrm>
            <a:off x="960983" y="2835708"/>
            <a:ext cx="9939246" cy="640432"/>
          </a:xfrm>
          <a:prstGeom prst="rect">
            <a:avLst/>
          </a:prstGeom>
          <a:noFill/>
          <a:ln w="9525">
            <a:noFill/>
          </a:ln>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0033CC"/>
                </a:solidFill>
                <a:effectLst/>
                <a:uLnTx/>
                <a:uFillTx/>
                <a:cs typeface="+mn-ea"/>
                <a:sym typeface="+mn-lt"/>
              </a:rPr>
              <a:t>    眼珠转动会不会与做梦有关呢？会有什么关系呢？</a:t>
            </a: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9543" y="3640611"/>
            <a:ext cx="2430236" cy="32173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200" dirty="0">
                <a:solidFill>
                  <a:prstClr val="black">
                    <a:lumMod val="75000"/>
                    <a:lumOff val="25000"/>
                  </a:prstClr>
                </a:solidFill>
                <a:cs typeface="+mn-ea"/>
                <a:sym typeface="+mn-lt"/>
              </a:rPr>
              <a:t>课文精讲</a:t>
            </a:r>
            <a:endPar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9543" y="3640611"/>
            <a:ext cx="2430236" cy="3217389"/>
          </a:xfrm>
          <a:prstGeom prst="rect">
            <a:avLst/>
          </a:prstGeom>
        </p:spPr>
      </p:pic>
      <p:sp>
        <p:nvSpPr>
          <p:cNvPr id="9" name="文本框 8"/>
          <p:cNvSpPr txBox="1"/>
          <p:nvPr/>
        </p:nvSpPr>
        <p:spPr>
          <a:xfrm>
            <a:off x="1082221" y="1626714"/>
            <a:ext cx="7482840" cy="571951"/>
          </a:xfrm>
          <a:prstGeom prst="rect">
            <a:avLst/>
          </a:prstGeom>
          <a:noFill/>
          <a:ln w="9525">
            <a:noFill/>
          </a:ln>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kumimoji="0" lang="zh-CN" altLang="en-US" sz="2800" b="0" i="0" u="none" strike="noStrike" kern="1200" cap="none" spc="0" normalizeH="0" baseline="0" noProof="0" dirty="0">
                <a:ln>
                  <a:noFill/>
                </a:ln>
                <a:solidFill>
                  <a:srgbClr val="4472C4"/>
                </a:solidFill>
                <a:effectLst/>
                <a:uLnTx/>
                <a:uFillTx/>
                <a:cs typeface="+mn-ea"/>
                <a:sym typeface="+mn-lt"/>
              </a:rPr>
              <a:t>不断探索、独立思考、锲而不舍</a:t>
            </a:r>
          </a:p>
        </p:txBody>
      </p:sp>
      <p:sp>
        <p:nvSpPr>
          <p:cNvPr id="10" name="文本框 9"/>
          <p:cNvSpPr txBox="1"/>
          <p:nvPr/>
        </p:nvSpPr>
        <p:spPr>
          <a:xfrm>
            <a:off x="1082221" y="2581119"/>
            <a:ext cx="9846945" cy="1089016"/>
          </a:xfrm>
          <a:prstGeom prst="rect">
            <a:avLst/>
          </a:prstGeom>
          <a:noFill/>
          <a:ln w="9525">
            <a:noFill/>
          </a:ln>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当他们发现问题之后，谢皮罗教授是怎样做的？魏格纳是怎样做的？奥地利医生是怎样做的？</a:t>
            </a:r>
          </a:p>
        </p:txBody>
      </p:sp>
      <p:sp>
        <p:nvSpPr>
          <p:cNvPr id="11" name="文本框 10"/>
          <p:cNvSpPr txBox="1"/>
          <p:nvPr/>
        </p:nvSpPr>
        <p:spPr>
          <a:xfrm>
            <a:off x="1082222" y="4114644"/>
            <a:ext cx="7074808" cy="1606081"/>
          </a:xfrm>
          <a:prstGeom prst="rect">
            <a:avLst/>
          </a:prstGeom>
          <a:noFill/>
          <a:ln w="9525">
            <a:noFill/>
          </a:ln>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0033CC"/>
                </a:solidFill>
                <a:effectLst/>
                <a:uLnTx/>
                <a:uFillTx/>
                <a:cs typeface="+mn-ea"/>
                <a:sym typeface="+mn-lt"/>
              </a:rPr>
              <a:t>在发现问题之后，他们进行了反复的实验。他们正是凭借这种不断探索、独立思考、锲而不舍的精神，才发现了真理。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课前导读</a:t>
            </a:r>
          </a:p>
        </p:txBody>
      </p:sp>
      <p:pic>
        <p:nvPicPr>
          <p:cNvPr id="2" name="图片 1"/>
          <p:cNvPicPr>
            <a:picLocks noChangeAspect="1"/>
          </p:cNvPicPr>
          <p:nvPr/>
        </p:nvPicPr>
        <p:blipFill>
          <a:blip r:embed="rId3"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1756229" y="2129294"/>
            <a:ext cx="2740660" cy="2952115"/>
          </a:xfrm>
          <a:prstGeom prst="rect">
            <a:avLst/>
          </a:prstGeom>
          <a:ln>
            <a:noFill/>
          </a:ln>
          <a:effectLst>
            <a:softEdge rad="112500"/>
          </a:effectLst>
        </p:spPr>
      </p:pic>
      <p:sp>
        <p:nvSpPr>
          <p:cNvPr id="6" name="文本框 3"/>
          <p:cNvSpPr txBox="1"/>
          <p:nvPr/>
        </p:nvSpPr>
        <p:spPr>
          <a:xfrm>
            <a:off x="5399314" y="2989671"/>
            <a:ext cx="5036457" cy="1231363"/>
          </a:xfrm>
          <a:prstGeom prst="rect">
            <a:avLst/>
          </a:prstGeom>
          <a:noFill/>
          <a:ln w="9525">
            <a:noFill/>
          </a:ln>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    这是一个什么标点符号？它有什么含义？</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200" dirty="0">
                <a:solidFill>
                  <a:prstClr val="black">
                    <a:lumMod val="75000"/>
                    <a:lumOff val="25000"/>
                  </a:prstClr>
                </a:solidFill>
                <a:cs typeface="+mn-ea"/>
                <a:sym typeface="+mn-lt"/>
              </a:rPr>
              <a:t>课堂小结</a:t>
            </a: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9543" y="3640611"/>
            <a:ext cx="2430236" cy="3217389"/>
          </a:xfrm>
          <a:prstGeom prst="rect">
            <a:avLst/>
          </a:prstGeom>
        </p:spPr>
      </p:pic>
      <p:sp>
        <p:nvSpPr>
          <p:cNvPr id="2" name="矩形 2"/>
          <p:cNvSpPr>
            <a:spLocks noChangeArrowheads="1"/>
          </p:cNvSpPr>
          <p:nvPr/>
        </p:nvSpPr>
        <p:spPr bwMode="auto">
          <a:xfrm>
            <a:off x="964474" y="2153104"/>
            <a:ext cx="7715069" cy="3254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mn-lt"/>
                <a:ea typeface="+mn-ea"/>
                <a:cs typeface="+mn-ea"/>
                <a:sym typeface="+mn-lt"/>
              </a:rPr>
              <a:t>       课文主要通过波义耳制成石蕊试纸、魏格纳提出“大陆漂移学说”、俄裔美国睡眠研究专家阿瑟林斯基发现睡觉时眼珠转动与做梦有关这三个事例来说明只要善于观察，不断发问，不断解决疑问，追根溯源，就能发现真理。</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200" dirty="0">
                <a:solidFill>
                  <a:prstClr val="black">
                    <a:lumMod val="75000"/>
                    <a:lumOff val="25000"/>
                  </a:prstClr>
                </a:solidFill>
                <a:cs typeface="+mn-ea"/>
                <a:sym typeface="+mn-lt"/>
              </a:rPr>
              <a:t>课堂练习</a:t>
            </a:r>
          </a:p>
        </p:txBody>
      </p:sp>
      <p:sp>
        <p:nvSpPr>
          <p:cNvPr id="7" name="文本框 3"/>
          <p:cNvSpPr txBox="1"/>
          <p:nvPr/>
        </p:nvSpPr>
        <p:spPr>
          <a:xfrm>
            <a:off x="821781" y="1374186"/>
            <a:ext cx="5929828" cy="643574"/>
          </a:xfrm>
          <a:prstGeom prst="rect">
            <a:avLst/>
          </a:prstGeom>
          <a:noFill/>
          <a:ln w="9525">
            <a:noFill/>
          </a:ln>
        </p:spPr>
        <p:txBody>
          <a:bodyPr wrap="non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一、选择恰当的关联词语填空。</a:t>
            </a:r>
          </a:p>
        </p:txBody>
      </p:sp>
      <p:sp>
        <p:nvSpPr>
          <p:cNvPr id="8" name="文本框 4"/>
          <p:cNvSpPr txBox="1"/>
          <p:nvPr/>
        </p:nvSpPr>
        <p:spPr>
          <a:xfrm>
            <a:off x="5501731" y="2183811"/>
            <a:ext cx="3057247" cy="643574"/>
          </a:xfrm>
          <a:prstGeom prst="rect">
            <a:avLst/>
          </a:prstGeom>
          <a:noFill/>
          <a:ln w="9525">
            <a:noFill/>
          </a:ln>
        </p:spPr>
        <p:txBody>
          <a:bodyPr wrap="non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只要</a:t>
            </a:r>
            <a:r>
              <a:rPr kumimoji="0" lang="en-US" altLang="zh-CN" sz="3200" b="0" i="0" u="none" strike="noStrike" kern="1200" cap="none" spc="0" normalizeH="0" baseline="0" noProof="0" dirty="0">
                <a:ln>
                  <a:noFill/>
                </a:ln>
                <a:solidFill>
                  <a:prstClr val="black"/>
                </a:solidFill>
                <a:effectLst/>
                <a:uLnTx/>
                <a:uFillTx/>
                <a:cs typeface="+mn-ea"/>
                <a:sym typeface="+mn-lt"/>
              </a:rPr>
              <a:t>……</a:t>
            </a:r>
            <a:r>
              <a:rPr kumimoji="0" lang="zh-CN" altLang="en-US" sz="3200" b="0" i="0" u="none" strike="noStrike" kern="1200" cap="none" spc="0" normalizeH="0" baseline="0" noProof="0" dirty="0">
                <a:ln>
                  <a:noFill/>
                </a:ln>
                <a:solidFill>
                  <a:prstClr val="black"/>
                </a:solidFill>
                <a:effectLst/>
                <a:uLnTx/>
                <a:uFillTx/>
                <a:cs typeface="+mn-ea"/>
                <a:sym typeface="+mn-lt"/>
              </a:rPr>
              <a:t>就</a:t>
            </a:r>
            <a:r>
              <a:rPr kumimoji="0" lang="en-US" altLang="zh-CN" sz="3200" b="0" i="0" u="none" strike="noStrike" kern="1200" cap="none" spc="0" normalizeH="0" baseline="0" noProof="0" dirty="0">
                <a:ln>
                  <a:noFill/>
                </a:ln>
                <a:solidFill>
                  <a:prstClr val="black"/>
                </a:solidFill>
                <a:effectLst/>
                <a:uLnTx/>
                <a:uFillTx/>
                <a:cs typeface="+mn-ea"/>
                <a:sym typeface="+mn-lt"/>
              </a:rPr>
              <a:t>……</a:t>
            </a:r>
            <a:endParaRPr kumimoji="0" lang="zh-CN" altLang="en-US" sz="3200" b="0" i="0" u="none" strike="noStrike" kern="1200" cap="none" spc="0" normalizeH="0" baseline="0" noProof="0" dirty="0">
              <a:ln>
                <a:noFill/>
              </a:ln>
              <a:solidFill>
                <a:prstClr val="black"/>
              </a:solidFill>
              <a:effectLst/>
              <a:uLnTx/>
              <a:uFillTx/>
              <a:cs typeface="+mn-ea"/>
              <a:sym typeface="+mn-lt"/>
            </a:endParaRPr>
          </a:p>
        </p:txBody>
      </p:sp>
      <p:sp>
        <p:nvSpPr>
          <p:cNvPr id="9" name="文本框 5"/>
          <p:cNvSpPr txBox="1"/>
          <p:nvPr/>
        </p:nvSpPr>
        <p:spPr>
          <a:xfrm>
            <a:off x="1480594" y="2171111"/>
            <a:ext cx="3057247" cy="643574"/>
          </a:xfrm>
          <a:prstGeom prst="rect">
            <a:avLst/>
          </a:prstGeom>
          <a:noFill/>
          <a:ln w="9525">
            <a:noFill/>
          </a:ln>
        </p:spPr>
        <p:txBody>
          <a:bodyPr wrap="non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只有</a:t>
            </a:r>
            <a:r>
              <a:rPr kumimoji="0" lang="en-US" altLang="zh-CN" sz="3200" b="0" i="0" u="none" strike="noStrike" kern="1200" cap="none" spc="0" normalizeH="0" baseline="0" noProof="0" dirty="0">
                <a:ln>
                  <a:noFill/>
                </a:ln>
                <a:solidFill>
                  <a:prstClr val="black"/>
                </a:solidFill>
                <a:effectLst/>
                <a:uLnTx/>
                <a:uFillTx/>
                <a:cs typeface="+mn-ea"/>
                <a:sym typeface="+mn-lt"/>
              </a:rPr>
              <a:t>……</a:t>
            </a:r>
            <a:r>
              <a:rPr kumimoji="0" lang="zh-CN" altLang="en-US" sz="3200" b="0" i="0" u="none" strike="noStrike" kern="1200" cap="none" spc="0" normalizeH="0" baseline="0" noProof="0" dirty="0">
                <a:ln>
                  <a:noFill/>
                </a:ln>
                <a:solidFill>
                  <a:prstClr val="black"/>
                </a:solidFill>
                <a:effectLst/>
                <a:uLnTx/>
                <a:uFillTx/>
                <a:cs typeface="+mn-ea"/>
                <a:sym typeface="+mn-lt"/>
              </a:rPr>
              <a:t>才</a:t>
            </a:r>
            <a:r>
              <a:rPr kumimoji="0" lang="en-US" altLang="zh-CN" sz="3200" b="0" i="0" u="none" strike="noStrike" kern="1200" cap="none" spc="0" normalizeH="0" baseline="0" noProof="0" dirty="0">
                <a:ln>
                  <a:noFill/>
                </a:ln>
                <a:solidFill>
                  <a:prstClr val="black"/>
                </a:solidFill>
                <a:effectLst/>
                <a:uLnTx/>
                <a:uFillTx/>
                <a:cs typeface="+mn-ea"/>
                <a:sym typeface="+mn-lt"/>
              </a:rPr>
              <a:t>……</a:t>
            </a:r>
            <a:endParaRPr kumimoji="0" lang="zh-CN" altLang="en-US" sz="3200" b="0" i="0" u="none" strike="noStrike" kern="1200" cap="none" spc="0" normalizeH="0" baseline="0" noProof="0" dirty="0">
              <a:ln>
                <a:noFill/>
              </a:ln>
              <a:solidFill>
                <a:prstClr val="black"/>
              </a:solidFill>
              <a:effectLst/>
              <a:uLnTx/>
              <a:uFillTx/>
              <a:cs typeface="+mn-ea"/>
              <a:sym typeface="+mn-lt"/>
            </a:endParaRPr>
          </a:p>
        </p:txBody>
      </p:sp>
      <p:sp>
        <p:nvSpPr>
          <p:cNvPr id="10" name="文本框 6"/>
          <p:cNvSpPr txBox="1"/>
          <p:nvPr/>
        </p:nvSpPr>
        <p:spPr>
          <a:xfrm>
            <a:off x="1407569" y="2912473"/>
            <a:ext cx="10029688" cy="2413225"/>
          </a:xfrm>
          <a:prstGeom prst="rect">
            <a:avLst/>
          </a:prstGeom>
          <a:noFill/>
          <a:ln w="9525">
            <a:noFill/>
          </a:ln>
        </p:spPr>
        <p:txBody>
          <a:bodyPr wrap="square">
            <a:spAutoFit/>
          </a:bodyPr>
          <a:lstStyle/>
          <a:p>
            <a:pPr marL="514350" marR="0" lvl="0" indent="-514350" algn="l" defTabSz="914400" rtl="0" eaLnBrk="1" fontAlgn="auto" latinLnBrk="0" hangingPunct="1">
              <a:lnSpc>
                <a:spcPct val="120000"/>
              </a:lnSpc>
              <a:spcBef>
                <a:spcPts val="0"/>
              </a:spcBef>
              <a:spcAft>
                <a:spcPts val="0"/>
              </a:spcAft>
              <a:buClrTx/>
              <a:buSzTx/>
              <a:buFont typeface="Calibri" panose="020F0502020204030204" pitchFamily="34" charset="0"/>
              <a:buAutoNum type="arabicPeriod"/>
              <a:defRPr/>
            </a:pPr>
            <a:r>
              <a:rPr kumimoji="0" lang="zh-CN" altLang="en-US" sz="3200" b="0" i="0" u="none" strike="noStrike" kern="1200" cap="none" spc="0" normalizeH="0" baseline="0" noProof="0" dirty="0">
                <a:ln>
                  <a:noFill/>
                </a:ln>
                <a:solidFill>
                  <a:prstClr val="black"/>
                </a:solidFill>
                <a:effectLst/>
                <a:uLnTx/>
                <a:uFillTx/>
                <a:cs typeface="+mn-ea"/>
                <a:sym typeface="+mn-lt"/>
              </a:rPr>
              <a:t>（           ）明天不下雨，学校运动会（        ）如期举行。</a:t>
            </a:r>
            <a:endParaRPr kumimoji="0" lang="en-US" altLang="zh-CN" sz="3200" b="0" i="0" u="none" strike="noStrike" kern="1200" cap="none" spc="0" normalizeH="0" baseline="0" noProof="0" dirty="0">
              <a:ln>
                <a:noFill/>
              </a:ln>
              <a:solidFill>
                <a:prstClr val="black"/>
              </a:solidFill>
              <a:effectLst/>
              <a:uLnTx/>
              <a:uFillTx/>
              <a:cs typeface="+mn-ea"/>
              <a:sym typeface="+mn-lt"/>
            </a:endParaRPr>
          </a:p>
          <a:p>
            <a:pPr marL="514350" marR="0" lvl="0" indent="-514350" algn="l" defTabSz="914400" rtl="0" eaLnBrk="1" fontAlgn="auto" latinLnBrk="0" hangingPunct="1">
              <a:lnSpc>
                <a:spcPct val="120000"/>
              </a:lnSpc>
              <a:spcBef>
                <a:spcPts val="0"/>
              </a:spcBef>
              <a:spcAft>
                <a:spcPts val="0"/>
              </a:spcAft>
              <a:buClrTx/>
              <a:buSzTx/>
              <a:buFont typeface="Calibri" panose="020F0502020204030204" pitchFamily="34" charset="0"/>
              <a:buAutoNum type="arabicPeriod"/>
              <a:defRPr/>
            </a:pPr>
            <a:r>
              <a:rPr kumimoji="0" lang="zh-CN" altLang="en-US" sz="3200" b="0" i="0" u="none" strike="noStrike" kern="1200" cap="none" spc="0" normalizeH="0" baseline="0" noProof="0" dirty="0">
                <a:ln>
                  <a:noFill/>
                </a:ln>
                <a:solidFill>
                  <a:prstClr val="black"/>
                </a:solidFill>
                <a:effectLst/>
                <a:uLnTx/>
                <a:uFillTx/>
                <a:cs typeface="+mn-ea"/>
                <a:sym typeface="+mn-lt"/>
              </a:rPr>
              <a:t>（          ）平时努力学习，考试（       ）可能取得好成绩。</a:t>
            </a:r>
          </a:p>
        </p:txBody>
      </p:sp>
      <p:sp>
        <p:nvSpPr>
          <p:cNvPr id="11" name="文本框 10"/>
          <p:cNvSpPr txBox="1"/>
          <p:nvPr/>
        </p:nvSpPr>
        <p:spPr>
          <a:xfrm>
            <a:off x="2504566" y="4109958"/>
            <a:ext cx="1005403" cy="643574"/>
          </a:xfrm>
          <a:prstGeom prst="rect">
            <a:avLst/>
          </a:prstGeom>
          <a:noFill/>
          <a:ln w="9525">
            <a:noFill/>
          </a:ln>
        </p:spPr>
        <p:txBody>
          <a:bodyPr wrap="non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FC3586"/>
                </a:solidFill>
                <a:effectLst/>
                <a:uLnTx/>
                <a:uFillTx/>
                <a:cs typeface="+mn-ea"/>
                <a:sym typeface="+mn-lt"/>
              </a:rPr>
              <a:t>只有</a:t>
            </a:r>
          </a:p>
        </p:txBody>
      </p:sp>
      <p:sp>
        <p:nvSpPr>
          <p:cNvPr id="12" name="文本框 11"/>
          <p:cNvSpPr txBox="1"/>
          <p:nvPr/>
        </p:nvSpPr>
        <p:spPr>
          <a:xfrm>
            <a:off x="8261460" y="4106986"/>
            <a:ext cx="595035" cy="643574"/>
          </a:xfrm>
          <a:prstGeom prst="rect">
            <a:avLst/>
          </a:prstGeom>
          <a:noFill/>
          <a:ln w="9525">
            <a:noFill/>
          </a:ln>
        </p:spPr>
        <p:txBody>
          <a:bodyPr wrap="non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FC3586"/>
                </a:solidFill>
                <a:effectLst/>
                <a:uLnTx/>
                <a:uFillTx/>
                <a:cs typeface="+mn-ea"/>
                <a:sym typeface="+mn-lt"/>
              </a:rPr>
              <a:t>才</a:t>
            </a:r>
          </a:p>
        </p:txBody>
      </p:sp>
      <p:sp>
        <p:nvSpPr>
          <p:cNvPr id="13" name="文本框 12"/>
          <p:cNvSpPr txBox="1"/>
          <p:nvPr/>
        </p:nvSpPr>
        <p:spPr>
          <a:xfrm>
            <a:off x="2504567" y="2894218"/>
            <a:ext cx="1005403" cy="643574"/>
          </a:xfrm>
          <a:prstGeom prst="rect">
            <a:avLst/>
          </a:prstGeom>
          <a:noFill/>
          <a:ln w="9525">
            <a:noFill/>
          </a:ln>
        </p:spPr>
        <p:txBody>
          <a:bodyPr wrap="non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FC3586"/>
                </a:solidFill>
                <a:effectLst/>
                <a:uLnTx/>
                <a:uFillTx/>
                <a:cs typeface="+mn-ea"/>
                <a:sym typeface="+mn-lt"/>
              </a:rPr>
              <a:t>只要</a:t>
            </a:r>
          </a:p>
        </p:txBody>
      </p:sp>
      <p:sp>
        <p:nvSpPr>
          <p:cNvPr id="14" name="文本框 13"/>
          <p:cNvSpPr txBox="1"/>
          <p:nvPr/>
        </p:nvSpPr>
        <p:spPr>
          <a:xfrm>
            <a:off x="9189547" y="2912473"/>
            <a:ext cx="595035" cy="643574"/>
          </a:xfrm>
          <a:prstGeom prst="rect">
            <a:avLst/>
          </a:prstGeom>
          <a:noFill/>
          <a:ln w="9525">
            <a:noFill/>
          </a:ln>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FC3586"/>
                </a:solidFill>
                <a:effectLst/>
                <a:uLnTx/>
                <a:uFillTx/>
                <a:cs typeface="+mn-ea"/>
                <a:sym typeface="+mn-lt"/>
              </a:rPr>
              <a:t>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200" dirty="0">
                <a:solidFill>
                  <a:prstClr val="black">
                    <a:lumMod val="75000"/>
                    <a:lumOff val="25000"/>
                  </a:prstClr>
                </a:solidFill>
                <a:cs typeface="+mn-ea"/>
                <a:sym typeface="+mn-lt"/>
              </a:rPr>
              <a:t>课堂练习</a:t>
            </a:r>
          </a:p>
        </p:txBody>
      </p:sp>
      <p:sp>
        <p:nvSpPr>
          <p:cNvPr id="15" name="Rectangle 7"/>
          <p:cNvSpPr/>
          <p:nvPr/>
        </p:nvSpPr>
        <p:spPr>
          <a:xfrm>
            <a:off x="1275352" y="2738347"/>
            <a:ext cx="7632700" cy="1272540"/>
          </a:xfrm>
          <a:prstGeom prst="rect">
            <a:avLst/>
          </a:prstGeom>
          <a:noFill/>
          <a:ln w="9525">
            <a:noFill/>
          </a:ln>
        </p:spPr>
        <p:txBody>
          <a:bodyPr>
            <a:spAutoFit/>
          </a:bodyPr>
          <a:lstStyle/>
          <a:p>
            <a:pPr marL="342900" marR="0" lvl="0" indent="-342900" algn="l" defTabSz="914400" rtl="0" eaLnBrk="1" fontAlgn="auto" latinLnBrk="0" hangingPunct="1">
              <a:lnSpc>
                <a:spcPct val="12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cs typeface="+mn-ea"/>
                <a:sym typeface="+mn-lt"/>
              </a:rPr>
              <a:t>2.</a:t>
            </a:r>
            <a:r>
              <a:rPr kumimoji="0" lang="zh-CN" altLang="en-US" sz="3200" b="0" i="0" u="none" strike="noStrike" kern="1200" cap="none" spc="0" normalizeH="0" baseline="0" noProof="0" dirty="0">
                <a:ln>
                  <a:noFill/>
                </a:ln>
                <a:solidFill>
                  <a:prstClr val="black"/>
                </a:solidFill>
                <a:effectLst/>
                <a:uLnTx/>
                <a:uFillTx/>
                <a:cs typeface="+mn-ea"/>
                <a:sym typeface="+mn-lt"/>
              </a:rPr>
              <a:t>选段中的“？”是指</a:t>
            </a:r>
            <a:r>
              <a:rPr kumimoji="0" lang="en-US" altLang="zh-CN" sz="3200" b="0" i="0" u="none" strike="noStrike" kern="1200" cap="none" spc="0" normalizeH="0" baseline="0" noProof="0" dirty="0">
                <a:ln>
                  <a:noFill/>
                </a:ln>
                <a:solidFill>
                  <a:prstClr val="black"/>
                </a:solidFill>
                <a:effectLst/>
                <a:uLnTx/>
                <a:uFillTx/>
                <a:cs typeface="+mn-ea"/>
                <a:sym typeface="+mn-lt"/>
              </a:rPr>
              <a:t>__________</a:t>
            </a:r>
            <a:r>
              <a:rPr kumimoji="0" lang="zh-CN" altLang="en-US" sz="3200" b="0" i="0" u="none" strike="noStrike" kern="1200" cap="none" spc="0" normalizeH="0" baseline="0" noProof="0" dirty="0">
                <a:ln>
                  <a:noFill/>
                </a:ln>
                <a:solidFill>
                  <a:prstClr val="black"/>
                </a:solidFill>
                <a:effectLst/>
                <a:uLnTx/>
                <a:uFillTx/>
                <a:cs typeface="+mn-ea"/>
                <a:sym typeface="+mn-lt"/>
              </a:rPr>
              <a:t>，“！”是指</a:t>
            </a:r>
            <a:r>
              <a:rPr kumimoji="0" lang="en-US" altLang="zh-CN" sz="3200" b="0" i="0" u="none" strike="noStrike" kern="1200" cap="none" spc="0" normalizeH="0" baseline="0" noProof="0" dirty="0">
                <a:ln>
                  <a:noFill/>
                </a:ln>
                <a:solidFill>
                  <a:prstClr val="black"/>
                </a:solidFill>
                <a:effectLst/>
                <a:uLnTx/>
                <a:uFillTx/>
                <a:cs typeface="+mn-ea"/>
                <a:sym typeface="+mn-lt"/>
              </a:rPr>
              <a:t>_____________</a:t>
            </a:r>
            <a:r>
              <a:rPr kumimoji="0" lang="zh-CN" altLang="en-US" sz="3200" b="0" i="0" u="none" strike="noStrike" kern="1200" cap="none" spc="0" normalizeH="0" baseline="0" noProof="0" dirty="0">
                <a:ln>
                  <a:noFill/>
                </a:ln>
                <a:solidFill>
                  <a:prstClr val="black"/>
                </a:solidFill>
                <a:effectLst/>
                <a:uLnTx/>
                <a:uFillTx/>
                <a:cs typeface="+mn-ea"/>
                <a:sym typeface="+mn-lt"/>
              </a:rPr>
              <a:t>。</a:t>
            </a:r>
            <a:endParaRPr kumimoji="0" lang="en-US" altLang="zh-CN" sz="3200" b="0" i="0" u="none" strike="noStrike" kern="1200" cap="none" spc="0" normalizeH="0" baseline="0" noProof="0" dirty="0">
              <a:ln>
                <a:noFill/>
              </a:ln>
              <a:solidFill>
                <a:prstClr val="black"/>
              </a:solidFill>
              <a:effectLst/>
              <a:uLnTx/>
              <a:uFillTx/>
              <a:cs typeface="+mn-ea"/>
              <a:sym typeface="+mn-lt"/>
            </a:endParaRPr>
          </a:p>
        </p:txBody>
      </p:sp>
      <p:sp>
        <p:nvSpPr>
          <p:cNvPr id="16" name="Rectangle 7"/>
          <p:cNvSpPr/>
          <p:nvPr/>
        </p:nvSpPr>
        <p:spPr>
          <a:xfrm>
            <a:off x="1185817" y="1693454"/>
            <a:ext cx="7632700" cy="643574"/>
          </a:xfrm>
          <a:prstGeom prst="rect">
            <a:avLst/>
          </a:prstGeom>
          <a:noFill/>
          <a:ln w="9525">
            <a:noFill/>
          </a:ln>
        </p:spPr>
        <p:txBody>
          <a:bodyPr>
            <a:spAutoFit/>
          </a:bodyPr>
          <a:lstStyle/>
          <a:p>
            <a:pPr marL="342900" marR="0" lvl="0" indent="-342900" algn="l" defTabSz="914400" rtl="0" eaLnBrk="1" fontAlgn="auto" latinLnBrk="0" hangingPunct="1">
              <a:lnSpc>
                <a:spcPct val="12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cs typeface="+mn-ea"/>
                <a:sym typeface="+mn-lt"/>
              </a:rPr>
              <a:t>1.</a:t>
            </a:r>
            <a:r>
              <a:rPr kumimoji="0" lang="zh-CN" altLang="en-US" sz="3200" b="0" i="0" u="none" strike="noStrike" kern="1200" cap="none" spc="0" normalizeH="0" baseline="0" noProof="0" dirty="0">
                <a:ln>
                  <a:noFill/>
                </a:ln>
                <a:solidFill>
                  <a:prstClr val="black"/>
                </a:solidFill>
                <a:effectLst/>
                <a:uLnTx/>
                <a:uFillTx/>
                <a:cs typeface="+mn-ea"/>
                <a:sym typeface="+mn-lt"/>
              </a:rPr>
              <a:t>用“</a:t>
            </a:r>
            <a:r>
              <a:rPr kumimoji="0" lang="en-US" altLang="zh-CN" sz="3200" b="0" i="0" u="none" strike="noStrike" kern="1200" cap="none" spc="0" normalizeH="0" baseline="0" noProof="0" dirty="0">
                <a:ln>
                  <a:noFill/>
                </a:ln>
                <a:solidFill>
                  <a:srgbClr val="FF00FF"/>
                </a:solidFill>
                <a:effectLst/>
                <a:uLnTx/>
                <a:uFillTx/>
                <a:cs typeface="+mn-ea"/>
                <a:sym typeface="+mn-lt"/>
              </a:rPr>
              <a:t>\</a:t>
            </a:r>
            <a:r>
              <a:rPr kumimoji="0" lang="zh-CN" altLang="en-US" sz="3200" b="0" i="0" u="none" strike="noStrike" kern="1200" cap="none" spc="0" normalizeH="0" baseline="0" noProof="0" dirty="0">
                <a:ln>
                  <a:noFill/>
                </a:ln>
                <a:solidFill>
                  <a:prstClr val="black"/>
                </a:solidFill>
                <a:effectLst/>
                <a:uLnTx/>
                <a:uFillTx/>
                <a:cs typeface="+mn-ea"/>
                <a:sym typeface="+mn-lt"/>
              </a:rPr>
              <a:t>”将括号中不恰当的词语划掉。</a:t>
            </a:r>
            <a:endParaRPr kumimoji="0" lang="en-US" altLang="zh-CN" sz="3200" b="0" i="0" u="none" strike="noStrike" kern="1200" cap="none" spc="0" normalizeH="0" baseline="0" noProof="0" dirty="0">
              <a:ln>
                <a:noFill/>
              </a:ln>
              <a:solidFill>
                <a:prstClr val="black"/>
              </a:solidFill>
              <a:effectLst/>
              <a:uLnTx/>
              <a:uFillTx/>
              <a:cs typeface="+mn-ea"/>
              <a:sym typeface="+mn-lt"/>
            </a:endParaRPr>
          </a:p>
        </p:txBody>
      </p:sp>
      <p:sp>
        <p:nvSpPr>
          <p:cNvPr id="17" name="矩形 16"/>
          <p:cNvSpPr/>
          <p:nvPr/>
        </p:nvSpPr>
        <p:spPr>
          <a:xfrm>
            <a:off x="5506992" y="2779622"/>
            <a:ext cx="1943100" cy="583565"/>
          </a:xfrm>
          <a:prstGeom prst="rect">
            <a:avLst/>
          </a:prstGeom>
          <a:noFill/>
          <a:ln w="9525">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FF00FF"/>
                </a:solidFill>
                <a:effectLst/>
                <a:uLnTx/>
                <a:uFillTx/>
                <a:cs typeface="+mn-ea"/>
                <a:sym typeface="+mn-lt"/>
              </a:rPr>
              <a:t>疑难问题</a:t>
            </a:r>
          </a:p>
        </p:txBody>
      </p:sp>
      <p:sp>
        <p:nvSpPr>
          <p:cNvPr id="18" name="矩形 17"/>
          <p:cNvSpPr/>
          <p:nvPr/>
        </p:nvSpPr>
        <p:spPr>
          <a:xfrm>
            <a:off x="4049032" y="3363187"/>
            <a:ext cx="2663825" cy="583565"/>
          </a:xfrm>
          <a:prstGeom prst="rect">
            <a:avLst/>
          </a:prstGeom>
          <a:noFill/>
          <a:ln w="9525">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FF00FF"/>
                </a:solidFill>
                <a:effectLst/>
                <a:uLnTx/>
                <a:uFillTx/>
                <a:cs typeface="+mn-ea"/>
                <a:sym typeface="+mn-lt"/>
              </a:rPr>
              <a:t>答案（真理）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200" dirty="0">
                <a:solidFill>
                  <a:prstClr val="black">
                    <a:lumMod val="75000"/>
                    <a:lumOff val="25000"/>
                  </a:prstClr>
                </a:solidFill>
                <a:cs typeface="+mn-ea"/>
                <a:sym typeface="+mn-lt"/>
              </a:rPr>
              <a:t>课堂练习</a:t>
            </a:r>
          </a:p>
        </p:txBody>
      </p:sp>
      <p:sp>
        <p:nvSpPr>
          <p:cNvPr id="7" name="文本框 6"/>
          <p:cNvSpPr txBox="1"/>
          <p:nvPr/>
        </p:nvSpPr>
        <p:spPr>
          <a:xfrm>
            <a:off x="1921465" y="2463165"/>
            <a:ext cx="7705725" cy="3343275"/>
          </a:xfrm>
          <a:prstGeom prst="rect">
            <a:avLst/>
          </a:prstGeom>
          <a:noFill/>
        </p:spPr>
        <p:txBody>
          <a:bodyPr wrap="square">
            <a:spAutoFit/>
          </a:bodyPr>
          <a:lstStyle/>
          <a:p>
            <a:pPr marL="0" marR="0" lvl="0" indent="0" algn="l" defTabSz="914400" rtl="0" eaLnBrk="1" fontAlgn="auto" latinLnBrk="0" hangingPunct="1">
              <a:lnSpc>
                <a:spcPct val="11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black"/>
                </a:solidFill>
                <a:effectLst/>
                <a:uLnTx/>
                <a:uFillTx/>
                <a:cs typeface="+mn-ea"/>
                <a:sym typeface="+mn-lt"/>
              </a:rPr>
              <a:t>    纵观千百年来的科学技术发展史，那些定理、定律、学说的发现者、创立者，差不多都善于从（细小  细微）的司空见惯的现象中看出问题，不断发问，不断解决疑问，（坚持不懈  追根求源），最后把“？”拉直变成“！”，找到了真理。</a:t>
            </a:r>
          </a:p>
        </p:txBody>
      </p:sp>
      <p:sp>
        <p:nvSpPr>
          <p:cNvPr id="8" name="文本框 8"/>
          <p:cNvSpPr txBox="1"/>
          <p:nvPr/>
        </p:nvSpPr>
        <p:spPr>
          <a:xfrm>
            <a:off x="1129302" y="1641158"/>
            <a:ext cx="2714205" cy="635687"/>
          </a:xfrm>
          <a:prstGeom prst="rect">
            <a:avLst/>
          </a:prstGeom>
          <a:noFill/>
          <a:ln w="9525">
            <a:noFill/>
          </a:ln>
        </p:spPr>
        <p:txBody>
          <a:bodyPr wrap="non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black"/>
                </a:solidFill>
                <a:effectLst/>
                <a:uLnTx/>
                <a:uFillTx/>
                <a:cs typeface="+mn-ea"/>
                <a:sym typeface="+mn-lt"/>
              </a:rPr>
              <a:t>二、课内阅读</a:t>
            </a:r>
          </a:p>
        </p:txBody>
      </p:sp>
      <p:cxnSp>
        <p:nvCxnSpPr>
          <p:cNvPr id="9" name="直接连接符 8"/>
          <p:cNvCxnSpPr/>
          <p:nvPr/>
        </p:nvCxnSpPr>
        <p:spPr>
          <a:xfrm>
            <a:off x="6062094" y="3686968"/>
            <a:ext cx="865188" cy="360363"/>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077290" y="4674553"/>
            <a:ext cx="1512888" cy="452438"/>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200" dirty="0">
                <a:solidFill>
                  <a:prstClr val="black">
                    <a:lumMod val="75000"/>
                    <a:lumOff val="25000"/>
                  </a:prstClr>
                </a:solidFill>
                <a:cs typeface="+mn-ea"/>
                <a:sym typeface="+mn-lt"/>
              </a:rPr>
              <a:t>板书设计</a:t>
            </a:r>
          </a:p>
        </p:txBody>
      </p:sp>
      <p:sp>
        <p:nvSpPr>
          <p:cNvPr id="11" name="矩形 10"/>
          <p:cNvSpPr/>
          <p:nvPr/>
        </p:nvSpPr>
        <p:spPr>
          <a:xfrm>
            <a:off x="4815840" y="1566863"/>
            <a:ext cx="2638425" cy="1272540"/>
          </a:xfrm>
          <a:prstGeom prst="rect">
            <a:avLst/>
          </a:prstGeom>
          <a:noFill/>
          <a:ln w="9525">
            <a:noFill/>
          </a:ln>
        </p:spPr>
        <p:txBody>
          <a:bodyPr>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真理诞生于一百个问号之后</a:t>
            </a:r>
          </a:p>
        </p:txBody>
      </p:sp>
      <p:sp>
        <p:nvSpPr>
          <p:cNvPr id="12" name="弧形 11"/>
          <p:cNvSpPr/>
          <p:nvPr/>
        </p:nvSpPr>
        <p:spPr bwMode="auto">
          <a:xfrm flipH="1">
            <a:off x="2764790" y="2151063"/>
            <a:ext cx="4354513" cy="1423988"/>
          </a:xfrm>
          <a:prstGeom prst="arc">
            <a:avLst>
              <a:gd name="adj1" fmla="val 16364043"/>
              <a:gd name="adj2" fmla="val 21570825"/>
            </a:avLst>
          </a:prstGeom>
          <a:noFill/>
          <a:ln w="28575" cap="flat" cmpd="sng" algn="ctr">
            <a:solidFill>
              <a:srgbClr val="31A7B3"/>
            </a:solidFill>
            <a:prstDash val="solid"/>
            <a:round/>
            <a:headEnd type="none" w="med" len="med"/>
            <a:tailEnd type="none" w="med" len="me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
        <p:nvSpPr>
          <p:cNvPr id="13" name="矩形 12"/>
          <p:cNvSpPr/>
          <p:nvPr/>
        </p:nvSpPr>
        <p:spPr>
          <a:xfrm>
            <a:off x="1926590" y="3089275"/>
            <a:ext cx="1839913" cy="643574"/>
          </a:xfrm>
          <a:prstGeom prst="rect">
            <a:avLst/>
          </a:prstGeom>
          <a:noFill/>
          <a:ln w="9525">
            <a:noFill/>
          </a:ln>
        </p:spPr>
        <p:txBody>
          <a:bodyPr>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FF00FF"/>
                </a:solidFill>
                <a:effectLst/>
                <a:uLnTx/>
                <a:uFillTx/>
                <a:cs typeface="+mn-ea"/>
                <a:sym typeface="+mn-lt"/>
              </a:rPr>
              <a:t>提出观点</a:t>
            </a:r>
          </a:p>
        </p:txBody>
      </p:sp>
      <p:sp>
        <p:nvSpPr>
          <p:cNvPr id="14" name="矩形 13"/>
          <p:cNvSpPr/>
          <p:nvPr/>
        </p:nvSpPr>
        <p:spPr>
          <a:xfrm>
            <a:off x="1926590" y="3622675"/>
            <a:ext cx="1916113" cy="1863090"/>
          </a:xfrm>
          <a:prstGeom prst="rect">
            <a:avLst/>
          </a:prstGeom>
          <a:noFill/>
          <a:ln w="9525">
            <a:noFill/>
          </a:ln>
        </p:spPr>
        <p:txBody>
          <a:bodyPr>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真理诞生</a:t>
            </a:r>
            <a:endParaRPr kumimoji="0" lang="en-US" altLang="zh-CN" sz="3200" b="0" i="0" u="none" strike="noStrike" kern="1200" cap="none" spc="0" normalizeH="0" baseline="0" noProof="0" dirty="0">
              <a:ln>
                <a:noFill/>
              </a:ln>
              <a:solidFill>
                <a:prstClr val="black"/>
              </a:solidFill>
              <a:effectLst/>
              <a:uLnTx/>
              <a:uFillTx/>
              <a:cs typeface="+mn-ea"/>
              <a:sym typeface="+mn-lt"/>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于一百个</a:t>
            </a:r>
            <a:endParaRPr kumimoji="0" lang="en-US" altLang="zh-CN" sz="3200" b="0" i="0" u="none" strike="noStrike" kern="1200" cap="none" spc="0" normalizeH="0" baseline="0" noProof="0" dirty="0">
              <a:ln>
                <a:noFill/>
              </a:ln>
              <a:solidFill>
                <a:prstClr val="black"/>
              </a:solidFill>
              <a:effectLst/>
              <a:uLnTx/>
              <a:uFillTx/>
              <a:cs typeface="+mn-ea"/>
              <a:sym typeface="+mn-lt"/>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问号之后</a:t>
            </a:r>
          </a:p>
        </p:txBody>
      </p:sp>
      <p:sp>
        <p:nvSpPr>
          <p:cNvPr id="15" name="椭圆 14"/>
          <p:cNvSpPr/>
          <p:nvPr/>
        </p:nvSpPr>
        <p:spPr>
          <a:xfrm>
            <a:off x="1759903" y="2863850"/>
            <a:ext cx="2141537" cy="2941638"/>
          </a:xfrm>
          <a:prstGeom prst="ellipse">
            <a:avLst/>
          </a:prstGeom>
          <a:noFill/>
          <a:ln w="38100" cap="flat" cmpd="sng">
            <a:solidFill>
              <a:srgbClr val="31A7B3"/>
            </a:solidFill>
            <a:prstDash val="soli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600" b="0" i="0" u="none" strike="noStrike" kern="1200" cap="none" spc="0" normalizeH="0" baseline="0" noProof="0" dirty="0">
              <a:ln>
                <a:noFill/>
              </a:ln>
              <a:solidFill>
                <a:prstClr val="black"/>
              </a:solidFill>
              <a:effectLst/>
              <a:uLnTx/>
              <a:uFillTx/>
              <a:cs typeface="+mn-ea"/>
              <a:sym typeface="+mn-lt"/>
            </a:endParaRPr>
          </a:p>
        </p:txBody>
      </p:sp>
      <p:sp>
        <p:nvSpPr>
          <p:cNvPr id="16" name="椭圆 15"/>
          <p:cNvSpPr/>
          <p:nvPr/>
        </p:nvSpPr>
        <p:spPr>
          <a:xfrm rot="-5400000">
            <a:off x="4699953" y="2573338"/>
            <a:ext cx="2735262" cy="3511550"/>
          </a:xfrm>
          <a:prstGeom prst="ellipse">
            <a:avLst/>
          </a:prstGeom>
          <a:noFill/>
          <a:ln w="38100" cap="flat" cmpd="sng">
            <a:solidFill>
              <a:srgbClr val="31A7B3"/>
            </a:solidFill>
            <a:prstDash val="soli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600" b="0" i="0" u="none" strike="noStrike" kern="1200" cap="none" spc="0" normalizeH="0" baseline="0" noProof="0" dirty="0">
              <a:ln>
                <a:noFill/>
              </a:ln>
              <a:solidFill>
                <a:prstClr val="black"/>
              </a:solidFill>
              <a:effectLst/>
              <a:uLnTx/>
              <a:uFillTx/>
              <a:cs typeface="+mn-ea"/>
              <a:sym typeface="+mn-lt"/>
            </a:endParaRPr>
          </a:p>
        </p:txBody>
      </p:sp>
      <p:sp>
        <p:nvSpPr>
          <p:cNvPr id="17" name="矩形 16"/>
          <p:cNvSpPr/>
          <p:nvPr/>
        </p:nvSpPr>
        <p:spPr>
          <a:xfrm>
            <a:off x="5077778" y="3063875"/>
            <a:ext cx="1838325" cy="643574"/>
          </a:xfrm>
          <a:prstGeom prst="rect">
            <a:avLst/>
          </a:prstGeom>
          <a:noFill/>
          <a:ln w="9525">
            <a:noFill/>
          </a:ln>
        </p:spPr>
        <p:txBody>
          <a:bodyPr>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FF00FF"/>
                </a:solidFill>
                <a:effectLst/>
                <a:uLnTx/>
                <a:uFillTx/>
                <a:cs typeface="+mn-ea"/>
                <a:sym typeface="+mn-lt"/>
              </a:rPr>
              <a:t>证明观点</a:t>
            </a:r>
          </a:p>
        </p:txBody>
      </p:sp>
      <p:sp>
        <p:nvSpPr>
          <p:cNvPr id="18" name="矩形 17"/>
          <p:cNvSpPr/>
          <p:nvPr/>
        </p:nvSpPr>
        <p:spPr>
          <a:xfrm>
            <a:off x="4560253" y="3533775"/>
            <a:ext cx="3149600" cy="1774190"/>
          </a:xfrm>
          <a:prstGeom prst="rect">
            <a:avLst/>
          </a:prstGeom>
          <a:noFill/>
          <a:ln w="9525">
            <a:noFill/>
          </a:ln>
        </p:spPr>
        <p:txBody>
          <a:bodyPr>
            <a:spAutoFit/>
          </a:bodyPr>
          <a:lstStyle/>
          <a:p>
            <a:pPr marL="0" marR="0" lvl="0" indent="0" algn="l" defTabSz="914400" rtl="0" eaLnBrk="1" fontAlgn="auto" latinLnBrk="0" hangingPunct="1">
              <a:lnSpc>
                <a:spcPct val="114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洗澡水的旋涡</a:t>
            </a:r>
            <a:endParaRPr kumimoji="0" lang="en-US" altLang="zh-CN" sz="3200" b="0" i="0" u="none" strike="noStrike" kern="1200" cap="none" spc="0" normalizeH="0" baseline="0" noProof="0" dirty="0">
              <a:ln>
                <a:noFill/>
              </a:ln>
              <a:solidFill>
                <a:prstClr val="black"/>
              </a:solidFill>
              <a:effectLst/>
              <a:uLnTx/>
              <a:uFillTx/>
              <a:cs typeface="+mn-ea"/>
              <a:sym typeface="+mn-lt"/>
            </a:endParaRPr>
          </a:p>
          <a:p>
            <a:pPr marL="0" marR="0" lvl="0" indent="0" algn="l" defTabSz="914400" rtl="0" eaLnBrk="1" fontAlgn="auto" latinLnBrk="0" hangingPunct="1">
              <a:lnSpc>
                <a:spcPct val="114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蚯蚓的分布</a:t>
            </a:r>
            <a:endParaRPr kumimoji="0" lang="en-US" altLang="zh-CN" sz="3200" b="0" i="0" u="none" strike="noStrike" kern="1200" cap="none" spc="0" normalizeH="0" baseline="0" noProof="0" dirty="0">
              <a:ln>
                <a:noFill/>
              </a:ln>
              <a:solidFill>
                <a:prstClr val="black"/>
              </a:solidFill>
              <a:effectLst/>
              <a:uLnTx/>
              <a:uFillTx/>
              <a:cs typeface="+mn-ea"/>
              <a:sym typeface="+mn-lt"/>
            </a:endParaRPr>
          </a:p>
          <a:p>
            <a:pPr marL="0" marR="0" lvl="0" indent="0" algn="l" defTabSz="914400" rtl="0" eaLnBrk="1" fontAlgn="auto" latinLnBrk="0" hangingPunct="1">
              <a:lnSpc>
                <a:spcPct val="114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睡觉时眼珠转动</a:t>
            </a:r>
          </a:p>
        </p:txBody>
      </p:sp>
      <p:sp>
        <p:nvSpPr>
          <p:cNvPr id="19" name="弧形 18"/>
          <p:cNvSpPr/>
          <p:nvPr/>
        </p:nvSpPr>
        <p:spPr bwMode="auto">
          <a:xfrm>
            <a:off x="5261928" y="2151063"/>
            <a:ext cx="4156075" cy="1566863"/>
          </a:xfrm>
          <a:prstGeom prst="arc">
            <a:avLst>
              <a:gd name="adj1" fmla="val 16364043"/>
              <a:gd name="adj2" fmla="val 21501823"/>
            </a:avLst>
          </a:prstGeom>
          <a:noFill/>
          <a:ln w="28575" cap="flat" cmpd="sng" algn="ctr">
            <a:solidFill>
              <a:srgbClr val="31A7B3"/>
            </a:solidFill>
            <a:prstDash val="solid"/>
            <a:round/>
            <a:headEnd type="none" w="med" len="med"/>
            <a:tailEnd type="none" w="med" len="me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
        <p:nvSpPr>
          <p:cNvPr id="20" name="椭圆 19"/>
          <p:cNvSpPr/>
          <p:nvPr/>
        </p:nvSpPr>
        <p:spPr>
          <a:xfrm>
            <a:off x="8209915" y="2863850"/>
            <a:ext cx="2298700" cy="2941638"/>
          </a:xfrm>
          <a:prstGeom prst="ellipse">
            <a:avLst/>
          </a:prstGeom>
          <a:noFill/>
          <a:ln w="38100" cap="flat" cmpd="sng">
            <a:solidFill>
              <a:srgbClr val="31A7B3"/>
            </a:solidFill>
            <a:prstDash val="soli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600" b="0" i="0" u="none" strike="noStrike" kern="1200" cap="none" spc="0" normalizeH="0" baseline="0" noProof="0" dirty="0">
              <a:ln>
                <a:noFill/>
              </a:ln>
              <a:solidFill>
                <a:prstClr val="black"/>
              </a:solidFill>
              <a:effectLst/>
              <a:uLnTx/>
              <a:uFillTx/>
              <a:cs typeface="+mn-ea"/>
              <a:sym typeface="+mn-lt"/>
            </a:endParaRPr>
          </a:p>
        </p:txBody>
      </p:sp>
      <p:sp>
        <p:nvSpPr>
          <p:cNvPr id="21" name="矩形 20"/>
          <p:cNvSpPr/>
          <p:nvPr/>
        </p:nvSpPr>
        <p:spPr>
          <a:xfrm>
            <a:off x="8475028" y="3113088"/>
            <a:ext cx="1838325" cy="643574"/>
          </a:xfrm>
          <a:prstGeom prst="rect">
            <a:avLst/>
          </a:prstGeom>
          <a:noFill/>
          <a:ln w="9525">
            <a:noFill/>
          </a:ln>
        </p:spPr>
        <p:txBody>
          <a:bodyPr>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FF00FF"/>
                </a:solidFill>
                <a:effectLst/>
                <a:uLnTx/>
                <a:uFillTx/>
                <a:cs typeface="+mn-ea"/>
                <a:sym typeface="+mn-lt"/>
              </a:rPr>
              <a:t>总结观点</a:t>
            </a:r>
          </a:p>
        </p:txBody>
      </p:sp>
      <p:sp>
        <p:nvSpPr>
          <p:cNvPr id="22" name="矩形 21"/>
          <p:cNvSpPr/>
          <p:nvPr/>
        </p:nvSpPr>
        <p:spPr>
          <a:xfrm>
            <a:off x="8465503" y="3621088"/>
            <a:ext cx="1916112" cy="1863090"/>
          </a:xfrm>
          <a:prstGeom prst="rect">
            <a:avLst/>
          </a:prstGeom>
          <a:noFill/>
          <a:ln w="9525">
            <a:noFill/>
          </a:ln>
        </p:spPr>
        <p:txBody>
          <a:bodyPr>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见微知著</a:t>
            </a:r>
            <a:endParaRPr kumimoji="0" lang="en-US" altLang="zh-CN" sz="3200" b="0" i="0" u="none" strike="noStrike" kern="1200" cap="none" spc="0" normalizeH="0" baseline="0" noProof="0" dirty="0">
              <a:ln>
                <a:noFill/>
              </a:ln>
              <a:solidFill>
                <a:prstClr val="black"/>
              </a:solidFill>
              <a:effectLst/>
              <a:uLnTx/>
              <a:uFillTx/>
              <a:cs typeface="+mn-ea"/>
              <a:sym typeface="+mn-lt"/>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善于发问</a:t>
            </a:r>
            <a:endParaRPr kumimoji="0" lang="en-US" altLang="zh-CN" sz="3200" b="0" i="0" u="none" strike="noStrike" kern="1200" cap="none" spc="0" normalizeH="0" baseline="0" noProof="0" dirty="0">
              <a:ln>
                <a:noFill/>
              </a:ln>
              <a:solidFill>
                <a:prstClr val="black"/>
              </a:solidFill>
              <a:effectLst/>
              <a:uLnTx/>
              <a:uFillTx/>
              <a:cs typeface="+mn-ea"/>
              <a:sym typeface="+mn-lt"/>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不断探索</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500"/>
                            </p:stCondLst>
                            <p:childTnLst>
                              <p:par>
                                <p:cTn id="16" presetID="22" presetClass="entr" presetSubtype="1"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up)">
                                      <p:cBhvr>
                                        <p:cTn id="18" dur="500"/>
                                        <p:tgtEl>
                                          <p:spTgt spid="15"/>
                                        </p:tgtEl>
                                      </p:cBhvr>
                                    </p:animEffect>
                                  </p:childTnLst>
                                </p:cTn>
                              </p:par>
                            </p:childTnLst>
                          </p:cTn>
                        </p:par>
                        <p:par>
                          <p:cTn id="19" fill="hold">
                            <p:stCondLst>
                              <p:cond delay="1000"/>
                            </p:stCondLst>
                            <p:childTnLst>
                              <p:par>
                                <p:cTn id="20" presetID="16" presetClass="entr" presetSubtype="21"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randombar(horizontal)">
                                      <p:cBhvr>
                                        <p:cTn id="27" dur="500"/>
                                        <p:tgtEl>
                                          <p:spTgt spid="14"/>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par>
                          <p:cTn id="32" fill="hold">
                            <p:stCondLst>
                              <p:cond delay="1000"/>
                            </p:stCondLst>
                            <p:childTnLst>
                              <p:par>
                                <p:cTn id="33" presetID="22" presetClass="entr" presetSubtype="4"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down)">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Effect transition="in" filter="fade">
                                      <p:cBhvr>
                                        <p:cTn id="42" dur="500"/>
                                        <p:tgtEl>
                                          <p:spTgt spid="18"/>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left)">
                                      <p:cBhvr>
                                        <p:cTn id="46" dur="500"/>
                                        <p:tgtEl>
                                          <p:spTgt spid="20"/>
                                        </p:tgtEl>
                                      </p:cBhvr>
                                    </p:animEffect>
                                  </p:childTnLst>
                                </p:cTn>
                              </p:par>
                            </p:childTnLst>
                          </p:cTn>
                        </p:par>
                        <p:par>
                          <p:cTn id="47" fill="hold">
                            <p:stCondLst>
                              <p:cond delay="1000"/>
                            </p:stCondLst>
                            <p:childTnLst>
                              <p:par>
                                <p:cTn id="48" presetID="53" presetClass="entr" presetSubtype="1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randombar(horizontal)">
                                      <p:cBhvr>
                                        <p:cTn id="57" dur="500"/>
                                        <p:tgtEl>
                                          <p:spTgt spid="22"/>
                                        </p:tgtEl>
                                      </p:cBhvr>
                                    </p:animEffect>
                                  </p:childTnLst>
                                </p:cTn>
                              </p:par>
                            </p:childTnLst>
                          </p:cTn>
                        </p:par>
                        <p:par>
                          <p:cTn id="58" fill="hold">
                            <p:stCondLst>
                              <p:cond delay="500"/>
                            </p:stCondLst>
                            <p:childTnLst>
                              <p:par>
                                <p:cTn id="59" presetID="22" presetClass="entr" presetSubtype="2"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right)">
                                      <p:cBhvr>
                                        <p:cTn id="6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bldLvl="0" animBg="1"/>
      <p:bldP spid="16" grpId="0" bldLvl="0" animBg="1"/>
      <p:bldP spid="17" grpId="0"/>
      <p:bldP spid="18" grpId="0"/>
      <p:bldP spid="20" grpId="0" bldLvl="0" animBg="1"/>
      <p:bldP spid="21" grpId="0"/>
      <p:bldP spid="2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t="7813" b="7813"/>
          <a:stretch>
            <a:fillRect/>
          </a:stretch>
        </p:blipFill>
        <p:spPr>
          <a:xfrm>
            <a:off x="0" y="0"/>
            <a:ext cx="12192000" cy="6858000"/>
          </a:xfrm>
          <a:prstGeom prst="rect">
            <a:avLst/>
          </a:prstGeom>
        </p:spPr>
      </p:pic>
      <p:grpSp>
        <p:nvGrpSpPr>
          <p:cNvPr id="6" name="组合 5"/>
          <p:cNvGrpSpPr/>
          <p:nvPr/>
        </p:nvGrpSpPr>
        <p:grpSpPr>
          <a:xfrm>
            <a:off x="1357642" y="2042251"/>
            <a:ext cx="5320232" cy="2007402"/>
            <a:chOff x="752564" y="2859969"/>
            <a:chExt cx="4557018" cy="2007402"/>
          </a:xfrm>
        </p:grpSpPr>
        <p:sp>
          <p:nvSpPr>
            <p:cNvPr id="7" name="文本框 6"/>
            <p:cNvSpPr txBox="1"/>
            <p:nvPr/>
          </p:nvSpPr>
          <p:spPr>
            <a:xfrm>
              <a:off x="828764" y="2859969"/>
              <a:ext cx="4404620" cy="707886"/>
            </a:xfrm>
            <a:prstGeom prst="rect">
              <a:avLst/>
            </a:prstGeom>
            <a:noFill/>
          </p:spPr>
          <p:txBody>
            <a:bodyPr wrap="square" rtlCol="0">
              <a:spAutoFit/>
            </a:bodyPr>
            <a:lstStyle/>
            <a:p>
              <a:pPr lvl="0" algn="dist">
                <a:defRPr/>
              </a:pPr>
              <a:r>
                <a:rPr lang="zh-CN" altLang="en-US" sz="4000" b="1" dirty="0">
                  <a:cs typeface="+mn-ea"/>
                  <a:sym typeface="+mn-lt"/>
                </a:rPr>
                <a:t>感谢各位的聆听</a:t>
              </a:r>
              <a:endParaRPr kumimoji="0" lang="en-US" altLang="zh-CN" sz="4000" b="1" i="0" u="none" strike="noStrike" kern="1200" cap="none" spc="0" normalizeH="0" baseline="0" noProof="0" dirty="0">
                <a:ln>
                  <a:noFill/>
                </a:ln>
                <a:effectLst/>
                <a:uLnTx/>
                <a:uFillTx/>
                <a:cs typeface="+mn-ea"/>
                <a:sym typeface="+mn-lt"/>
              </a:endParaRPr>
            </a:p>
          </p:txBody>
        </p:sp>
        <p:sp>
          <p:nvSpPr>
            <p:cNvPr id="8" name="文本框 7"/>
            <p:cNvSpPr txBox="1"/>
            <p:nvPr/>
          </p:nvSpPr>
          <p:spPr>
            <a:xfrm>
              <a:off x="752564" y="3750784"/>
              <a:ext cx="4557018"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effectLst/>
                  <a:uLnTx/>
                  <a:uFillTx/>
                  <a:cs typeface="+mn-ea"/>
                  <a:sym typeface="+mn-lt"/>
                </a:rPr>
                <a:t>语文精品课件 六年级下册</a:t>
              </a:r>
            </a:p>
          </p:txBody>
        </p:sp>
        <p:sp>
          <p:nvSpPr>
            <p:cNvPr id="9" name="文本框 8"/>
            <p:cNvSpPr txBox="1"/>
            <p:nvPr/>
          </p:nvSpPr>
          <p:spPr>
            <a:xfrm>
              <a:off x="766529" y="4528817"/>
              <a:ext cx="4529088" cy="33855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effectLst/>
                  <a:uLnTx/>
                  <a:uFillTx/>
                  <a:cs typeface="+mn-ea"/>
                  <a:sym typeface="+mn-lt"/>
                </a:rPr>
                <a:t>授课老师：某某 </a:t>
              </a:r>
              <a:r>
                <a:rPr kumimoji="0" lang="en-US" altLang="zh-CN" sz="1600" b="0" i="0" u="none" strike="noStrike" kern="1200" cap="none" spc="0" normalizeH="0" baseline="0" noProof="0" dirty="0">
                  <a:ln>
                    <a:noFill/>
                  </a:ln>
                  <a:effectLst/>
                  <a:uLnTx/>
                  <a:uFillTx/>
                  <a:cs typeface="+mn-ea"/>
                  <a:sym typeface="+mn-lt"/>
                </a:rPr>
                <a:t>| </a:t>
              </a:r>
              <a:r>
                <a:rPr kumimoji="0" lang="zh-CN" altLang="en-US" sz="1600" b="0" i="0" u="none" strike="noStrike" kern="1200" cap="none" spc="0" normalizeH="0" baseline="0" noProof="0" dirty="0">
                  <a:ln>
                    <a:noFill/>
                  </a:ln>
                  <a:effectLst/>
                  <a:uLnTx/>
                  <a:uFillTx/>
                  <a:cs typeface="+mn-ea"/>
                  <a:sym typeface="+mn-lt"/>
                </a:rPr>
                <a:t>授课时间：</a:t>
              </a:r>
              <a:r>
                <a:rPr kumimoji="0" lang="en-US" altLang="zh-CN" sz="1600" b="0" i="0" u="none" strike="noStrike" kern="1200" cap="none" spc="0" normalizeH="0" baseline="0" noProof="0" dirty="0">
                  <a:ln>
                    <a:noFill/>
                  </a:ln>
                  <a:effectLst/>
                  <a:uLnTx/>
                  <a:uFillTx/>
                  <a:cs typeface="+mn-ea"/>
                  <a:sym typeface="+mn-lt"/>
                </a:rPr>
                <a:t>20XX.XX</a:t>
              </a:r>
              <a:endParaRPr kumimoji="0" lang="zh-CN" altLang="en-US" sz="1600" b="0" i="0" u="none" strike="noStrike" kern="1200" cap="none" spc="0" normalizeH="0" baseline="0" noProof="0" dirty="0">
                <a:ln>
                  <a:noFill/>
                </a:ln>
                <a:effectLst/>
                <a:uLnTx/>
                <a:uFillTx/>
                <a:cs typeface="+mn-ea"/>
                <a:sym typeface="+mn-lt"/>
              </a:endParaRPr>
            </a:p>
          </p:txBody>
        </p:sp>
        <p:sp>
          <p:nvSpPr>
            <p:cNvPr id="10" name="矩形: 圆角 9"/>
            <p:cNvSpPr/>
            <p:nvPr/>
          </p:nvSpPr>
          <p:spPr>
            <a:xfrm rot="10800000" flipH="1" flipV="1">
              <a:off x="828764" y="4388395"/>
              <a:ext cx="4404619" cy="47068"/>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cs typeface="+mn-ea"/>
                <a:sym typeface="+mn-lt"/>
              </a:endParaRPr>
            </a:p>
          </p:txBody>
        </p:sp>
      </p:grpSp>
      <p:grpSp>
        <p:nvGrpSpPr>
          <p:cNvPr id="11" name="组合 10"/>
          <p:cNvGrpSpPr/>
          <p:nvPr/>
        </p:nvGrpSpPr>
        <p:grpSpPr>
          <a:xfrm flipH="1">
            <a:off x="2896239" y="4867510"/>
            <a:ext cx="2467179" cy="321642"/>
            <a:chOff x="10185400" y="5731858"/>
            <a:chExt cx="1384360" cy="321642"/>
          </a:xfrm>
        </p:grpSpPr>
        <p:sp>
          <p:nvSpPr>
            <p:cNvPr id="12" name="矩形 11"/>
            <p:cNvSpPr/>
            <p:nvPr/>
          </p:nvSpPr>
          <p:spPr>
            <a:xfrm flipH="1">
              <a:off x="10185400" y="5731858"/>
              <a:ext cx="1384360" cy="321642"/>
            </a:xfrm>
            <a:prstGeom prst="rect">
              <a:avLst/>
            </a:prstGeom>
            <a:noFill/>
            <a:ln w="19050" cap="flat" cmpd="sng" algn="ctr">
              <a:solidFill>
                <a:schemeClr val="tx1"/>
              </a:solidFill>
              <a:prstDash val="solid"/>
              <a:miter lim="800000"/>
            </a:ln>
            <a:effectLst>
              <a:outerShdw blurRad="381000" algn="ctr" rotWithShape="0">
                <a:prstClr val="black">
                  <a:alpha val="25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effectLst/>
                <a:uLnTx/>
                <a:uFillTx/>
                <a:cs typeface="+mn-ea"/>
                <a:sym typeface="+mn-lt"/>
              </a:endParaRPr>
            </a:p>
          </p:txBody>
        </p:sp>
        <p:sp>
          <p:nvSpPr>
            <p:cNvPr id="13" name="文本框 12"/>
            <p:cNvSpPr txBox="1"/>
            <p:nvPr/>
          </p:nvSpPr>
          <p:spPr>
            <a:xfrm flipH="1">
              <a:off x="10458064" y="5731858"/>
              <a:ext cx="839033" cy="307777"/>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effectLst/>
                  <a:uLnTx/>
                  <a:uFillTx/>
                  <a:cs typeface="+mn-ea"/>
                  <a:sym typeface="+mn-lt"/>
                </a:rPr>
                <a:t>某某小学</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课前导读</a:t>
            </a:r>
          </a:p>
        </p:txBody>
      </p:sp>
      <p:sp>
        <p:nvSpPr>
          <p:cNvPr id="8" name="文本框 1"/>
          <p:cNvSpPr txBox="1"/>
          <p:nvPr/>
        </p:nvSpPr>
        <p:spPr>
          <a:xfrm>
            <a:off x="2671763" y="2267268"/>
            <a:ext cx="6985000" cy="1272540"/>
          </a:xfrm>
          <a:prstGeom prst="rect">
            <a:avLst/>
          </a:prstGeom>
          <a:noFill/>
          <a:ln w="9525">
            <a:noFill/>
          </a:ln>
        </p:spPr>
        <p:txBody>
          <a:bodyPr>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       把问号的上半部分拉直，就会变成什么标点符号？它又有什么含义？</a:t>
            </a:r>
          </a:p>
        </p:txBody>
      </p:sp>
      <p:sp>
        <p:nvSpPr>
          <p:cNvPr id="9" name="文本框 3"/>
          <p:cNvSpPr txBox="1"/>
          <p:nvPr/>
        </p:nvSpPr>
        <p:spPr>
          <a:xfrm>
            <a:off x="5514975" y="3924618"/>
            <a:ext cx="863600" cy="1725857"/>
          </a:xfrm>
          <a:prstGeom prst="rect">
            <a:avLst/>
          </a:prstGeom>
          <a:noFill/>
          <a:ln w="9525">
            <a:noFill/>
          </a:ln>
        </p:spPr>
        <p:txBody>
          <a:bodyPr>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9600" b="1" i="0" u="none" strike="noStrike" kern="1200" cap="none" spc="0" normalizeH="0" baseline="0" noProof="0" dirty="0">
                <a:ln>
                  <a:noFill/>
                </a:ln>
                <a:solidFill>
                  <a:srgbClr val="FF0066"/>
                </a:solidFill>
                <a:effectLst/>
                <a:uLnTx/>
                <a:uFillTx/>
                <a:cs typeface="+mn-ea"/>
                <a:sym typeface="+mn-lt"/>
              </a:rPr>
              <a:t>？</a:t>
            </a:r>
          </a:p>
        </p:txBody>
      </p:sp>
      <p:sp>
        <p:nvSpPr>
          <p:cNvPr id="10" name="文本框 9"/>
          <p:cNvSpPr txBox="1"/>
          <p:nvPr/>
        </p:nvSpPr>
        <p:spPr>
          <a:xfrm>
            <a:off x="5514975" y="3889693"/>
            <a:ext cx="720725" cy="1725857"/>
          </a:xfrm>
          <a:prstGeom prst="rect">
            <a:avLst/>
          </a:prstGeom>
          <a:solidFill>
            <a:srgbClr val="FFFFFF"/>
          </a:solidFill>
          <a:ln w="9525">
            <a:noFill/>
          </a:ln>
        </p:spPr>
        <p:txBody>
          <a:bodyPr>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9600" b="1" i="0" u="none" strike="noStrike" kern="1200" cap="none" spc="0" normalizeH="0" baseline="0" noProof="0" dirty="0">
                <a:ln>
                  <a:noFill/>
                </a:ln>
                <a:solidFill>
                  <a:srgbClr val="FF0066"/>
                </a:solidFill>
                <a:effectLst/>
                <a:uLnTx/>
                <a:uFillTx/>
                <a:cs typeface="+mn-ea"/>
                <a:sym typeface="+mn-l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1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课前导读</a:t>
            </a:r>
          </a:p>
        </p:txBody>
      </p:sp>
      <p:sp>
        <p:nvSpPr>
          <p:cNvPr id="4" name="文本框 1"/>
          <p:cNvSpPr txBox="1"/>
          <p:nvPr/>
        </p:nvSpPr>
        <p:spPr>
          <a:xfrm>
            <a:off x="3533503" y="2038305"/>
            <a:ext cx="7345363" cy="1272540"/>
          </a:xfrm>
          <a:prstGeom prst="rect">
            <a:avLst/>
          </a:prstGeom>
          <a:noFill/>
          <a:ln w="9525">
            <a:noFill/>
          </a:ln>
        </p:spPr>
        <p:txBody>
          <a:bodyPr>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    想一想“？”代表课题中的哪个词语，“！”又代表课题中的哪个词语。</a:t>
            </a:r>
          </a:p>
        </p:txBody>
      </p:sp>
      <p:sp>
        <p:nvSpPr>
          <p:cNvPr id="5" name="文本框 4"/>
          <p:cNvSpPr txBox="1"/>
          <p:nvPr/>
        </p:nvSpPr>
        <p:spPr>
          <a:xfrm>
            <a:off x="6054453" y="3694067"/>
            <a:ext cx="2087563" cy="643574"/>
          </a:xfrm>
          <a:prstGeom prst="rect">
            <a:avLst/>
          </a:prstGeom>
          <a:noFill/>
          <a:ln w="9525">
            <a:noFill/>
          </a:ln>
        </p:spPr>
        <p:txBody>
          <a:bodyPr>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0033CC"/>
                </a:solidFill>
                <a:effectLst/>
                <a:uLnTx/>
                <a:uFillTx/>
                <a:cs typeface="+mn-ea"/>
                <a:sym typeface="+mn-lt"/>
              </a:rPr>
              <a:t>？：问号</a:t>
            </a:r>
          </a:p>
        </p:txBody>
      </p:sp>
      <p:sp>
        <p:nvSpPr>
          <p:cNvPr id="6" name="文本框 5"/>
          <p:cNvSpPr txBox="1"/>
          <p:nvPr/>
        </p:nvSpPr>
        <p:spPr>
          <a:xfrm>
            <a:off x="6054453" y="4543380"/>
            <a:ext cx="2087563" cy="643574"/>
          </a:xfrm>
          <a:prstGeom prst="rect">
            <a:avLst/>
          </a:prstGeom>
          <a:noFill/>
          <a:ln w="9525">
            <a:noFill/>
          </a:ln>
        </p:spPr>
        <p:txBody>
          <a:bodyPr>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0033CC"/>
                </a:solidFill>
                <a:effectLst/>
                <a:uLnTx/>
                <a:uFillTx/>
                <a:cs typeface="+mn-ea"/>
                <a:sym typeface="+mn-lt"/>
              </a:rPr>
              <a:t>！：真理</a:t>
            </a: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783" y="2847975"/>
            <a:ext cx="3028950" cy="40100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课前导读</a:t>
            </a:r>
          </a:p>
        </p:txBody>
      </p:sp>
      <p:sp>
        <p:nvSpPr>
          <p:cNvPr id="4" name="文本框 1"/>
          <p:cNvSpPr txBox="1"/>
          <p:nvPr/>
        </p:nvSpPr>
        <p:spPr>
          <a:xfrm>
            <a:off x="1156563" y="2116229"/>
            <a:ext cx="7345362" cy="643574"/>
          </a:xfrm>
          <a:prstGeom prst="rect">
            <a:avLst/>
          </a:prstGeom>
          <a:noFill/>
          <a:ln w="9525">
            <a:noFill/>
          </a:ln>
        </p:spPr>
        <p:txBody>
          <a:bodyPr>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你们知道哪些真理？</a:t>
            </a:r>
          </a:p>
        </p:txBody>
      </p:sp>
      <p:sp>
        <p:nvSpPr>
          <p:cNvPr id="5" name="文本框 4"/>
          <p:cNvSpPr txBox="1"/>
          <p:nvPr/>
        </p:nvSpPr>
        <p:spPr>
          <a:xfrm>
            <a:off x="1156563" y="3156041"/>
            <a:ext cx="7488237" cy="1272540"/>
          </a:xfrm>
          <a:prstGeom prst="rect">
            <a:avLst/>
          </a:prstGeom>
          <a:noFill/>
          <a:ln w="9525">
            <a:noFill/>
          </a:ln>
        </p:spPr>
        <p:txBody>
          <a:bodyPr>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真理唯一可靠的标准就是永远自相符合。</a:t>
            </a:r>
            <a:endParaRPr kumimoji="0" lang="en-US" altLang="zh-CN" sz="3200" b="0" i="0" u="none" strike="noStrike" kern="1200" cap="none" spc="0" normalizeH="0" baseline="0" noProof="0" dirty="0">
              <a:ln>
                <a:noFill/>
              </a:ln>
              <a:solidFill>
                <a:prstClr val="black"/>
              </a:solidFill>
              <a:effectLst/>
              <a:uLnTx/>
              <a:uFillTx/>
              <a:cs typeface="+mn-ea"/>
              <a:sym typeface="+mn-lt"/>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cs typeface="+mn-ea"/>
                <a:sym typeface="+mn-lt"/>
              </a:rPr>
              <a:t>                         ——</a:t>
            </a:r>
            <a:r>
              <a:rPr kumimoji="0" lang="zh-CN" altLang="en-US" sz="3200" b="0" i="0" u="none" strike="noStrike" kern="1200" cap="none" spc="0" normalizeH="0" baseline="0" noProof="0" dirty="0">
                <a:ln>
                  <a:noFill/>
                </a:ln>
                <a:solidFill>
                  <a:prstClr val="black"/>
                </a:solidFill>
                <a:effectLst/>
                <a:uLnTx/>
                <a:uFillTx/>
                <a:cs typeface="+mn-ea"/>
                <a:sym typeface="+mn-lt"/>
              </a:rPr>
              <a:t>欧文</a:t>
            </a:r>
          </a:p>
        </p:txBody>
      </p:sp>
      <p:sp>
        <p:nvSpPr>
          <p:cNvPr id="6" name="文本框 5"/>
          <p:cNvSpPr txBox="1"/>
          <p:nvPr/>
        </p:nvSpPr>
        <p:spPr>
          <a:xfrm>
            <a:off x="1156563" y="4383179"/>
            <a:ext cx="7488237" cy="1272540"/>
          </a:xfrm>
          <a:prstGeom prst="rect">
            <a:avLst/>
          </a:prstGeom>
          <a:noFill/>
          <a:ln w="9525">
            <a:noFill/>
          </a:ln>
        </p:spPr>
        <p:txBody>
          <a:bodyPr>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时间是真理的挚友。</a:t>
            </a:r>
            <a:endParaRPr kumimoji="0" lang="en-US" altLang="zh-CN" sz="3200" b="0" i="0" u="none" strike="noStrike" kern="1200" cap="none" spc="0" normalizeH="0" baseline="0" noProof="0" dirty="0">
              <a:ln>
                <a:noFill/>
              </a:ln>
              <a:solidFill>
                <a:prstClr val="black"/>
              </a:solidFill>
              <a:effectLst/>
              <a:uLnTx/>
              <a:uFillTx/>
              <a:cs typeface="+mn-ea"/>
              <a:sym typeface="+mn-lt"/>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cs typeface="+mn-ea"/>
                <a:sym typeface="+mn-lt"/>
              </a:rPr>
              <a:t>                         ——</a:t>
            </a:r>
            <a:r>
              <a:rPr kumimoji="0" lang="zh-CN" altLang="en-US" sz="3200" b="0" i="0" u="none" strike="noStrike" kern="1200" cap="none" spc="0" normalizeH="0" baseline="0" noProof="0" dirty="0">
                <a:ln>
                  <a:noFill/>
                </a:ln>
                <a:solidFill>
                  <a:prstClr val="black"/>
                </a:solidFill>
                <a:effectLst/>
                <a:uLnTx/>
                <a:uFillTx/>
                <a:cs typeface="+mn-ea"/>
                <a:sym typeface="+mn-lt"/>
              </a:rPr>
              <a:t>科尔顿</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0726" y="2860154"/>
            <a:ext cx="3028950" cy="40100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字词揭秘</a:t>
            </a:r>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783" y="2847975"/>
            <a:ext cx="3028950" cy="4010025"/>
          </a:xfrm>
          <a:prstGeom prst="rect">
            <a:avLst/>
          </a:prstGeom>
        </p:spPr>
      </p:pic>
      <p:grpSp>
        <p:nvGrpSpPr>
          <p:cNvPr id="12" name="组合 11"/>
          <p:cNvGrpSpPr/>
          <p:nvPr/>
        </p:nvGrpSpPr>
        <p:grpSpPr>
          <a:xfrm>
            <a:off x="3550557" y="1941649"/>
            <a:ext cx="8172450" cy="2495550"/>
            <a:chOff x="198920" y="2331246"/>
            <a:chExt cx="8388818" cy="2494722"/>
          </a:xfrm>
        </p:grpSpPr>
        <p:sp>
          <p:nvSpPr>
            <p:cNvPr id="13" name="文本框 3"/>
            <p:cNvSpPr txBox="1"/>
            <p:nvPr/>
          </p:nvSpPr>
          <p:spPr>
            <a:xfrm>
              <a:off x="534167" y="2437891"/>
              <a:ext cx="7781325" cy="2129718"/>
            </a:xfrm>
            <a:prstGeom prst="rect">
              <a:avLst/>
            </a:prstGeom>
            <a:noFill/>
            <a:ln w="9525">
              <a:noFill/>
            </a:ln>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3400" b="0" i="0" u="none" strike="noStrike" kern="1200" cap="none" spc="0" normalizeH="0" baseline="0" noProof="0" dirty="0">
                  <a:ln>
                    <a:noFill/>
                  </a:ln>
                  <a:solidFill>
                    <a:prstClr val="black"/>
                  </a:solidFill>
                  <a:effectLst/>
                  <a:uLnTx/>
                  <a:uFillTx/>
                  <a:cs typeface="+mn-ea"/>
                  <a:sym typeface="+mn-lt"/>
                </a:rPr>
                <a:t>真理      疑问     花圃      搜集      蚯蚓    </a:t>
              </a:r>
            </a:p>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3400" b="0" i="0" u="none" strike="noStrike" kern="1200" cap="none" spc="0" normalizeH="0" baseline="0" noProof="0" dirty="0">
                  <a:ln>
                    <a:noFill/>
                  </a:ln>
                  <a:solidFill>
                    <a:prstClr val="black"/>
                  </a:solidFill>
                  <a:effectLst/>
                  <a:uLnTx/>
                  <a:uFillTx/>
                  <a:cs typeface="+mn-ea"/>
                  <a:sym typeface="+mn-lt"/>
                </a:rPr>
                <a:t>实验      阶段     事例      灵感      领域     机遇      司空见惯        见微知著</a:t>
              </a:r>
            </a:p>
          </p:txBody>
        </p:sp>
        <p:sp>
          <p:nvSpPr>
            <p:cNvPr id="14" name="圆角矩形 13"/>
            <p:cNvSpPr/>
            <p:nvPr/>
          </p:nvSpPr>
          <p:spPr>
            <a:xfrm>
              <a:off x="198920" y="2331246"/>
              <a:ext cx="8388818" cy="2494722"/>
            </a:xfrm>
            <a:prstGeom prst="roundRect">
              <a:avLst/>
            </a:prstGeom>
            <a:noFill/>
            <a:ln w="381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字词揭秘</a:t>
            </a:r>
          </a:p>
        </p:txBody>
      </p:sp>
      <p:sp>
        <p:nvSpPr>
          <p:cNvPr id="7" name="文本框 2"/>
          <p:cNvSpPr txBox="1"/>
          <p:nvPr/>
        </p:nvSpPr>
        <p:spPr>
          <a:xfrm>
            <a:off x="3935412" y="2944948"/>
            <a:ext cx="1944688" cy="643574"/>
          </a:xfrm>
          <a:prstGeom prst="rect">
            <a:avLst/>
          </a:prstGeom>
          <a:noFill/>
          <a:ln w="9525">
            <a:noFill/>
          </a:ln>
        </p:spPr>
        <p:txBody>
          <a:bodyPr>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司空见惯：</a:t>
            </a:r>
          </a:p>
        </p:txBody>
      </p:sp>
      <p:sp>
        <p:nvSpPr>
          <p:cNvPr id="8" name="文本框 3"/>
          <p:cNvSpPr txBox="1"/>
          <p:nvPr/>
        </p:nvSpPr>
        <p:spPr>
          <a:xfrm>
            <a:off x="3935412" y="3881573"/>
            <a:ext cx="1944688" cy="643574"/>
          </a:xfrm>
          <a:prstGeom prst="rect">
            <a:avLst/>
          </a:prstGeom>
          <a:noFill/>
          <a:ln w="9525">
            <a:noFill/>
          </a:ln>
        </p:spPr>
        <p:txBody>
          <a:bodyPr>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见微知著：</a:t>
            </a:r>
          </a:p>
        </p:txBody>
      </p:sp>
      <p:sp>
        <p:nvSpPr>
          <p:cNvPr id="9" name="TextBox 15"/>
          <p:cNvSpPr txBox="1"/>
          <p:nvPr/>
        </p:nvSpPr>
        <p:spPr>
          <a:xfrm>
            <a:off x="6096000" y="2944948"/>
            <a:ext cx="4570412" cy="657424"/>
          </a:xfrm>
          <a:prstGeom prst="rect">
            <a:avLst/>
          </a:prstGeom>
          <a:noFill/>
          <a:ln w="9525">
            <a:noFill/>
          </a:ln>
        </p:spPr>
        <p:txBody>
          <a:bodyPr lIns="68580" tIns="34290" rIns="68580" bIns="3429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0033CC"/>
                </a:solidFill>
                <a:effectLst/>
                <a:uLnTx/>
                <a:uFillTx/>
                <a:cs typeface="+mn-ea"/>
                <a:sym typeface="+mn-lt"/>
              </a:rPr>
              <a:t>看得多了，不以为奇。</a:t>
            </a:r>
          </a:p>
        </p:txBody>
      </p:sp>
      <p:sp>
        <p:nvSpPr>
          <p:cNvPr id="10" name="文本框 2"/>
          <p:cNvSpPr txBox="1"/>
          <p:nvPr/>
        </p:nvSpPr>
        <p:spPr>
          <a:xfrm>
            <a:off x="6649402" y="1802901"/>
            <a:ext cx="2087563" cy="645160"/>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srgbClr val="FF0066"/>
                </a:solidFill>
                <a:effectLst/>
                <a:uLnTx/>
                <a:uFillTx/>
                <a:cs typeface="+mn-ea"/>
                <a:sym typeface="+mn-lt"/>
              </a:rPr>
              <a:t>词语解释</a:t>
            </a:r>
          </a:p>
        </p:txBody>
      </p:sp>
      <p:sp>
        <p:nvSpPr>
          <p:cNvPr id="15" name="TextBox 15"/>
          <p:cNvSpPr txBox="1"/>
          <p:nvPr/>
        </p:nvSpPr>
        <p:spPr>
          <a:xfrm>
            <a:off x="6096000" y="3857761"/>
            <a:ext cx="5113337" cy="1287212"/>
          </a:xfrm>
          <a:prstGeom prst="rect">
            <a:avLst/>
          </a:prstGeom>
          <a:noFill/>
          <a:ln w="9525">
            <a:noFill/>
          </a:ln>
        </p:spPr>
        <p:txBody>
          <a:bodyPr lIns="68580" tIns="34290" rIns="68580" bIns="3429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0033CC"/>
                </a:solidFill>
                <a:effectLst/>
                <a:uLnTx/>
                <a:uFillTx/>
                <a:cs typeface="+mn-ea"/>
                <a:sym typeface="+mn-lt"/>
              </a:rPr>
              <a:t>见到一点儿苗头就能知道它的发展趋向或问题的实质。</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783" y="2847975"/>
            <a:ext cx="3028950" cy="40100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字词揭秘</a:t>
            </a:r>
          </a:p>
        </p:txBody>
      </p:sp>
      <p:grpSp>
        <p:nvGrpSpPr>
          <p:cNvPr id="11" name="组合 7"/>
          <p:cNvGrpSpPr/>
          <p:nvPr/>
        </p:nvGrpSpPr>
        <p:grpSpPr>
          <a:xfrm>
            <a:off x="4189640" y="2855958"/>
            <a:ext cx="836613" cy="850900"/>
            <a:chOff x="2437" y="2032"/>
            <a:chExt cx="1244" cy="1264"/>
          </a:xfrm>
        </p:grpSpPr>
        <p:sp>
          <p:nvSpPr>
            <p:cNvPr id="12" name="矩形 1"/>
            <p:cNvSpPr/>
            <p:nvPr/>
          </p:nvSpPr>
          <p:spPr>
            <a:xfrm>
              <a:off x="2437" y="2032"/>
              <a:ext cx="1245" cy="1245"/>
            </a:xfrm>
            <a:prstGeom prst="rect">
              <a:avLst/>
            </a:prstGeom>
            <a:noFill/>
            <a:ln w="19050" cap="flat" cmpd="sng">
              <a:solidFill>
                <a:schemeClr val="tx1"/>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cxnSp>
          <p:nvCxnSpPr>
            <p:cNvPr id="13" name="直接连接符 3"/>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14"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16" name="文本框 64"/>
          <p:cNvSpPr txBox="1"/>
          <p:nvPr/>
        </p:nvSpPr>
        <p:spPr>
          <a:xfrm>
            <a:off x="4208690" y="2808333"/>
            <a:ext cx="811213" cy="830263"/>
          </a:xfrm>
          <a:prstGeom prst="rect">
            <a:avLst/>
          </a:prstGeom>
          <a:noFill/>
          <a:ln w="9525">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prstClr val="black"/>
                </a:solidFill>
                <a:effectLst/>
                <a:uLnTx/>
                <a:uFillTx/>
                <a:cs typeface="+mn-ea"/>
                <a:sym typeface="+mn-lt"/>
              </a:rPr>
              <a:t>惯</a:t>
            </a:r>
          </a:p>
        </p:txBody>
      </p:sp>
      <p:grpSp>
        <p:nvGrpSpPr>
          <p:cNvPr id="17" name="组合 6"/>
          <p:cNvGrpSpPr/>
          <p:nvPr/>
        </p:nvGrpSpPr>
        <p:grpSpPr>
          <a:xfrm>
            <a:off x="5386615" y="2855958"/>
            <a:ext cx="836613" cy="850900"/>
            <a:chOff x="2437" y="2032"/>
            <a:chExt cx="1244" cy="1264"/>
          </a:xfrm>
        </p:grpSpPr>
        <p:sp>
          <p:nvSpPr>
            <p:cNvPr id="18" name="矩形 1"/>
            <p:cNvSpPr/>
            <p:nvPr/>
          </p:nvSpPr>
          <p:spPr>
            <a:xfrm>
              <a:off x="2437" y="2032"/>
              <a:ext cx="1245" cy="1245"/>
            </a:xfrm>
            <a:prstGeom prst="rect">
              <a:avLst/>
            </a:prstGeom>
            <a:noFill/>
            <a:ln w="19050" cap="flat" cmpd="sng">
              <a:solidFill>
                <a:schemeClr val="tx1"/>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cxnSp>
          <p:nvCxnSpPr>
            <p:cNvPr id="19"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20"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21" name="文本框 64"/>
          <p:cNvSpPr txBox="1"/>
          <p:nvPr/>
        </p:nvSpPr>
        <p:spPr>
          <a:xfrm>
            <a:off x="5413603" y="2840083"/>
            <a:ext cx="811212" cy="830263"/>
          </a:xfrm>
          <a:prstGeom prst="rect">
            <a:avLst/>
          </a:prstGeom>
          <a:noFill/>
          <a:ln w="9525">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prstClr val="black"/>
                </a:solidFill>
                <a:effectLst/>
                <a:uLnTx/>
                <a:uFillTx/>
                <a:cs typeface="+mn-ea"/>
                <a:sym typeface="+mn-lt"/>
              </a:rPr>
              <a:t>圃</a:t>
            </a:r>
          </a:p>
        </p:txBody>
      </p:sp>
      <p:grpSp>
        <p:nvGrpSpPr>
          <p:cNvPr id="22" name="组合 7"/>
          <p:cNvGrpSpPr/>
          <p:nvPr/>
        </p:nvGrpSpPr>
        <p:grpSpPr>
          <a:xfrm>
            <a:off x="6566128" y="2855958"/>
            <a:ext cx="836612" cy="850900"/>
            <a:chOff x="2437" y="2032"/>
            <a:chExt cx="1244" cy="1264"/>
          </a:xfrm>
        </p:grpSpPr>
        <p:sp>
          <p:nvSpPr>
            <p:cNvPr id="23" name="矩形 1"/>
            <p:cNvSpPr/>
            <p:nvPr/>
          </p:nvSpPr>
          <p:spPr>
            <a:xfrm>
              <a:off x="2437" y="2032"/>
              <a:ext cx="1245" cy="1245"/>
            </a:xfrm>
            <a:prstGeom prst="rect">
              <a:avLst/>
            </a:prstGeom>
            <a:noFill/>
            <a:ln w="19050" cap="flat" cmpd="sng">
              <a:solidFill>
                <a:schemeClr val="tx1"/>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cxnSp>
          <p:nvCxnSpPr>
            <p:cNvPr id="24"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25"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26" name="文本框 64"/>
          <p:cNvSpPr txBox="1"/>
          <p:nvPr/>
        </p:nvSpPr>
        <p:spPr>
          <a:xfrm>
            <a:off x="6583590" y="2825796"/>
            <a:ext cx="811213" cy="830262"/>
          </a:xfrm>
          <a:prstGeom prst="rect">
            <a:avLst/>
          </a:prstGeom>
          <a:noFill/>
          <a:ln w="9525">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prstClr val="black"/>
                </a:solidFill>
                <a:effectLst/>
                <a:uLnTx/>
                <a:uFillTx/>
                <a:cs typeface="+mn-ea"/>
                <a:sym typeface="+mn-lt"/>
              </a:rPr>
              <a:t>盐</a:t>
            </a:r>
          </a:p>
        </p:txBody>
      </p:sp>
      <p:grpSp>
        <p:nvGrpSpPr>
          <p:cNvPr id="27" name="组合 7"/>
          <p:cNvGrpSpPr/>
          <p:nvPr/>
        </p:nvGrpSpPr>
        <p:grpSpPr>
          <a:xfrm>
            <a:off x="7763103" y="2855958"/>
            <a:ext cx="836612" cy="850900"/>
            <a:chOff x="2437" y="2032"/>
            <a:chExt cx="1244" cy="1264"/>
          </a:xfrm>
        </p:grpSpPr>
        <p:sp>
          <p:nvSpPr>
            <p:cNvPr id="28" name="矩形 1"/>
            <p:cNvSpPr/>
            <p:nvPr/>
          </p:nvSpPr>
          <p:spPr>
            <a:xfrm>
              <a:off x="2437" y="2032"/>
              <a:ext cx="1245" cy="1245"/>
            </a:xfrm>
            <a:prstGeom prst="rect">
              <a:avLst/>
            </a:prstGeom>
            <a:noFill/>
            <a:ln w="19050" cap="flat" cmpd="sng">
              <a:solidFill>
                <a:schemeClr val="tx1"/>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cxnSp>
          <p:nvCxnSpPr>
            <p:cNvPr id="29"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30"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31" name="文本框 64"/>
          <p:cNvSpPr txBox="1"/>
          <p:nvPr/>
        </p:nvSpPr>
        <p:spPr>
          <a:xfrm>
            <a:off x="7786915" y="2824208"/>
            <a:ext cx="811213" cy="830263"/>
          </a:xfrm>
          <a:prstGeom prst="rect">
            <a:avLst/>
          </a:prstGeom>
          <a:noFill/>
          <a:ln w="9525">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prstClr val="black"/>
                </a:solidFill>
                <a:effectLst/>
                <a:uLnTx/>
                <a:uFillTx/>
                <a:cs typeface="+mn-ea"/>
                <a:sym typeface="+mn-lt"/>
              </a:rPr>
              <a:t>溅</a:t>
            </a:r>
          </a:p>
        </p:txBody>
      </p:sp>
      <p:grpSp>
        <p:nvGrpSpPr>
          <p:cNvPr id="32" name="组合 7"/>
          <p:cNvGrpSpPr/>
          <p:nvPr/>
        </p:nvGrpSpPr>
        <p:grpSpPr>
          <a:xfrm>
            <a:off x="8914040" y="2855958"/>
            <a:ext cx="836613" cy="850900"/>
            <a:chOff x="2437" y="2032"/>
            <a:chExt cx="1244" cy="1264"/>
          </a:xfrm>
        </p:grpSpPr>
        <p:sp>
          <p:nvSpPr>
            <p:cNvPr id="33" name="矩形 1"/>
            <p:cNvSpPr/>
            <p:nvPr/>
          </p:nvSpPr>
          <p:spPr>
            <a:xfrm>
              <a:off x="2437" y="2032"/>
              <a:ext cx="1245" cy="1245"/>
            </a:xfrm>
            <a:prstGeom prst="rect">
              <a:avLst/>
            </a:prstGeom>
            <a:noFill/>
            <a:ln w="19050" cap="flat" cmpd="sng">
              <a:solidFill>
                <a:schemeClr val="tx1"/>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cxnSp>
          <p:nvCxnSpPr>
            <p:cNvPr id="34"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35"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36" name="文本框 64"/>
          <p:cNvSpPr txBox="1"/>
          <p:nvPr/>
        </p:nvSpPr>
        <p:spPr>
          <a:xfrm>
            <a:off x="8929915" y="2811508"/>
            <a:ext cx="811213" cy="830263"/>
          </a:xfrm>
          <a:prstGeom prst="rect">
            <a:avLst/>
          </a:prstGeom>
          <a:noFill/>
          <a:ln w="9525">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prstClr val="black"/>
                </a:solidFill>
                <a:effectLst/>
                <a:uLnTx/>
                <a:uFillTx/>
                <a:cs typeface="+mn-ea"/>
                <a:sym typeface="+mn-lt"/>
              </a:rPr>
              <a:t>蕊</a:t>
            </a:r>
          </a:p>
        </p:txBody>
      </p:sp>
      <p:grpSp>
        <p:nvGrpSpPr>
          <p:cNvPr id="37" name="组合 7"/>
          <p:cNvGrpSpPr/>
          <p:nvPr/>
        </p:nvGrpSpPr>
        <p:grpSpPr>
          <a:xfrm>
            <a:off x="10090378" y="2855958"/>
            <a:ext cx="836612" cy="850900"/>
            <a:chOff x="2437" y="2032"/>
            <a:chExt cx="1244" cy="1264"/>
          </a:xfrm>
        </p:grpSpPr>
        <p:sp>
          <p:nvSpPr>
            <p:cNvPr id="38" name="矩形 1"/>
            <p:cNvSpPr/>
            <p:nvPr/>
          </p:nvSpPr>
          <p:spPr>
            <a:xfrm>
              <a:off x="2437" y="2032"/>
              <a:ext cx="1245" cy="1245"/>
            </a:xfrm>
            <a:prstGeom prst="rect">
              <a:avLst/>
            </a:prstGeom>
            <a:noFill/>
            <a:ln w="19050" cap="flat" cmpd="sng">
              <a:solidFill>
                <a:schemeClr val="tx1"/>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cxnSp>
          <p:nvCxnSpPr>
            <p:cNvPr id="39"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40"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41" name="文本框 64"/>
          <p:cNvSpPr txBox="1"/>
          <p:nvPr/>
        </p:nvSpPr>
        <p:spPr>
          <a:xfrm>
            <a:off x="10109428" y="2827383"/>
            <a:ext cx="811212" cy="830263"/>
          </a:xfrm>
          <a:prstGeom prst="rect">
            <a:avLst/>
          </a:prstGeom>
          <a:noFill/>
          <a:ln w="9525">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prstClr val="black"/>
                </a:solidFill>
                <a:effectLst/>
                <a:uLnTx/>
                <a:uFillTx/>
                <a:cs typeface="+mn-ea"/>
                <a:sym typeface="+mn-lt"/>
              </a:rPr>
              <a:t>魏</a:t>
            </a:r>
          </a:p>
        </p:txBody>
      </p:sp>
      <p:grpSp>
        <p:nvGrpSpPr>
          <p:cNvPr id="42" name="组合 7"/>
          <p:cNvGrpSpPr/>
          <p:nvPr/>
        </p:nvGrpSpPr>
        <p:grpSpPr>
          <a:xfrm>
            <a:off x="4189640" y="3967208"/>
            <a:ext cx="836613" cy="850900"/>
            <a:chOff x="2437" y="2032"/>
            <a:chExt cx="1244" cy="1264"/>
          </a:xfrm>
        </p:grpSpPr>
        <p:sp>
          <p:nvSpPr>
            <p:cNvPr id="43" name="矩形 1"/>
            <p:cNvSpPr/>
            <p:nvPr/>
          </p:nvSpPr>
          <p:spPr>
            <a:xfrm>
              <a:off x="2437" y="2032"/>
              <a:ext cx="1245" cy="1245"/>
            </a:xfrm>
            <a:prstGeom prst="rect">
              <a:avLst/>
            </a:prstGeom>
            <a:noFill/>
            <a:ln w="19050" cap="flat" cmpd="sng">
              <a:solidFill>
                <a:schemeClr val="tx1"/>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cxnSp>
          <p:nvCxnSpPr>
            <p:cNvPr id="44"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45"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46" name="文本框 64"/>
          <p:cNvSpPr txBox="1"/>
          <p:nvPr/>
        </p:nvSpPr>
        <p:spPr>
          <a:xfrm>
            <a:off x="4200753" y="3962446"/>
            <a:ext cx="811212" cy="831850"/>
          </a:xfrm>
          <a:prstGeom prst="rect">
            <a:avLst/>
          </a:prstGeom>
          <a:noFill/>
          <a:ln w="9525">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prstClr val="black"/>
                </a:solidFill>
                <a:effectLst/>
                <a:uLnTx/>
                <a:uFillTx/>
                <a:cs typeface="+mn-ea"/>
                <a:sym typeface="+mn-lt"/>
              </a:rPr>
              <a:t>搜</a:t>
            </a:r>
          </a:p>
        </p:txBody>
      </p:sp>
      <p:grpSp>
        <p:nvGrpSpPr>
          <p:cNvPr id="47" name="组合 7"/>
          <p:cNvGrpSpPr/>
          <p:nvPr/>
        </p:nvGrpSpPr>
        <p:grpSpPr>
          <a:xfrm>
            <a:off x="5386615" y="3967208"/>
            <a:ext cx="836613" cy="850900"/>
            <a:chOff x="2437" y="2032"/>
            <a:chExt cx="1244" cy="1264"/>
          </a:xfrm>
        </p:grpSpPr>
        <p:sp>
          <p:nvSpPr>
            <p:cNvPr id="48" name="矩形 1"/>
            <p:cNvSpPr/>
            <p:nvPr/>
          </p:nvSpPr>
          <p:spPr>
            <a:xfrm>
              <a:off x="2437" y="2032"/>
              <a:ext cx="1245" cy="1245"/>
            </a:xfrm>
            <a:prstGeom prst="rect">
              <a:avLst/>
            </a:prstGeom>
            <a:noFill/>
            <a:ln w="19050" cap="flat" cmpd="sng">
              <a:solidFill>
                <a:schemeClr val="tx1"/>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cxnSp>
          <p:nvCxnSpPr>
            <p:cNvPr id="49"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50"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51" name="文本框 64"/>
          <p:cNvSpPr txBox="1"/>
          <p:nvPr/>
        </p:nvSpPr>
        <p:spPr>
          <a:xfrm>
            <a:off x="5400903" y="3952921"/>
            <a:ext cx="811212" cy="830262"/>
          </a:xfrm>
          <a:prstGeom prst="rect">
            <a:avLst/>
          </a:prstGeom>
          <a:noFill/>
          <a:ln w="9525">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prstClr val="black"/>
                </a:solidFill>
                <a:effectLst/>
                <a:uLnTx/>
                <a:uFillTx/>
                <a:cs typeface="+mn-ea"/>
                <a:sym typeface="+mn-lt"/>
              </a:rPr>
              <a:t>蚯</a:t>
            </a:r>
          </a:p>
        </p:txBody>
      </p:sp>
      <p:grpSp>
        <p:nvGrpSpPr>
          <p:cNvPr id="52" name="组合 7"/>
          <p:cNvGrpSpPr/>
          <p:nvPr/>
        </p:nvGrpSpPr>
        <p:grpSpPr>
          <a:xfrm>
            <a:off x="6566128" y="3967208"/>
            <a:ext cx="836612" cy="850900"/>
            <a:chOff x="2437" y="2032"/>
            <a:chExt cx="1244" cy="1264"/>
          </a:xfrm>
        </p:grpSpPr>
        <p:sp>
          <p:nvSpPr>
            <p:cNvPr id="53" name="矩形 1"/>
            <p:cNvSpPr/>
            <p:nvPr/>
          </p:nvSpPr>
          <p:spPr>
            <a:xfrm>
              <a:off x="2437" y="2032"/>
              <a:ext cx="1245" cy="1245"/>
            </a:xfrm>
            <a:prstGeom prst="rect">
              <a:avLst/>
            </a:prstGeom>
            <a:noFill/>
            <a:ln w="19050" cap="flat" cmpd="sng">
              <a:solidFill>
                <a:schemeClr val="tx1"/>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cxnSp>
          <p:nvCxnSpPr>
            <p:cNvPr id="54"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55"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56" name="文本框 64"/>
          <p:cNvSpPr txBox="1"/>
          <p:nvPr/>
        </p:nvSpPr>
        <p:spPr>
          <a:xfrm>
            <a:off x="6580415" y="3935458"/>
            <a:ext cx="811213" cy="831850"/>
          </a:xfrm>
          <a:prstGeom prst="rect">
            <a:avLst/>
          </a:prstGeom>
          <a:noFill/>
          <a:ln w="9525">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prstClr val="black"/>
                </a:solidFill>
                <a:effectLst/>
                <a:uLnTx/>
                <a:uFillTx/>
                <a:cs typeface="+mn-ea"/>
                <a:sym typeface="+mn-lt"/>
              </a:rPr>
              <a:t>蚓</a:t>
            </a:r>
          </a:p>
        </p:txBody>
      </p:sp>
      <p:grpSp>
        <p:nvGrpSpPr>
          <p:cNvPr id="57" name="组合 7"/>
          <p:cNvGrpSpPr/>
          <p:nvPr/>
        </p:nvGrpSpPr>
        <p:grpSpPr>
          <a:xfrm>
            <a:off x="7763103" y="3967208"/>
            <a:ext cx="836612" cy="850900"/>
            <a:chOff x="2437" y="2032"/>
            <a:chExt cx="1244" cy="1264"/>
          </a:xfrm>
        </p:grpSpPr>
        <p:sp>
          <p:nvSpPr>
            <p:cNvPr id="58" name="矩形 1"/>
            <p:cNvSpPr/>
            <p:nvPr/>
          </p:nvSpPr>
          <p:spPr>
            <a:xfrm>
              <a:off x="2437" y="2032"/>
              <a:ext cx="1245" cy="1245"/>
            </a:xfrm>
            <a:prstGeom prst="rect">
              <a:avLst/>
            </a:prstGeom>
            <a:noFill/>
            <a:ln w="19050" cap="flat" cmpd="sng">
              <a:solidFill>
                <a:schemeClr val="tx1"/>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cxnSp>
          <p:nvCxnSpPr>
            <p:cNvPr id="59"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60"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61" name="文本框 64"/>
          <p:cNvSpPr txBox="1"/>
          <p:nvPr/>
        </p:nvSpPr>
        <p:spPr>
          <a:xfrm>
            <a:off x="7782153" y="3944983"/>
            <a:ext cx="811212" cy="831850"/>
          </a:xfrm>
          <a:prstGeom prst="rect">
            <a:avLst/>
          </a:prstGeom>
          <a:noFill/>
          <a:ln w="9525">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prstClr val="black"/>
                </a:solidFill>
                <a:effectLst/>
                <a:uLnTx/>
                <a:uFillTx/>
                <a:cs typeface="+mn-ea"/>
                <a:sym typeface="+mn-lt"/>
              </a:rPr>
              <a:t>阶</a:t>
            </a:r>
          </a:p>
        </p:txBody>
      </p:sp>
      <p:grpSp>
        <p:nvGrpSpPr>
          <p:cNvPr id="62" name="组合 7"/>
          <p:cNvGrpSpPr/>
          <p:nvPr/>
        </p:nvGrpSpPr>
        <p:grpSpPr>
          <a:xfrm>
            <a:off x="8914040" y="3967208"/>
            <a:ext cx="836613" cy="850900"/>
            <a:chOff x="2437" y="2032"/>
            <a:chExt cx="1244" cy="1264"/>
          </a:xfrm>
        </p:grpSpPr>
        <p:sp>
          <p:nvSpPr>
            <p:cNvPr id="63" name="矩形 1"/>
            <p:cNvSpPr/>
            <p:nvPr/>
          </p:nvSpPr>
          <p:spPr>
            <a:xfrm>
              <a:off x="2437" y="2032"/>
              <a:ext cx="1245" cy="1245"/>
            </a:xfrm>
            <a:prstGeom prst="rect">
              <a:avLst/>
            </a:prstGeom>
            <a:noFill/>
            <a:ln w="19050" cap="flat" cmpd="sng">
              <a:solidFill>
                <a:schemeClr val="tx1"/>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cxnSp>
          <p:nvCxnSpPr>
            <p:cNvPr id="64"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65"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66" name="文本框 64"/>
          <p:cNvSpPr txBox="1"/>
          <p:nvPr/>
        </p:nvSpPr>
        <p:spPr>
          <a:xfrm>
            <a:off x="8936265" y="3946571"/>
            <a:ext cx="811213" cy="830262"/>
          </a:xfrm>
          <a:prstGeom prst="rect">
            <a:avLst/>
          </a:prstGeom>
          <a:noFill/>
          <a:ln w="9525">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prstClr val="black"/>
                </a:solidFill>
                <a:effectLst/>
                <a:uLnTx/>
                <a:uFillTx/>
                <a:cs typeface="+mn-ea"/>
                <a:sym typeface="+mn-lt"/>
              </a:rPr>
              <a:t>域</a:t>
            </a:r>
          </a:p>
        </p:txBody>
      </p:sp>
      <p:grpSp>
        <p:nvGrpSpPr>
          <p:cNvPr id="67" name="组合 27"/>
          <p:cNvGrpSpPr/>
          <p:nvPr/>
        </p:nvGrpSpPr>
        <p:grpSpPr>
          <a:xfrm>
            <a:off x="6378803" y="1422446"/>
            <a:ext cx="1981200" cy="690562"/>
            <a:chOff x="2678356" y="508317"/>
            <a:chExt cx="1894545" cy="608226"/>
          </a:xfrm>
        </p:grpSpPr>
        <p:sp>
          <p:nvSpPr>
            <p:cNvPr id="68" name="矩形: 圆角 28"/>
            <p:cNvSpPr/>
            <p:nvPr/>
          </p:nvSpPr>
          <p:spPr bwMode="auto">
            <a:xfrm rot="19996946">
              <a:off x="2678356" y="599201"/>
              <a:ext cx="564720" cy="471201"/>
            </a:xfrm>
            <a:prstGeom prst="roundRect">
              <a:avLst/>
            </a:prstGeom>
            <a:solidFill>
              <a:schemeClr val="accent2">
                <a:lumMod val="20000"/>
                <a:lumOff val="80000"/>
              </a:schemeClr>
            </a:solidFill>
            <a:ln>
              <a:solidFill>
                <a:srgbClr val="FF9999">
                  <a:alpha val="30196"/>
                </a:srgb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rgbClr val="0000FF"/>
                  </a:solidFill>
                  <a:effectLst/>
                  <a:uLnTx/>
                  <a:uFillTx/>
                  <a:cs typeface="+mn-ea"/>
                  <a:sym typeface="+mn-lt"/>
                </a:rPr>
                <a:t>我</a:t>
              </a:r>
            </a:p>
          </p:txBody>
        </p:sp>
        <p:sp>
          <p:nvSpPr>
            <p:cNvPr id="69" name="矩形: 圆角 29"/>
            <p:cNvSpPr/>
            <p:nvPr/>
          </p:nvSpPr>
          <p:spPr bwMode="auto">
            <a:xfrm rot="432022">
              <a:off x="3358449" y="508317"/>
              <a:ext cx="564720" cy="471200"/>
            </a:xfrm>
            <a:prstGeom prst="roundRect">
              <a:avLst/>
            </a:prstGeom>
            <a:solidFill>
              <a:srgbClr val="CCFFCC"/>
            </a:solidFill>
            <a:ln>
              <a:solidFill>
                <a:srgbClr val="99FF99">
                  <a:alpha val="20000"/>
                </a:srgb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rgbClr val="0000FF"/>
                  </a:solidFill>
                  <a:effectLst/>
                  <a:uLnTx/>
                  <a:uFillTx/>
                  <a:cs typeface="+mn-ea"/>
                  <a:sym typeface="+mn-lt"/>
                </a:rPr>
                <a:t>会</a:t>
              </a:r>
            </a:p>
          </p:txBody>
        </p:sp>
        <p:sp>
          <p:nvSpPr>
            <p:cNvPr id="70" name="矩形: 圆角 30"/>
            <p:cNvSpPr/>
            <p:nvPr/>
          </p:nvSpPr>
          <p:spPr bwMode="auto">
            <a:xfrm rot="1932324">
              <a:off x="4006662" y="645343"/>
              <a:ext cx="566239" cy="471200"/>
            </a:xfrm>
            <a:prstGeom prst="roundRect">
              <a:avLst/>
            </a:prstGeom>
            <a:solidFill>
              <a:srgbClr val="FFCC99"/>
            </a:solidFill>
            <a:ln>
              <a:solidFill>
                <a:srgbClr val="FFCC66"/>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rgbClr val="0000FF"/>
                  </a:solidFill>
                  <a:effectLst/>
                  <a:uLnTx/>
                  <a:uFillTx/>
                  <a:cs typeface="+mn-ea"/>
                  <a:sym typeface="+mn-lt"/>
                </a:rPr>
                <a:t>写</a:t>
              </a:r>
            </a:p>
          </p:txBody>
        </p:sp>
      </p:gr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783" y="2847975"/>
            <a:ext cx="3028950" cy="4010025"/>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85721029-44d0-46c3-8df6-5b3a9446154f}"/>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4kk43wi2">
      <a:majorFont>
        <a:latin typeface="Arial"/>
        <a:ea typeface="思源黑体 CN Regular"/>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1387</Words>
  <Application>Microsoft Office PowerPoint</Application>
  <PresentationFormat>宽屏</PresentationFormat>
  <Paragraphs>220</Paragraphs>
  <Slides>35</Slides>
  <Notes>35</Notes>
  <HiddenSlides>0</HiddenSlides>
  <MMClips>1</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35</vt:i4>
      </vt:variant>
    </vt:vector>
  </HeadingPairs>
  <TitlesOfParts>
    <vt:vector size="41" baseType="lpstr">
      <vt:lpstr>Arial</vt:lpstr>
      <vt:lpstr>Wingdings</vt:lpstr>
      <vt:lpstr>思源黑体 CN Regular</vt:lpstr>
      <vt:lpstr>Calibri</vt:lpstr>
      <vt:lpstr>FandolFang R</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2021-05-12T01:44:18Z</dcterms:created>
  <dcterms:modified xsi:type="dcterms:W3CDTF">2023-01-10T07:24:51Z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3B1F332001E84DA9995771A47E3FBFA0</vt:lpwstr>
  </property>
  <property fmtid="{A09F084E-AD41-489F-8076-AA5BE3082BCA}" pid="100">
    <vt:ui4>5</vt:ui4>
  </property>
  <property fmtid="{64440492-4C8B-11D1-8B70-080036B11A03}" pid="11">
    <vt:lpwstr>www.2ppt.com-爱PPT提供资源下载</vt:lpwstr>
  </property>
</Properties>
</file>