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1" r:id="rId2"/>
    <p:sldId id="301" r:id="rId3"/>
    <p:sldId id="259" r:id="rId4"/>
    <p:sldId id="303" r:id="rId5"/>
    <p:sldId id="302" r:id="rId6"/>
    <p:sldId id="306" r:id="rId7"/>
    <p:sldId id="288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279" r:id="rId16"/>
    <p:sldId id="322" r:id="rId17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24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 typeface="Arial" panose="020B0604020202020204" pitchFamily="34" charset="0"/>
              <a:buNone/>
              <a:defRPr sz="1200" noProof="1" smtClean="0"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fld id="{6F88968C-A5D2-4A1D-A383-EE3271A9A95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028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noProof="1">
                <a:ea typeface="宋体" panose="02010600030101010101" pitchFamily="2" charset="-122"/>
              </a:defRPr>
            </a:lvl1pPr>
          </a:lstStyle>
          <a:p>
            <a:fld id="{D6CB9701-3505-42B9-BEE1-30FC83FA8793}" type="slidenum">
              <a:rPr altLang="en-US"/>
              <a:t>‹#›</a:t>
            </a:fld>
            <a:endParaRPr lang="zh-CN" altLang="en-US"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9219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1331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fld id="{C28E9408-71A8-4642-9838-6F15E32EF19F}" type="slidenum">
              <a:rPr altLang="en-US">
                <a:ea typeface="宋体" panose="02010600030101010101" pitchFamily="2" charset="-122"/>
              </a:rPr>
              <a:t>7</a:t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9263F-D293-47DC-9E2E-C13F92185DC7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14207-DA4F-4985-9B7C-A89E29383D4B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4E350-8B48-4771-95D9-8FFE717277EA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0CCB-DCF0-4B8D-BE8C-6CC51C121FEE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88672-DECB-489B-B1E3-DBCE1C0B7601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D21B6-1489-497B-B1E2-E4D59AF1C038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695A2-D698-4D3D-94EF-EB1E5F78E78F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EEF82-38F3-436B-BD66-6702DB721AC5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8DE28-6879-412D-853D-A5D331439A8D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5AE88-CA2B-453A-8345-30FFEB81A3C1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8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96FA8F0-AA03-4295-A76C-ECED1D5A9522}" type="slidenum">
              <a:rPr lang="zh-CN" altLang="en-US"/>
              <a:t>‹#›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5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307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115616" y="1700808"/>
            <a:ext cx="7128792" cy="170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en-US" altLang="en-US" sz="4000" b="1" dirty="0" smtClean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Unit 3</a:t>
            </a:r>
            <a:br>
              <a:rPr lang="en-US" altLang="en-US" sz="4000" b="1" dirty="0" smtClean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</a:br>
            <a:r>
              <a:rPr lang="en-US" altLang="en-US" sz="4000" b="1" dirty="0" smtClean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Could you please tell me where the restrooms are?</a:t>
            </a:r>
            <a:br>
              <a:rPr lang="en-US" altLang="en-US" sz="4000" b="1" dirty="0" smtClean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</a:br>
            <a:r>
              <a:rPr lang="en-US" altLang="en-US" sz="3200" b="1" dirty="0" smtClean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Section A  (</a:t>
            </a:r>
            <a:r>
              <a:rPr lang="zh-CN" altLang="en-US" sz="3200" b="1" dirty="0" smtClean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第</a:t>
            </a:r>
            <a:r>
              <a:rPr lang="en-US" altLang="zh-CN" sz="3200" b="1" dirty="0" smtClean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zh-CN" altLang="en-US" sz="3200" b="1" dirty="0" smtClean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课时</a:t>
            </a:r>
            <a:r>
              <a:rPr lang="en-US" altLang="en-US" sz="3200" b="1" dirty="0" smtClean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</a:p>
        </p:txBody>
      </p:sp>
      <p:sp>
        <p:nvSpPr>
          <p:cNvPr id="3" name="矩形 2"/>
          <p:cNvSpPr/>
          <p:nvPr/>
        </p:nvSpPr>
        <p:spPr>
          <a:xfrm>
            <a:off x="-4557" y="5673626"/>
            <a:ext cx="9148557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内容占位符 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7125" y="0"/>
            <a:ext cx="4206875" cy="327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文本框 3"/>
          <p:cNvSpPr txBox="1">
            <a:spLocks noChangeArrowheads="1"/>
          </p:cNvSpPr>
          <p:nvPr/>
        </p:nvSpPr>
        <p:spPr bwMode="auto">
          <a:xfrm>
            <a:off x="147638" y="860425"/>
            <a:ext cx="7519987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240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疑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问词+主语+谓语+其他？</a:t>
            </a:r>
          </a:p>
          <a:p>
            <a:pPr eaLnBrk="1" hangingPunct="1"/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e.g.:Where will we have a meeting?→Could you please   </a:t>
            </a:r>
          </a:p>
          <a:p>
            <a:pPr eaLnBrk="1" hangingPunct="1"/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tell me where we will have a meeting?</a:t>
            </a:r>
          </a:p>
          <a:p>
            <a:pPr eaLnBrk="1" hangingPunct="1"/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What should I do next?→I wonder what I should do    </a:t>
            </a:r>
          </a:p>
          <a:p>
            <a:pPr eaLnBrk="1" hangingPunct="1"/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next.</a:t>
            </a:r>
          </a:p>
          <a:p>
            <a:pPr eaLnBrk="1" hangingPunct="1"/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含有宾语从句的复合句与简单句的转换</a:t>
            </a:r>
          </a:p>
          <a:p>
            <a:pPr eaLnBrk="1" hangingPunct="1"/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 含有宾语从句的复合句在一定条件下可以转化为简单句。</a:t>
            </a:r>
          </a:p>
          <a:p>
            <a:pPr eaLnBrk="1" hangingPunct="1"/>
            <a:r>
              <a:rPr lang="zh-CN" altLang="en-US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（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若主句的主语或宾语与从句的主语一致，则由疑问词引导的宾语从句可以变成“疑问词+动词不定式”的复合结构。</a:t>
            </a:r>
          </a:p>
          <a:p>
            <a:pPr eaLnBrk="1" hangingPunct="1"/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e.g.:I don’t know how I should do it next.→I don’t know </a:t>
            </a:r>
          </a:p>
          <a:p>
            <a:pPr eaLnBrk="1" hangingPunct="1"/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 to do it next.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内容占位符 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7125" y="0"/>
            <a:ext cx="4206875" cy="327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文本框 3"/>
          <p:cNvSpPr txBox="1">
            <a:spLocks noChangeArrowheads="1"/>
          </p:cNvSpPr>
          <p:nvPr/>
        </p:nvSpPr>
        <p:spPr bwMode="auto">
          <a:xfrm>
            <a:off x="74613" y="1219200"/>
            <a:ext cx="7519987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zh-CN" altLang="en-US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当主句谓语动词是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see,hear,watch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等时，其后的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that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从句常简化为“宾语+动词原形/动词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-ing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形式”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e.g.:I saw some boys were playing basketball on the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playground just now.→I saw some boys playing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basketball on the playground just now.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（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当主</a:t>
            </a:r>
            <a:r>
              <a:rPr lang="zh-CN" altLang="en-US" sz="240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句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的谓语动词是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hope,agree,wish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等，主句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的主语或宾语与从句的主语一致时，其后以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that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引导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的宾语从句可简化为动词不定式结构。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e.g.:He agreed that he could help me with my English.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→He agreed to help me with my English.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内容占位符 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7125" y="0"/>
            <a:ext cx="4206875" cy="327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文本框 3"/>
          <p:cNvSpPr txBox="1">
            <a:spLocks noChangeArrowheads="1"/>
          </p:cNvSpPr>
          <p:nvPr/>
        </p:nvSpPr>
        <p:spPr bwMode="auto">
          <a:xfrm>
            <a:off x="1008063" y="1362075"/>
            <a:ext cx="7519987" cy="562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 b="1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单项填空</a:t>
            </a:r>
            <a:r>
              <a:rPr lang="zh-CN" altLang="en-US" sz="2400" b="1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   )1.I really don’t know______.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A.what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should I do               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B.why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 is so nervous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C.how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did he run away        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D.where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has he gone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   )2.—Could you tell us how long______?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—About three days.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A.does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the sports meeting last            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B.the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sports meeting will last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C.the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sports meeting last                 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D.will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the sports meeting last</a:t>
            </a:r>
          </a:p>
          <a:p>
            <a:pPr eaLnBrk="1" hangingPunct="1">
              <a:lnSpc>
                <a:spcPct val="140000"/>
              </a:lnSpc>
            </a:pPr>
            <a:endParaRPr lang="en-US" altLang="zh-CN" sz="2400" dirty="0">
              <a:solidFill>
                <a:srgbClr val="1F202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171575" y="1836738"/>
            <a:ext cx="5318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150938" y="3414713"/>
            <a:ext cx="823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7" name="矩形 6"/>
          <p:cNvSpPr/>
          <p:nvPr/>
        </p:nvSpPr>
        <p:spPr>
          <a:xfrm>
            <a:off x="2858135" y="254000"/>
            <a:ext cx="2919730" cy="10147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6000" b="1" noProof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</a:rPr>
              <a:t>Exercise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内容占位符 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7125" y="0"/>
            <a:ext cx="4206875" cy="327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文本框 3"/>
          <p:cNvSpPr txBox="1">
            <a:spLocks noChangeArrowheads="1"/>
          </p:cNvSpPr>
          <p:nvPr/>
        </p:nvSpPr>
        <p:spPr bwMode="auto">
          <a:xfrm>
            <a:off x="936625" y="1362075"/>
            <a:ext cx="7519988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   )3.—I don’t know______.</a:t>
            </a:r>
          </a:p>
          <a:p>
            <a:pPr eaLnBrk="1" hangingPunct="1"/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—Because he has to look after his mother.</a:t>
            </a:r>
          </a:p>
          <a:p>
            <a:pPr eaLnBrk="1" hangingPunct="1"/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A.why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 is leaving                  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B.why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is he leaving</a:t>
            </a:r>
          </a:p>
          <a:p>
            <a:pPr eaLnBrk="1" hangingPunct="1"/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C.whether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 is leaving           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D.whether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is he leaving</a:t>
            </a:r>
          </a:p>
          <a:p>
            <a:pPr eaLnBrk="1" hangingPunct="1"/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   )4.—Excuse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me,could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you tell me where_______?</a:t>
            </a:r>
          </a:p>
          <a:p>
            <a:pPr eaLnBrk="1" hangingPunct="1"/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—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Sure,sir.You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can try </a:t>
            </a:r>
            <a:r>
              <a:rPr lang="en-US" altLang="zh-CN" sz="2400" i="1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www.taobao.com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  <a:p>
            <a:pPr eaLnBrk="1" hangingPunct="1"/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A.can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I join in the group-buying             </a:t>
            </a:r>
          </a:p>
          <a:p>
            <a:pPr eaLnBrk="1" hangingPunct="1"/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B.did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I join in the group-buying </a:t>
            </a:r>
          </a:p>
          <a:p>
            <a:pPr eaLnBrk="1" hangingPunct="1"/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C.I can join in the group-buying             </a:t>
            </a:r>
          </a:p>
          <a:p>
            <a:pPr eaLnBrk="1" hangingPunct="1"/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D.I joined in the group-buying</a:t>
            </a:r>
          </a:p>
          <a:p>
            <a:pPr eaLnBrk="1" hangingPunct="1"/>
            <a:endParaRPr lang="en-US" altLang="zh-CN" sz="2400" dirty="0">
              <a:solidFill>
                <a:srgbClr val="1F202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008063" y="1338263"/>
            <a:ext cx="596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08063" y="2820988"/>
            <a:ext cx="5984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内容占位符 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7125" y="0"/>
            <a:ext cx="4206875" cy="327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文本框 3"/>
          <p:cNvSpPr txBox="1">
            <a:spLocks noChangeArrowheads="1"/>
          </p:cNvSpPr>
          <p:nvPr/>
        </p:nvSpPr>
        <p:spPr bwMode="auto">
          <a:xfrm>
            <a:off x="936625" y="2079625"/>
            <a:ext cx="7519988" cy="341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   )5.—Could you tell me______?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—By searching the Internet.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A.how did Mona get the information      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B.why Mona got the information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C.how Mona got the information         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D.why did Mona get the information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054100" y="2198688"/>
            <a:ext cx="520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内容占位符 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7125" y="0"/>
            <a:ext cx="4206875" cy="327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文本框 4"/>
          <p:cNvSpPr txBox="1">
            <a:spLocks noChangeArrowheads="1"/>
          </p:cNvSpPr>
          <p:nvPr/>
        </p:nvSpPr>
        <p:spPr bwMode="auto">
          <a:xfrm>
            <a:off x="1044575" y="2563813"/>
            <a:ext cx="68929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Copy Grammar Focus and translate them </a:t>
            </a:r>
          </a:p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one by one.</a:t>
            </a:r>
          </a:p>
          <a:p>
            <a:pPr eaLnBrk="1" hangingPunct="1"/>
            <a:endParaRPr lang="en-US" altLang="zh-CN" sz="280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28153" y="848360"/>
            <a:ext cx="4551045" cy="119888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7200" b="1" noProof="1">
                <a:ln w="25400" cmpd="sng">
                  <a:solidFill>
                    <a:srgbClr val="68C4A5">
                      <a:alpha val="94000"/>
                    </a:srgbClr>
                  </a:solidFill>
                  <a:prstDash val="solid"/>
                </a:ln>
                <a:blipFill>
                  <a:blip r:embed="rId4">
                    <a:alphaModFix amt="99000"/>
                  </a:blip>
                  <a:tile tx="139700" ty="0" sx="59000" sy="42000" flip="none" algn="b"/>
                </a:blipFill>
                <a:effectLst>
                  <a:glow rad="63500">
                    <a:srgbClr val="F1D66F">
                      <a:alpha val="37000"/>
                    </a:srgbClr>
                  </a:glow>
                </a:effectLst>
                <a:latin typeface="Times New Roman" panose="02020603050405020304" pitchFamily="18" charset="0"/>
              </a:rPr>
              <a:t>Homework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965960" y="2189480"/>
            <a:ext cx="4732020" cy="119888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7200" b="1" noProof="1">
                <a:blipFill>
                  <a:blip r:embed="rId3"/>
                  <a:stretch>
                    <a:fillRect/>
                  </a:stretch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60000" endA="900" endPos="60000" dist="29997" dir="5400000" sy="-100000" algn="bl" rotWithShape="0"/>
                </a:effectLst>
                <a:latin typeface="Times New Roman" panose="02020603050405020304" pitchFamily="18" charset="0"/>
              </a:rPr>
              <a:t>Thank you!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内容占位符 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7125" y="-71438"/>
            <a:ext cx="4206875" cy="327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表格 12"/>
          <p:cNvGraphicFramePr/>
          <p:nvPr/>
        </p:nvGraphicFramePr>
        <p:xfrm>
          <a:off x="442913" y="1989138"/>
          <a:ext cx="7824787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0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1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Excuse 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me,do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 you 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kow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 where I can buy some medicine?</a:t>
                      </a:r>
                    </a:p>
                  </a:txBody>
                  <a:tcPr marL="91444" marR="91444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Sure.There's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 a supermarket down the street.</a:t>
                      </a:r>
                    </a:p>
                  </a:txBody>
                  <a:tcPr marL="91444" marR="91444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Could you please tell me how to get to the post office?</a:t>
                      </a:r>
                    </a:p>
                  </a:txBody>
                  <a:tcPr marL="91444" marR="9144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Sorry,I'm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 not sure how to get there.</a:t>
                      </a:r>
                    </a:p>
                  </a:txBody>
                  <a:tcPr marL="91444" marR="9144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Could you tell us when the band starts playing this evening?</a:t>
                      </a:r>
                    </a:p>
                  </a:txBody>
                  <a:tcPr marL="91444" marR="9144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It starts at 8:00 p.m.</a:t>
                      </a:r>
                    </a:p>
                  </a:txBody>
                  <a:tcPr marL="91444" marR="9144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I wonder where we should go next.</a:t>
                      </a:r>
                    </a:p>
                  </a:txBody>
                  <a:tcPr marL="91444" marR="9144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You should try that new ride over there.</a:t>
                      </a:r>
                    </a:p>
                  </a:txBody>
                  <a:tcPr marL="91444" marR="9144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椭圆 1"/>
          <p:cNvSpPr/>
          <p:nvPr/>
        </p:nvSpPr>
        <p:spPr>
          <a:xfrm>
            <a:off x="1325563" y="1195388"/>
            <a:ext cx="2592387" cy="74453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2400" b="1" noProof="1">
                <a:solidFill>
                  <a:srgbClr val="7030A0"/>
                </a:solidFill>
                <a:latin typeface="Times New Roman" panose="02020603050405020304" pitchFamily="18" charset="0"/>
              </a:rPr>
              <a:t>Grammar Focus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974725" y="1628775"/>
            <a:ext cx="7194550" cy="47386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noProof="1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1.Where can I buy some grapes or other fruit?</a:t>
            </a: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 </a:t>
            </a:r>
          </a:p>
          <a:p>
            <a:pPr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noProof="1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   _______________________________________  </a:t>
            </a:r>
          </a:p>
          <a:p>
            <a:pPr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noProof="1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   _______________________________________</a:t>
            </a:r>
          </a:p>
          <a:p>
            <a:pPr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noProof="1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2.How does this CD player work?</a:t>
            </a:r>
          </a:p>
          <a:p>
            <a:pPr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noProof="1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   _______________________________________</a:t>
            </a:r>
          </a:p>
          <a:p>
            <a:pPr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noProof="1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   _______________________________________</a:t>
            </a:r>
          </a:p>
          <a:p>
            <a:pPr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noProof="1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3.How do I get to the Central Library?</a:t>
            </a:r>
          </a:p>
          <a:p>
            <a:pPr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noProof="1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   _______________________________________</a:t>
            </a:r>
          </a:p>
          <a:p>
            <a:pPr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noProof="1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   _______________________________________</a:t>
            </a:r>
          </a:p>
          <a:p>
            <a:pPr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noProof="1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4.Is the Italian restaurant nearby open on Mondays?</a:t>
            </a:r>
          </a:p>
          <a:p>
            <a:pPr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noProof="1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   _______________________________________</a:t>
            </a:r>
          </a:p>
          <a:p>
            <a:pPr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noProof="1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   _______________________________________</a:t>
            </a:r>
          </a:p>
        </p:txBody>
      </p:sp>
      <p:sp>
        <p:nvSpPr>
          <p:cNvPr id="4099" name="文本框 4"/>
          <p:cNvSpPr txBox="1">
            <a:spLocks noChangeArrowheads="1"/>
          </p:cNvSpPr>
          <p:nvPr/>
        </p:nvSpPr>
        <p:spPr bwMode="auto">
          <a:xfrm>
            <a:off x="1673225" y="312738"/>
            <a:ext cx="66452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  <a:r>
              <a:rPr lang="zh-CN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ewrite the questions to make them </a:t>
            </a:r>
          </a:p>
          <a:p>
            <a:pPr eaLnBrk="1" hangingPunct="1"/>
            <a:r>
              <a:rPr lang="zh-CN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more polite.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260475" y="1919288"/>
            <a:ext cx="6773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Excuse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me,could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you please tell me where I can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301750" y="2378075"/>
            <a:ext cx="6799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buy some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grapes or other fruit?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260475" y="3070225"/>
            <a:ext cx="677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Excuse me,could you please tell me how this 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260475" y="3500438"/>
            <a:ext cx="6799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CD player works?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260475" y="4221163"/>
            <a:ext cx="6799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黑体" panose="02010609060101010101" pitchFamily="49" charset="-122"/>
              </a:rPr>
              <a:t>Excuse me,could you please tell me how I get to 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260475" y="4652963"/>
            <a:ext cx="6799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黑体" panose="02010609060101010101" pitchFamily="49" charset="-122"/>
              </a:rPr>
              <a:t>the Central Library?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1260475" y="5373688"/>
            <a:ext cx="6599238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Excuse me,could you please tell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me if the Italian restaurant nearby is open on Mondays? 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83" name=" 183"/>
          <p:cNvSpPr/>
          <p:nvPr/>
        </p:nvSpPr>
        <p:spPr>
          <a:xfrm>
            <a:off x="1024890" y="408305"/>
            <a:ext cx="647700" cy="575945"/>
          </a:xfrm>
          <a:prstGeom prst="roundRect">
            <a:avLst>
              <a:gd name="adj" fmla="val 3430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noProof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4a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6"/>
          <p:cNvSpPr txBox="1">
            <a:spLocks noChangeArrowheads="1"/>
          </p:cNvSpPr>
          <p:nvPr/>
        </p:nvSpPr>
        <p:spPr bwMode="auto">
          <a:xfrm>
            <a:off x="1465263" y="230188"/>
            <a:ext cx="69246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should each person ask in the</a:t>
            </a:r>
          </a:p>
          <a:p>
            <a:pPr eaLnBrk="1" hangingPunct="1"/>
            <a:r>
              <a:rPr lang="zh-CN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following situations?</a:t>
            </a:r>
          </a:p>
        </p:txBody>
      </p:sp>
      <p:sp>
        <p:nvSpPr>
          <p:cNvPr id="20486" name="文本框 1"/>
          <p:cNvSpPr txBox="1">
            <a:spLocks noChangeArrowheads="1"/>
          </p:cNvSpPr>
          <p:nvPr/>
        </p:nvSpPr>
        <p:spPr bwMode="auto">
          <a:xfrm>
            <a:off x="636588" y="1055688"/>
            <a:ext cx="7608887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1.Tim is very hungry.</a:t>
            </a:r>
          </a:p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  Could you tell me where I can get something to eat? </a:t>
            </a:r>
          </a:p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  Excuse me,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can you tell me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how I can get   </a:t>
            </a:r>
          </a:p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  to a nearby restaurant? </a:t>
            </a:r>
          </a:p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  Pardon me, do you know if there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'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s a restaurant </a:t>
            </a:r>
          </a:p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  around here? </a:t>
            </a:r>
          </a:p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2.Sally needs to mail a letter. </a:t>
            </a:r>
          </a:p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Excuse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me,could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you tell me how I can get to the     </a:t>
            </a:r>
          </a:p>
          <a:p>
            <a:pPr eaLnBrk="1" hangingPunct="1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post office?</a:t>
            </a:r>
          </a:p>
          <a:p>
            <a:pPr eaLnBrk="1" hangingPunct="1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Excuse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me,could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you tell me if there's a post office  </a:t>
            </a:r>
          </a:p>
          <a:p>
            <a:pPr eaLnBrk="1" hangingPunct="1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near here?</a:t>
            </a:r>
          </a:p>
          <a:p>
            <a:pPr eaLnBrk="1" hangingPunct="1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Excuse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me,do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you know if there's a post office near </a:t>
            </a:r>
          </a:p>
          <a:p>
            <a:pPr eaLnBrk="1" hangingPunct="1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here?</a:t>
            </a:r>
          </a:p>
          <a:p>
            <a:pPr eaLnBrk="1" hangingPunct="1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</a:p>
          <a:p>
            <a:pPr eaLnBrk="1" hangingPunct="1"/>
            <a:endParaRPr lang="zh-CN" altLang="en-US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5124" name="直接连接符 4"/>
          <p:cNvCxnSpPr>
            <a:cxnSpLocks noChangeShapeType="1"/>
          </p:cNvCxnSpPr>
          <p:nvPr/>
        </p:nvCxnSpPr>
        <p:spPr bwMode="auto">
          <a:xfrm>
            <a:off x="1004888" y="2179638"/>
            <a:ext cx="7240587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5" name="直接连接符 5"/>
          <p:cNvCxnSpPr>
            <a:cxnSpLocks noChangeShapeType="1"/>
          </p:cNvCxnSpPr>
          <p:nvPr/>
        </p:nvCxnSpPr>
        <p:spPr bwMode="auto">
          <a:xfrm>
            <a:off x="989013" y="2593975"/>
            <a:ext cx="7239000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6" name="直接连接符 6"/>
          <p:cNvCxnSpPr>
            <a:cxnSpLocks noChangeShapeType="1"/>
          </p:cNvCxnSpPr>
          <p:nvPr/>
        </p:nvCxnSpPr>
        <p:spPr bwMode="auto">
          <a:xfrm>
            <a:off x="973138" y="2935288"/>
            <a:ext cx="723900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7" name="直接连接符 7"/>
          <p:cNvCxnSpPr>
            <a:cxnSpLocks noChangeShapeType="1"/>
          </p:cNvCxnSpPr>
          <p:nvPr/>
        </p:nvCxnSpPr>
        <p:spPr bwMode="auto">
          <a:xfrm>
            <a:off x="973138" y="3294063"/>
            <a:ext cx="723900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8" name="直接连接符 8"/>
          <p:cNvCxnSpPr>
            <a:cxnSpLocks noChangeShapeType="1"/>
          </p:cNvCxnSpPr>
          <p:nvPr/>
        </p:nvCxnSpPr>
        <p:spPr bwMode="auto">
          <a:xfrm>
            <a:off x="973138" y="3652838"/>
            <a:ext cx="723900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9" name="直接连接符 1"/>
          <p:cNvCxnSpPr>
            <a:cxnSpLocks noChangeShapeType="1"/>
          </p:cNvCxnSpPr>
          <p:nvPr/>
        </p:nvCxnSpPr>
        <p:spPr bwMode="auto">
          <a:xfrm>
            <a:off x="955675" y="4425950"/>
            <a:ext cx="7240588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0" name="直接连接符 3"/>
          <p:cNvCxnSpPr>
            <a:cxnSpLocks noChangeShapeType="1"/>
          </p:cNvCxnSpPr>
          <p:nvPr/>
        </p:nvCxnSpPr>
        <p:spPr bwMode="auto">
          <a:xfrm>
            <a:off x="955675" y="4784725"/>
            <a:ext cx="7240588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1" name="直接连接符 9"/>
          <p:cNvCxnSpPr>
            <a:cxnSpLocks noChangeShapeType="1"/>
          </p:cNvCxnSpPr>
          <p:nvPr/>
        </p:nvCxnSpPr>
        <p:spPr bwMode="auto">
          <a:xfrm>
            <a:off x="955675" y="5143500"/>
            <a:ext cx="7240588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2" name="直接连接符 10"/>
          <p:cNvCxnSpPr>
            <a:cxnSpLocks noChangeShapeType="1"/>
          </p:cNvCxnSpPr>
          <p:nvPr/>
        </p:nvCxnSpPr>
        <p:spPr bwMode="auto">
          <a:xfrm>
            <a:off x="955675" y="5502275"/>
            <a:ext cx="7240588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3" name="直接连接符 11"/>
          <p:cNvCxnSpPr>
            <a:cxnSpLocks noChangeShapeType="1"/>
          </p:cNvCxnSpPr>
          <p:nvPr/>
        </p:nvCxnSpPr>
        <p:spPr bwMode="auto">
          <a:xfrm>
            <a:off x="955675" y="5861050"/>
            <a:ext cx="7240588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4" name="直接连接符 12"/>
          <p:cNvCxnSpPr>
            <a:cxnSpLocks noChangeShapeType="1"/>
          </p:cNvCxnSpPr>
          <p:nvPr/>
        </p:nvCxnSpPr>
        <p:spPr bwMode="auto">
          <a:xfrm>
            <a:off x="955675" y="6219825"/>
            <a:ext cx="7240588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3" name=" 183"/>
          <p:cNvSpPr/>
          <p:nvPr/>
        </p:nvSpPr>
        <p:spPr>
          <a:xfrm>
            <a:off x="737870" y="408305"/>
            <a:ext cx="647700" cy="575945"/>
          </a:xfrm>
          <a:prstGeom prst="roundRect">
            <a:avLst>
              <a:gd name="adj" fmla="val 3430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noProof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4b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charRg st="265" end="3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6">
                                            <p:txEl>
                                              <p:charRg st="265" end="3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6">
                                            <p:txEl>
                                              <p:charRg st="265" end="3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6">
                                            <p:txEl>
                                              <p:charRg st="265" end="3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6">
                                            <p:txEl>
                                              <p:charRg st="265" end="3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charRg st="322" end="3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6">
                                            <p:txEl>
                                              <p:charRg st="322" end="33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6">
                                            <p:txEl>
                                              <p:charRg st="322" end="33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6">
                                            <p:txEl>
                                              <p:charRg st="322" end="3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6">
                                            <p:txEl>
                                              <p:charRg st="322" end="3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charRg st="338" end="3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6">
                                            <p:txEl>
                                              <p:charRg st="338" end="39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6">
                                            <p:txEl>
                                              <p:charRg st="338" end="39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6">
                                            <p:txEl>
                                              <p:charRg st="338" end="3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6">
                                            <p:txEl>
                                              <p:charRg st="338" end="3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charRg st="396" end="4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6">
                                            <p:txEl>
                                              <p:charRg st="396" end="4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6">
                                            <p:txEl>
                                              <p:charRg st="396" end="4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6">
                                            <p:txEl>
                                              <p:charRg st="396" end="4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6">
                                            <p:txEl>
                                              <p:charRg st="396" end="4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charRg st="410" end="4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6">
                                            <p:txEl>
                                              <p:charRg st="410" end="46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6">
                                            <p:txEl>
                                              <p:charRg st="410" end="46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86">
                                            <p:txEl>
                                              <p:charRg st="410" end="4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486">
                                            <p:txEl>
                                              <p:charRg st="410" end="4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charRg st="466" end="4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86">
                                            <p:txEl>
                                              <p:charRg st="466" end="46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86">
                                            <p:txEl>
                                              <p:charRg st="466" end="46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86">
                                            <p:txEl>
                                              <p:charRg st="466" end="4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86">
                                            <p:txEl>
                                              <p:charRg st="466" end="4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内容占位符 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7125" y="0"/>
            <a:ext cx="4206875" cy="327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文本框 1"/>
          <p:cNvSpPr txBox="1">
            <a:spLocks noChangeArrowheads="1"/>
          </p:cNvSpPr>
          <p:nvPr/>
        </p:nvSpPr>
        <p:spPr bwMode="auto">
          <a:xfrm>
            <a:off x="420688" y="1343025"/>
            <a:ext cx="7608887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3.</a:t>
            </a:r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Helen needs to know when the bike shop closes. </a:t>
            </a:r>
            <a:endParaRPr lang="zh-CN" altLang="en-US" sz="2400"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eaLnBrk="1" hangingPunct="1"/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Could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you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tell me when the bike shop closes?</a:t>
            </a:r>
          </a:p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Excuse me,do you know when the bike shop closes?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  <a:p>
            <a:pPr eaLnBrk="1" hangingPunct="1"/>
            <a:endParaRPr lang="zh-CN" altLang="en-US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4.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Ben is wondering if there's a bank in the shopping center.</a:t>
            </a:r>
          </a:p>
          <a:p>
            <a:pPr eaLnBrk="1" hangingPunct="1"/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Excuse me,could you tell me if there's a bank in the</a:t>
            </a:r>
          </a:p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shopping center?</a:t>
            </a:r>
          </a:p>
          <a:p>
            <a:pPr eaLnBrk="1" hangingPunct="1"/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Pardon me,do you know if there's a bank in the </a:t>
            </a:r>
          </a:p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shopping center? </a:t>
            </a:r>
          </a:p>
        </p:txBody>
      </p:sp>
      <p:cxnSp>
        <p:nvCxnSpPr>
          <p:cNvPr id="6148" name="直接连接符 4"/>
          <p:cNvCxnSpPr>
            <a:cxnSpLocks noChangeShapeType="1"/>
          </p:cNvCxnSpPr>
          <p:nvPr/>
        </p:nvCxnSpPr>
        <p:spPr bwMode="auto">
          <a:xfrm>
            <a:off x="757238" y="2855913"/>
            <a:ext cx="723900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9" name="直接连接符 5"/>
          <p:cNvCxnSpPr>
            <a:cxnSpLocks noChangeShapeType="1"/>
          </p:cNvCxnSpPr>
          <p:nvPr/>
        </p:nvCxnSpPr>
        <p:spPr bwMode="auto">
          <a:xfrm>
            <a:off x="773113" y="2451100"/>
            <a:ext cx="7239000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0" name="直接连接符 6"/>
          <p:cNvCxnSpPr>
            <a:cxnSpLocks noChangeShapeType="1"/>
          </p:cNvCxnSpPr>
          <p:nvPr/>
        </p:nvCxnSpPr>
        <p:spPr bwMode="auto">
          <a:xfrm>
            <a:off x="757238" y="5016500"/>
            <a:ext cx="7239000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1" name="直接连接符 7"/>
          <p:cNvCxnSpPr>
            <a:cxnSpLocks noChangeShapeType="1"/>
          </p:cNvCxnSpPr>
          <p:nvPr/>
        </p:nvCxnSpPr>
        <p:spPr bwMode="auto">
          <a:xfrm>
            <a:off x="757238" y="3868738"/>
            <a:ext cx="723900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2" name="直接连接符 8"/>
          <p:cNvCxnSpPr>
            <a:cxnSpLocks noChangeShapeType="1"/>
          </p:cNvCxnSpPr>
          <p:nvPr/>
        </p:nvCxnSpPr>
        <p:spPr bwMode="auto">
          <a:xfrm>
            <a:off x="757238" y="4656138"/>
            <a:ext cx="723900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3" name="直接连接符 1"/>
          <p:cNvCxnSpPr>
            <a:cxnSpLocks noChangeShapeType="1"/>
          </p:cNvCxnSpPr>
          <p:nvPr/>
        </p:nvCxnSpPr>
        <p:spPr bwMode="auto">
          <a:xfrm>
            <a:off x="739775" y="4283075"/>
            <a:ext cx="7240588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charRg st="40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6">
                                            <p:txEl>
                                              <p:charRg st="40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6">
                                            <p:txEl>
                                              <p:charRg st="40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6">
                                            <p:txEl>
                                              <p:charRg st="40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6">
                                            <p:txEl>
                                              <p:charRg st="40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charRg st="90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6">
                                            <p:txEl>
                                              <p:charRg st="90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6">
                                            <p:txEl>
                                              <p:charRg st="90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6">
                                            <p:txEl>
                                              <p:charRg st="90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6">
                                            <p:txEl>
                                              <p:charRg st="90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charRg st="195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6">
                                            <p:txEl>
                                              <p:charRg st="195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6">
                                            <p:txEl>
                                              <p:charRg st="195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6">
                                            <p:txEl>
                                              <p:charRg st="195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6">
                                            <p:txEl>
                                              <p:charRg st="195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charRg st="252" end="2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6">
                                            <p:txEl>
                                              <p:charRg st="252" end="27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6">
                                            <p:txEl>
                                              <p:charRg st="252" end="27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6">
                                            <p:txEl>
                                              <p:charRg st="252" end="27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6">
                                            <p:txEl>
                                              <p:charRg st="252" end="2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charRg st="273" end="3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86">
                                            <p:txEl>
                                              <p:charRg st="273" end="32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486">
                                            <p:txEl>
                                              <p:charRg st="273" end="32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6">
                                            <p:txEl>
                                              <p:charRg st="273" end="3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6">
                                            <p:txEl>
                                              <p:charRg st="273" end="3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charRg st="325" end="3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86">
                                            <p:txEl>
                                              <p:charRg st="325" end="34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86">
                                            <p:txEl>
                                              <p:charRg st="325" end="34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486">
                                            <p:txEl>
                                              <p:charRg st="325" end="34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86">
                                            <p:txEl>
                                              <p:charRg st="325" end="34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框 1"/>
          <p:cNvSpPr txBox="1">
            <a:spLocks noChangeArrowheads="1"/>
          </p:cNvSpPr>
          <p:nvPr/>
        </p:nvSpPr>
        <p:spPr bwMode="auto">
          <a:xfrm>
            <a:off x="828675" y="2709863"/>
            <a:ext cx="3384550" cy="2030412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/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/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/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/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/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/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7171" name="内容占位符 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7125" y="0"/>
            <a:ext cx="4206875" cy="327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文本框 4"/>
          <p:cNvSpPr txBox="1">
            <a:spLocks noChangeArrowheads="1"/>
          </p:cNvSpPr>
          <p:nvPr/>
        </p:nvSpPr>
        <p:spPr bwMode="auto">
          <a:xfrm>
            <a:off x="1457325" y="455613"/>
            <a:ext cx="6645275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Write f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our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questions that a tourist </a:t>
            </a:r>
          </a:p>
          <a:p>
            <a:pPr eaLnBrk="1" hangingPunct="1"/>
            <a:r>
              <a:rPr lang="zh-CN" altLang="en-US" sz="2400" b="1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might ask about your 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town/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city.Then </a:t>
            </a:r>
          </a:p>
          <a:p>
            <a:pPr eaLnBrk="1" hangingPunct="1"/>
            <a:r>
              <a:rPr lang="zh-CN" altLang="en-US" sz="2400" b="1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role-play conversations with your partner.</a:t>
            </a:r>
          </a:p>
        </p:txBody>
      </p:sp>
      <p:sp>
        <p:nvSpPr>
          <p:cNvPr id="7173" name="文本框 4"/>
          <p:cNvSpPr txBox="1">
            <a:spLocks noChangeArrowheads="1"/>
          </p:cNvSpPr>
          <p:nvPr/>
        </p:nvSpPr>
        <p:spPr bwMode="auto">
          <a:xfrm>
            <a:off x="652463" y="2660650"/>
            <a:ext cx="3416300" cy="1919288"/>
          </a:xfrm>
          <a:prstGeom prst="rect">
            <a:avLst/>
          </a:prstGeom>
          <a:solidFill>
            <a:schemeClr val="bg2"/>
          </a:solidFill>
          <a:ln w="12700">
            <a:solidFill>
              <a:schemeClr val="tx2"/>
            </a:solidFill>
            <a:round/>
          </a:ln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A:Excuse me,could you  </a:t>
            </a:r>
          </a:p>
          <a:p>
            <a:pPr eaLnBrk="1" hangingPunct="1"/>
            <a:r>
              <a:rPr lang="zh-CN" altLang="en-US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please tell me where </a:t>
            </a:r>
          </a:p>
          <a:p>
            <a:pPr eaLnBrk="1" hangingPunct="1"/>
            <a:r>
              <a:rPr lang="zh-CN" altLang="en-US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the nearest bank is?</a:t>
            </a:r>
          </a:p>
          <a:p>
            <a:pPr eaLnBrk="1" hangingPunct="1"/>
            <a:r>
              <a:rPr lang="zh-CN" altLang="en-US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B:Sure.You go east </a:t>
            </a:r>
          </a:p>
          <a:p>
            <a:pPr eaLnBrk="1" hangingPunct="1"/>
            <a:r>
              <a:rPr lang="zh-CN" altLang="en-US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along this street...</a:t>
            </a:r>
          </a:p>
        </p:txBody>
      </p:sp>
      <p:sp>
        <p:nvSpPr>
          <p:cNvPr id="7174" name="文本框 13"/>
          <p:cNvSpPr txBox="1">
            <a:spLocks noChangeArrowheads="1"/>
          </p:cNvSpPr>
          <p:nvPr/>
        </p:nvSpPr>
        <p:spPr bwMode="auto">
          <a:xfrm>
            <a:off x="4429125" y="2278063"/>
            <a:ext cx="4392613" cy="265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1._______________________</a:t>
            </a:r>
          </a:p>
          <a:p>
            <a:pPr eaLnBrk="1" hangingPunct="1"/>
            <a:endParaRPr lang="en-US" altLang="zh-CN" sz="2400">
              <a:solidFill>
                <a:srgbClr val="1F202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2._______________________</a:t>
            </a:r>
          </a:p>
          <a:p>
            <a:pPr eaLnBrk="1" hangingPunct="1"/>
            <a:endParaRPr lang="en-US" altLang="zh-CN" sz="2400">
              <a:solidFill>
                <a:srgbClr val="1F202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3._______________________</a:t>
            </a:r>
          </a:p>
          <a:p>
            <a:pPr eaLnBrk="1" hangingPunct="1"/>
            <a:endParaRPr lang="en-US" altLang="zh-CN" sz="2400">
              <a:solidFill>
                <a:srgbClr val="1F202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4._______________________</a:t>
            </a:r>
          </a:p>
        </p:txBody>
      </p:sp>
      <p:sp>
        <p:nvSpPr>
          <p:cNvPr id="183" name=" 183"/>
          <p:cNvSpPr/>
          <p:nvPr/>
        </p:nvSpPr>
        <p:spPr>
          <a:xfrm>
            <a:off x="828675" y="587375"/>
            <a:ext cx="647700" cy="575945"/>
          </a:xfrm>
          <a:prstGeom prst="roundRect">
            <a:avLst>
              <a:gd name="adj" fmla="val 3430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noProof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4c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框 3"/>
          <p:cNvSpPr txBox="1">
            <a:spLocks noChangeArrowheads="1"/>
          </p:cNvSpPr>
          <p:nvPr/>
        </p:nvSpPr>
        <p:spPr bwMode="auto">
          <a:xfrm>
            <a:off x="649288" y="931863"/>
            <a:ext cx="7519987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1.Pardon </a:t>
            </a:r>
            <a:r>
              <a:rPr lang="en-US" altLang="zh-CN" sz="2400" b="1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me,do</a:t>
            </a:r>
            <a:r>
              <a:rPr lang="en-US" altLang="zh-CN" sz="2400" b="1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you know if there’s a </a:t>
            </a:r>
          </a:p>
          <a:p>
            <a:pPr eaLnBrk="1" hangingPunct="1"/>
            <a:r>
              <a:rPr lang="en-US" altLang="zh-CN" sz="2400" b="1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restaurant around </a:t>
            </a:r>
            <a:r>
              <a:rPr lang="en-US" altLang="zh-CN" sz="2400" b="1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here?对不起，你知道这周</a:t>
            </a:r>
            <a:endParaRPr lang="en-US" altLang="zh-CN" sz="2400" b="1" dirty="0">
              <a:solidFill>
                <a:srgbClr val="1F202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400" b="1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400" b="1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围是否有餐馆吗</a:t>
            </a:r>
            <a:r>
              <a:rPr lang="en-US" altLang="zh-CN" sz="2400" b="1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？(</a:t>
            </a:r>
            <a:r>
              <a:rPr lang="zh-CN" altLang="en-US" sz="2400" b="1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教材第</a:t>
            </a:r>
            <a:r>
              <a:rPr lang="en-US" altLang="zh-CN" sz="2400" b="1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20</a:t>
            </a:r>
            <a:r>
              <a:rPr lang="zh-CN" altLang="en-US" sz="2400" b="1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页</a:t>
            </a:r>
            <a:r>
              <a:rPr lang="en-US" altLang="zh-CN" sz="2400" b="1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</a:p>
          <a:p>
            <a:pPr eaLnBrk="1" hangingPunct="1"/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Pardon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me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的用法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</a:p>
          <a:p>
            <a:pPr eaLnBrk="1" hangingPunct="1"/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(1)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要打扰别人时，意为“对不起，劳驾，打扰一下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”，</a:t>
            </a:r>
          </a:p>
          <a:p>
            <a:pPr eaLnBrk="1" hangingPunct="1"/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相当于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excuse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me。</a:t>
            </a:r>
          </a:p>
          <a:p>
            <a:pPr eaLnBrk="1" hangingPunct="1"/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e.g.:Pardon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me,is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this your handbag? </a:t>
            </a:r>
          </a:p>
          <a:p>
            <a:pPr eaLnBrk="1" hangingPunct="1"/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(2)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没听清对方的话，希望对方重复一遍时，意为“什</a:t>
            </a:r>
            <a:endParaRPr lang="en-US" altLang="zh-CN" sz="2400" dirty="0">
              <a:solidFill>
                <a:srgbClr val="1F202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么，请再说一次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”，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读时用升调，相当于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Pardon?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或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  <a:p>
            <a:pPr eaLnBrk="1" hangingPunct="1"/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beg your pardon?</a:t>
            </a:r>
          </a:p>
          <a:p>
            <a:pPr eaLnBrk="1" hangingPunct="1"/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e.g.:Pardon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me?I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couldn’t hear it clearly.</a:t>
            </a:r>
          </a:p>
          <a:p>
            <a:pPr eaLnBrk="1" hangingPunct="1"/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(3)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对自己的过错、失礼等表示歉意时，意为“对不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</a:p>
          <a:p>
            <a:pPr eaLnBrk="1" hangingPunct="1"/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起”。</a:t>
            </a:r>
          </a:p>
          <a:p>
            <a:pPr eaLnBrk="1" hangingPunct="1"/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e.g.: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Oh,pardon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me,I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didn’t mean to interrupt you.</a:t>
            </a:r>
          </a:p>
        </p:txBody>
      </p:sp>
      <p:sp>
        <p:nvSpPr>
          <p:cNvPr id="5" name="矩形 4"/>
          <p:cNvSpPr/>
          <p:nvPr/>
        </p:nvSpPr>
        <p:spPr>
          <a:xfrm>
            <a:off x="1223963" y="60960"/>
            <a:ext cx="5622925" cy="10147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6000" b="1" noProof="1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  <a:latin typeface="Times New Roman" panose="02020603050405020304" pitchFamily="18" charset="0"/>
              </a:rPr>
              <a:t>Language Points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内容占位符 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7125" y="0"/>
            <a:ext cx="4206875" cy="327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文本框 3"/>
          <p:cNvSpPr txBox="1">
            <a:spLocks noChangeArrowheads="1"/>
          </p:cNvSpPr>
          <p:nvPr/>
        </p:nvSpPr>
        <p:spPr bwMode="auto">
          <a:xfrm>
            <a:off x="649288" y="931863"/>
            <a:ext cx="7519987" cy="496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400" b="1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2.Sally needs to mail a </a:t>
            </a:r>
            <a:r>
              <a:rPr lang="en-US" altLang="zh-CN" sz="2400" b="1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letter.萨莉需要邮寄一</a:t>
            </a:r>
            <a:endParaRPr lang="en-US" altLang="zh-CN" sz="2400" b="1" dirty="0">
              <a:solidFill>
                <a:srgbClr val="1F202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400" b="1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封信</a:t>
            </a:r>
            <a:r>
              <a:rPr lang="en-US" altLang="zh-CN" sz="2400" b="1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r>
              <a:rPr lang="zh-CN" altLang="en-US" sz="2400" b="1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（教材第</a:t>
            </a:r>
            <a:r>
              <a:rPr lang="en-US" altLang="zh-CN" sz="2400" b="1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20</a:t>
            </a:r>
            <a:r>
              <a:rPr lang="zh-CN" altLang="en-US" sz="2400" b="1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页）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mail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此处用作及物动词，意为“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邮寄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”，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相当于动词</a:t>
            </a:r>
            <a:endParaRPr lang="en-US" altLang="zh-CN" sz="2400" dirty="0">
              <a:solidFill>
                <a:srgbClr val="1F202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post，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还可</a:t>
            </a:r>
            <a:r>
              <a:rPr lang="zh-CN" altLang="en-US" sz="2400" dirty="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译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为“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发电子邮件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”。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其后可接双宾语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， 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构成短语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：mail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sb.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sth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.=mail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sth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to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sb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.,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意为“给某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人寄某物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”。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e.g.:Please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mail this letter to your father.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【</a:t>
            </a:r>
            <a:r>
              <a:rPr lang="en-US" altLang="zh-CN" sz="2400" b="1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拓展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】mail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用作不可数名词，意为“邮件；信件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”。 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由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mail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构成的合成词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：e-mail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意为“电子邮件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”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；  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airmail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意为“航空邮件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”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e.g.:When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 got to the </a:t>
            </a:r>
            <a:r>
              <a:rPr lang="en-US" altLang="zh-CN" sz="2400" dirty="0" err="1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office,he</a:t>
            </a: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found a lot of mails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dirty="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waiting for him.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内容占位符 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7125" y="0"/>
            <a:ext cx="4206875" cy="327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0" y="280988"/>
            <a:ext cx="6767513" cy="484187"/>
          </a:xfrm>
          <a:ln>
            <a:miter/>
          </a:ln>
        </p:spPr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zh-CN" altLang="en-US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语法拓展</a:t>
            </a:r>
            <a:r>
              <a:rPr lang="en-US" altLang="zh-CN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宾语从句</a:t>
            </a:r>
            <a:r>
              <a:rPr lang="en-US" altLang="zh-CN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(Ⅱ)</a:t>
            </a:r>
          </a:p>
        </p:txBody>
      </p:sp>
      <p:sp>
        <p:nvSpPr>
          <p:cNvPr id="11268" name="文本框 3"/>
          <p:cNvSpPr txBox="1">
            <a:spLocks noChangeArrowheads="1"/>
          </p:cNvSpPr>
          <p:nvPr/>
        </p:nvSpPr>
        <p:spPr bwMode="auto">
          <a:xfrm>
            <a:off x="577850" y="715963"/>
            <a:ext cx="7519988" cy="484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1.Could you please tell me where the restrooms</a:t>
            </a:r>
          </a:p>
          <a:p>
            <a:pPr eaLnBrk="1" hangingPunct="1"/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are?</a:t>
            </a:r>
          </a:p>
          <a:p>
            <a:pPr eaLnBrk="1" hangingPunct="1"/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2.Excuse me,do you know where I can get some </a:t>
            </a:r>
          </a:p>
          <a:p>
            <a:pPr eaLnBrk="1" hangingPunct="1"/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postcards?</a:t>
            </a:r>
          </a:p>
          <a:p>
            <a:pPr eaLnBrk="1" hangingPunct="1"/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3.I wonder where we should go next.</a:t>
            </a:r>
          </a:p>
          <a:p>
            <a:pPr eaLnBrk="1" hangingPunct="1"/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4.Excuse me,could you tell us when the band starts   </a:t>
            </a:r>
          </a:p>
          <a:p>
            <a:pPr eaLnBrk="1" hangingPunct="1"/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playing this evening?</a:t>
            </a:r>
          </a:p>
          <a:p>
            <a:pPr eaLnBrk="1" hangingPunct="1"/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以上句子均为含宾语从句的复合句。第一、二、三句中含有疑问</a:t>
            </a:r>
            <a:r>
              <a:rPr lang="zh-CN" altLang="en-US" sz="240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词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引导的宾语从句，第四句中含有疑问词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when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引导的宾语从句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</a:p>
          <a:p>
            <a:pPr eaLnBrk="1" hangingPunct="1"/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疑问词引导的宾语从句</a:t>
            </a:r>
          </a:p>
          <a:p>
            <a:pPr eaLnBrk="1" hangingPunct="1"/>
            <a:r>
              <a:rPr lang="en-US" altLang="zh-CN" sz="2400">
                <a:solidFill>
                  <a:srgbClr val="1F202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 当宾语从句是特殊疑问句时，疑问词就是引导词，这时疑问词不可省略，而且宾语从句要用陈述语序，即：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1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1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1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1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1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1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1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1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1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1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1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1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1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1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19"/>
</p:tagLst>
</file>

<file path=ppt/theme/theme1.xml><?xml version="1.0" encoding="utf-8"?>
<a:theme xmlns:a="http://schemas.openxmlformats.org/drawingml/2006/main" name="WWW.2PPT.COM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1190</Words>
  <Application>Microsoft Office PowerPoint</Application>
  <PresentationFormat>全屏显示(4:3)</PresentationFormat>
  <Paragraphs>177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黑体</vt:lpstr>
      <vt:lpstr>宋体</vt:lpstr>
      <vt:lpstr>微软雅黑</vt:lpstr>
      <vt:lpstr>Arial</vt:lpstr>
      <vt:lpstr>Calibri</vt:lpstr>
      <vt:lpstr>Times New Roman</vt:lpstr>
      <vt:lpstr>WWW.2PPT.COM</vt:lpstr>
      <vt:lpstr>Unit 3 Could you please tell me where the restrooms are? Section A  (第3课时)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语法拓展:宾语从句(Ⅱ)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2016-03-01T02:56:00Z</dcterms:created>
  <dcterms:modified xsi:type="dcterms:W3CDTF">2023-01-17T02:57:09Z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BDABEDD862C0484A96EBFA21C479521E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