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48"/>
  </p:notesMasterIdLst>
  <p:handoutMasterIdLst>
    <p:handoutMasterId r:id="rId49"/>
  </p:handoutMasterIdLst>
  <p:sldIdLst>
    <p:sldId id="256" r:id="rId3"/>
    <p:sldId id="257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0" r:id="rId12"/>
    <p:sldId id="269" r:id="rId13"/>
    <p:sldId id="270" r:id="rId14"/>
    <p:sldId id="271" r:id="rId15"/>
    <p:sldId id="272" r:id="rId16"/>
    <p:sldId id="273" r:id="rId17"/>
    <p:sldId id="26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62" r:id="rId34"/>
    <p:sldId id="291" r:id="rId35"/>
    <p:sldId id="292" r:id="rId36"/>
    <p:sldId id="293" r:id="rId37"/>
    <p:sldId id="294" r:id="rId38"/>
    <p:sldId id="263" r:id="rId39"/>
    <p:sldId id="295" r:id="rId40"/>
    <p:sldId id="297" r:id="rId41"/>
    <p:sldId id="296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33">
          <p15:clr>
            <a:srgbClr val="A4A3A4"/>
          </p15:clr>
        </p15:guide>
        <p15:guide id="4" pos="6879">
          <p15:clr>
            <a:srgbClr val="A4A3A4"/>
          </p15:clr>
        </p15:guide>
        <p15:guide id="5" pos="3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151A"/>
    <a:srgbClr val="EDDC8A"/>
    <a:srgbClr val="E4CC75"/>
    <a:srgbClr val="FEF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  <p:guide pos="733"/>
        <p:guide pos="6879"/>
        <p:guide pos="32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3BED4-7682-401C-ADA0-D18441C8EAD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E9C2-9F8E-4ECE-BC53-8D25AE78C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E9C2-9F8E-4ECE-BC53-8D25AE78C20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31932" y="673917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1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0728-5B83-420F-98ED-2F3FD1426EA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0663-6C47-46F0-8853-2C88F8560A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5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86360" y="0"/>
            <a:ext cx="1236472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670520" y="1593004"/>
            <a:ext cx="3671992" cy="367199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233195" y="4944427"/>
            <a:ext cx="5725610" cy="1340838"/>
            <a:chOff x="-762000" y="3860800"/>
            <a:chExt cx="12364720" cy="289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-762000" y="3860800"/>
              <a:ext cx="6858000" cy="2895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744720" y="3860800"/>
              <a:ext cx="6858000" cy="289560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064152" y="1468692"/>
            <a:ext cx="8063696" cy="2362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0" y="0"/>
            <a:ext cx="12192000" cy="18947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-1321110" y="3647412"/>
            <a:ext cx="4690066" cy="4690066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3213311" y="4026084"/>
            <a:ext cx="574549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EDDC8A"/>
                </a:solidFill>
                <a:cs typeface="+mn-ea"/>
                <a:sym typeface="+mn-lt"/>
              </a:rPr>
              <a:t>腊八这一天有吃腊八粥的习俗，腊八粥也叫七宝五味粥我国喝腊八粥的历史，已有一千多年</a:t>
            </a:r>
            <a:r>
              <a:rPr lang="en-US" altLang="zh-CN" sz="1400" dirty="0">
                <a:solidFill>
                  <a:srgbClr val="EDDC8A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rgbClr val="EDDC8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426283"/>
            <a:ext cx="5602717" cy="7180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6373792" y="2921168"/>
            <a:ext cx="381605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lvl="0">
              <a:defRPr/>
            </a:pPr>
            <a:r>
              <a:rPr lang="zh-CN" altLang="en-US" sz="60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历史记载</a:t>
            </a:r>
          </a:p>
        </p:txBody>
      </p:sp>
      <p:sp>
        <p:nvSpPr>
          <p:cNvPr id="17" name="矩形 16"/>
          <p:cNvSpPr/>
          <p:nvPr/>
        </p:nvSpPr>
        <p:spPr>
          <a:xfrm>
            <a:off x="5012408" y="2875001"/>
            <a:ext cx="986568" cy="212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66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贰  </a:t>
            </a:r>
            <a:endParaRPr lang="zh-CN" altLang="en-US" sz="6600" dirty="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626625" y="2186798"/>
            <a:ext cx="31074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赵升真人曰：吾于鹤呜洞侍右，闻先师与郁华真人论之，五腊日者，五行旬尽，新旧交接，恩赦求真，降注生气，添神请算之良日也。此日五帝朝会玄都，统御人间地府、五岳四渎、三万六千阴阳，校定生人，延益之良日也。学道修真求生之士，此日可斋戒沐浴，朝真行道。今故明传妙旨，可宜勤行之。”</a:t>
            </a:r>
          </a:p>
        </p:txBody>
      </p:sp>
      <p:sp>
        <p:nvSpPr>
          <p:cNvPr id="10" name="矩形 9"/>
          <p:cNvSpPr/>
          <p:nvPr/>
        </p:nvSpPr>
        <p:spPr>
          <a:xfrm>
            <a:off x="4973888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道教说法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609" y="2262809"/>
            <a:ext cx="2306782" cy="3429000"/>
          </a:xfrm>
          <a:prstGeom prst="rect">
            <a:avLst/>
          </a:prstGeom>
          <a:ln>
            <a:solidFill>
              <a:srgbClr val="996633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7633486" y="3110128"/>
            <a:ext cx="31074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五腊日，五帝朝会玄都，统御人间地府、五岳四渎、三万六千阴阳，校定生人，延益之良日，是学道修真求生之士，斋戒沐浴，朝真行道的日子。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973888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佛教说法</a:t>
            </a:r>
          </a:p>
        </p:txBody>
      </p:sp>
      <p:sp>
        <p:nvSpPr>
          <p:cNvPr id="14" name="矩形 13"/>
          <p:cNvSpPr/>
          <p:nvPr/>
        </p:nvSpPr>
        <p:spPr>
          <a:xfrm>
            <a:off x="6099858" y="1744258"/>
            <a:ext cx="48205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据今二千五百多年以前，释迦牟尼在成佛以前，弃位出家，经过了六年的苦修苦行，乃至日食一麻一麦，渐渐身体变得极度瘦弱。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终于觉悟到：世间的人们追逐物欲，忱迷于声色犬马之中，过份享乐，固然无法达到解脱；而一味的执着于苦行，只是使肉体上受苦，也是徒增对于身的执著，也是没有办法证悟的；只有舍弃苦乐二边，才能进趋大彻大悟的菩提大道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于是，重新调整修行的方法，从苦行的座位上站起，走下尼连禅河，让长年清净的流水，洗去身上的垢秽。</a:t>
            </a:r>
          </a:p>
        </p:txBody>
      </p:sp>
      <p:pic>
        <p:nvPicPr>
          <p:cNvPr id="12" name="Picture 2" descr="https://timgsa.baidu.com/timg?image&amp;quality=80&amp;size=b9999_10000&amp;sec=1514861318&amp;di=f735c9c5f206fcff19a0cb4442a2faae&amp;imgtype=jpg&amp;er=1&amp;src=http%3A%2F%2Fimgsrc.baidu.com%2Fimage%2Fc0%253Dshijue1%252C0%252C0%252C294%252C40%2Fsign%3Dd7477612c33d70cf58f7a24e90b5bb75%2F3ac79f3df8dcd10012d8dc0a788b4710b9122f50.jp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844336" y="1898249"/>
            <a:ext cx="2932181" cy="38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973888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佛教说法</a:t>
            </a:r>
          </a:p>
        </p:txBody>
      </p:sp>
      <p:sp>
        <p:nvSpPr>
          <p:cNvPr id="14" name="矩形 13"/>
          <p:cNvSpPr/>
          <p:nvPr/>
        </p:nvSpPr>
        <p:spPr>
          <a:xfrm>
            <a:off x="4271058" y="1928313"/>
            <a:ext cx="6649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尼连河边有两名牧牛女子，一名难陀，一名波罗，素日里看见释迦牟尼如此虔诚苦修，心中甚是感动敬佩。这时见释迦牟尼已愿受愿，忙选择肥壮的母牛，入河洗浴干净，挤取乳汁，蒸成乳糜，盛了满碗，捧到他面前，礼拜奉献。</a:t>
            </a:r>
          </a:p>
        </p:txBody>
      </p:sp>
      <p:pic>
        <p:nvPicPr>
          <p:cNvPr id="11" name="Picture 2" descr="https://timgsa.baidu.com/timg?image&amp;quality=80&amp;size=b9999_10000&amp;sec=1514266803755&amp;di=14b3873256d599b64f27f48e80242b92&amp;imgtype=0&amp;src=http%3A%2F%2Fd.pmume.com%2Ffile%2Fm%2F2016-10%2Ffed3e91ee422054b96f6267c6c3256bc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63638" y="1928313"/>
            <a:ext cx="2713881" cy="1882756"/>
          </a:xfrm>
          <a:prstGeom prst="rect">
            <a:avLst/>
          </a:prstGeom>
          <a:noFill/>
          <a:ln>
            <a:solidFill>
              <a:srgbClr val="391A0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163638" y="3988309"/>
            <a:ext cx="9756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释迦牟尼接受了供养，发愿说：“今食饮食，得充气力，以保留智慧年寿，为度众生。”遂即服食。自此，释迦牟尼每日皆受牧女供献乳糜。一月之后，体力强健，已回复了昔日的壮实，他又去尼连河中沐浴洗衣，更觉得遍体清凉，光彩焕发。之后，来到了今名菩提伽耶的地方，在一株高大茂郁的毕波罗树（又译菩提树，即无花果树）下金刚座上，端坐思惟，发下誓愿：“我如果不圆成正等正觉的佛果，宁可碎此身，终不起此座！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973888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佛教说法</a:t>
            </a:r>
          </a:p>
        </p:txBody>
      </p:sp>
      <p:sp>
        <p:nvSpPr>
          <p:cNvPr id="14" name="矩形 13"/>
          <p:cNvSpPr/>
          <p:nvPr/>
        </p:nvSpPr>
        <p:spPr>
          <a:xfrm>
            <a:off x="4271058" y="2210398"/>
            <a:ext cx="6649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如此，释迦牟尼在菩提树下趺坐四十八天，时至腊月初七日。这天晚上，天朗气清，惠风和畅。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释迦牟尼默坐金刚座上，示现种种禅定境界，遍观十方无量世界和过去世、现世、未来一切事情，洞见三界因果。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腊月初八日凌晨，明星出现天上，他豁然大悟，得无上大道，成为圆满正等正觉的佛陀。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63638" y="4916405"/>
            <a:ext cx="9756775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从此，腊月初八，本师释迦牟尼佛的成道之日，便成为佛教的一个盛大、隆重的纪念日，腊八节既由此而来。</a:t>
            </a:r>
          </a:p>
        </p:txBody>
      </p:sp>
      <p:pic>
        <p:nvPicPr>
          <p:cNvPr id="12" name="Picture 4" descr="https://timgsa.baidu.com/timg?image&amp;quality=80&amp;size=b9999_10000&amp;sec=1514267073758&amp;di=acee8e2bfe80dd1da7627a12670d1538&amp;imgtype=0&amp;src=http%3A%2F%2Fimg1.artron.net%2Fauction%2F2012%2Fart501800%2Fd%2Fart5018002255.jp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160060" y="2337382"/>
            <a:ext cx="2613287" cy="21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973888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佛教说法</a:t>
            </a:r>
          </a:p>
        </p:txBody>
      </p:sp>
      <p:sp>
        <p:nvSpPr>
          <p:cNvPr id="14" name="矩形 13"/>
          <p:cNvSpPr/>
          <p:nvPr/>
        </p:nvSpPr>
        <p:spPr>
          <a:xfrm>
            <a:off x="6092143" y="2968733"/>
            <a:ext cx="4828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佛经上说，释迦牟尼成佛之时，大地震动，诸天神人齐赞，地狱饿鬼畜生三道的许多苦厄，一时休息，天鼓齐鸣，发出妙响，天雨曼陀罗花，曼殊沙花、金花、银花、琉璃花、宝花、七宝莲花等。</a:t>
            </a:r>
          </a:p>
        </p:txBody>
      </p:sp>
      <p:pic>
        <p:nvPicPr>
          <p:cNvPr id="15" name="Picture 2" descr="https://timgsa.baidu.com/timg?image&amp;quality=80&amp;size=b9999_10000&amp;sec=1514267023162&amp;di=70dcb274b42a6d4d8b67f1707c932b26&amp;imgtype=0&amp;src=http%3A%2F%2Fpic.58pic.com%2F58pic%2F14%2F86%2F59%2F59i58PIC4Z3_102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87225" y="1739437"/>
            <a:ext cx="3442886" cy="41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426283"/>
            <a:ext cx="5602717" cy="7180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6373792" y="2921168"/>
            <a:ext cx="381605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lvl="0">
              <a:defRPr/>
            </a:pPr>
            <a:r>
              <a:rPr lang="zh-CN" altLang="en-US" sz="60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民间习俗</a:t>
            </a:r>
          </a:p>
        </p:txBody>
      </p:sp>
      <p:sp>
        <p:nvSpPr>
          <p:cNvPr id="17" name="矩形 16"/>
          <p:cNvSpPr/>
          <p:nvPr/>
        </p:nvSpPr>
        <p:spPr>
          <a:xfrm>
            <a:off x="5012408" y="2875001"/>
            <a:ext cx="98656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66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叁</a:t>
            </a:r>
            <a:endParaRPr lang="zh-CN" altLang="en-US" sz="6600" dirty="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234226" y="91940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古印度</a:t>
            </a:r>
          </a:p>
        </p:txBody>
      </p:sp>
      <p:sp>
        <p:nvSpPr>
          <p:cNvPr id="14" name="矩形 13"/>
          <p:cNvSpPr/>
          <p:nvPr/>
        </p:nvSpPr>
        <p:spPr>
          <a:xfrm>
            <a:off x="1163638" y="2230069"/>
            <a:ext cx="9756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相传，在古印度北部，即今天的尼泊尔南部，迦毗罗卫国有个净饭王，他有个儿子叫乔答摩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悉达多，年轻时就痛感人世生、老、病、死的各种苦恼，发觉社会生活徒劳无益，并对婆罗门教的神权极为不满，于是，在他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29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岁那年，合弃王族的豪华生活，出家修道，学练瑜珈，苦行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年，大约在公元前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525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年，一天，他在佛陀伽耶一株菩提树下，彻悟成道，并创立了佛教。史传，这一天正是中国的农历十二月初八日，由于他是释迦族人，后来佛教徒们尊称他是释迦牟尼，也即是释迦族圣人的意思。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163638" y="4450126"/>
            <a:ext cx="9756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佛教传入我国后，各地兴建寺院，煮粥敬佛的活动也随之盛行起来，尤其是到了腊月初八，祭祀释迦牟尼修行成道之日，各寺院都要举行诵经，并效仿牧女在佛成道前献一种“乳糜”之物的传说程式，煮粥敬佛。这便是腊八粥的来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490706" y="91940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宋朝</a:t>
            </a:r>
          </a:p>
        </p:txBody>
      </p:sp>
      <p:sp>
        <p:nvSpPr>
          <p:cNvPr id="12" name="矩形 11"/>
          <p:cNvSpPr/>
          <p:nvPr/>
        </p:nvSpPr>
        <p:spPr>
          <a:xfrm>
            <a:off x="5163787" y="2154906"/>
            <a:ext cx="5756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宋朝吴自牧撰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梦梁录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卷六载：“八日，寺院谓之‘腊八’。大刹寺等俱设五味粥，名曰‘腊八粥’。”此时，腊八煮粥已成民间食俗，不过，当时帝王还以此来笼络众臣。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163788" y="4696729"/>
            <a:ext cx="575662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元人孙国敕作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燕都游览志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云：“十二月八日，赐百官粥，以米果杂成之。品多者为胜，此盖循宋时故事。”</a:t>
            </a:r>
          </a:p>
        </p:txBody>
      </p:sp>
      <p:sp>
        <p:nvSpPr>
          <p:cNvPr id="15" name="矩形 14"/>
          <p:cNvSpPr/>
          <p:nvPr/>
        </p:nvSpPr>
        <p:spPr>
          <a:xfrm>
            <a:off x="5163787" y="3610483"/>
            <a:ext cx="575662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永乐大典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记述“是月八日，禅家谓之腊八日，煮经糟粥以供佛饭僧”。</a:t>
            </a:r>
          </a:p>
        </p:txBody>
      </p:sp>
      <p:sp>
        <p:nvSpPr>
          <p:cNvPr id="16" name="椭圆 15"/>
          <p:cNvSpPr/>
          <p:nvPr/>
        </p:nvSpPr>
        <p:spPr>
          <a:xfrm>
            <a:off x="1343125" y="1965997"/>
            <a:ext cx="3371634" cy="3371634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60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490706" y="91940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清代</a:t>
            </a:r>
          </a:p>
        </p:txBody>
      </p:sp>
      <p:sp>
        <p:nvSpPr>
          <p:cNvPr id="14" name="矩形 13"/>
          <p:cNvSpPr/>
          <p:nvPr/>
        </p:nvSpPr>
        <p:spPr>
          <a:xfrm>
            <a:off x="5159375" y="2121965"/>
            <a:ext cx="5761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到了清代，雍正三年（公元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1725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年）世宗将北京安定门内国子监以东的府邸改为雍和宫，每逢腊八日，在宫内万福阁等处，用锅煮腊八粥并请来喇嘛僧人诵经，然后将粥分给各王宫大臣，品尝食用以度节日。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159375" y="4142830"/>
            <a:ext cx="5761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光绪顺天府志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又云：“每岁腊月八日，雍和官熬粥，定制，派大臣监视，盖供上膳焉。”腊八粥又叫“七宝粥”，“五味粥”。最早的腊八粥是红小豆来煮，后经演变，加之地方特色，逐渐丰富多彩起来。</a:t>
            </a:r>
          </a:p>
        </p:txBody>
      </p:sp>
      <p:pic>
        <p:nvPicPr>
          <p:cNvPr id="12" name="Picture 2" descr="https://timgsa.baidu.com/timg?image&amp;quality=80&amp;size=b9999_10000&amp;sec=1514269930679&amp;di=c066ac71bc1d36af755ee26bbc421bf4&amp;imgtype=0&amp;src=http%3A%2F%2Fimgsrc.baidu.com%2Fimgad%2Fpic%2Fitem%2F728da9773912b31bee1059fd8c18367adbb4e1e2.jp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163638" y="2453401"/>
            <a:ext cx="3593400" cy="26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86360" y="0"/>
            <a:ext cx="1236472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-1862873" y="-729205"/>
            <a:ext cx="8941318" cy="7194782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10629937" y="676578"/>
            <a:ext cx="1181097" cy="2358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EDDC8A"/>
                </a:solidFill>
                <a:latin typeface="+mn-lt"/>
                <a:ea typeface="+mn-ea"/>
                <a:cs typeface="+mn-ea"/>
                <a:sym typeface="+mn-lt"/>
              </a:rPr>
              <a:t>目  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10886" y="3599476"/>
            <a:ext cx="615553" cy="2998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i="0" u="none" strike="noStrike" cap="none" spc="3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sym typeface="+mn-lt"/>
              </a:rPr>
              <a:t>节日传说</a:t>
            </a:r>
          </a:p>
        </p:txBody>
      </p:sp>
      <p:sp>
        <p:nvSpPr>
          <p:cNvPr id="9" name="矩形 8"/>
          <p:cNvSpPr/>
          <p:nvPr/>
        </p:nvSpPr>
        <p:spPr>
          <a:xfrm>
            <a:off x="8201221" y="2603209"/>
            <a:ext cx="523221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肆  </a:t>
            </a:r>
            <a:endParaRPr lang="zh-CN" altLang="en-US" sz="4000" dirty="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26827" y="3599476"/>
            <a:ext cx="615553" cy="2998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i="0" u="none" strike="noStrike" cap="none" spc="3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sym typeface="+mn-lt"/>
              </a:rPr>
              <a:t>民间习俗</a:t>
            </a:r>
          </a:p>
        </p:txBody>
      </p:sp>
      <p:sp>
        <p:nvSpPr>
          <p:cNvPr id="14" name="矩形 13"/>
          <p:cNvSpPr/>
          <p:nvPr/>
        </p:nvSpPr>
        <p:spPr>
          <a:xfrm>
            <a:off x="6719799" y="2603209"/>
            <a:ext cx="523221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叁  </a:t>
            </a:r>
            <a:endParaRPr lang="zh-CN" altLang="en-US" sz="4000" dirty="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42768" y="3599476"/>
            <a:ext cx="615553" cy="2998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i="0" u="none" strike="noStrike" cap="none" spc="3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sym typeface="+mn-lt"/>
              </a:rPr>
              <a:t>历史记载</a:t>
            </a:r>
          </a:p>
        </p:txBody>
      </p:sp>
      <p:sp>
        <p:nvSpPr>
          <p:cNvPr id="19" name="矩形 18"/>
          <p:cNvSpPr/>
          <p:nvPr/>
        </p:nvSpPr>
        <p:spPr>
          <a:xfrm>
            <a:off x="5238377" y="2603209"/>
            <a:ext cx="523221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贰  </a:t>
            </a:r>
            <a:endParaRPr lang="zh-CN" altLang="en-US" sz="4000" dirty="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58709" y="3594715"/>
            <a:ext cx="615553" cy="2998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lvl="0">
              <a:defRPr/>
            </a:pPr>
            <a:r>
              <a:rPr lang="zh-CN" altLang="en-US" sz="28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节日起源</a:t>
            </a:r>
          </a:p>
        </p:txBody>
      </p:sp>
      <p:sp>
        <p:nvSpPr>
          <p:cNvPr id="24" name="矩形 23"/>
          <p:cNvSpPr/>
          <p:nvPr/>
        </p:nvSpPr>
        <p:spPr>
          <a:xfrm>
            <a:off x="3756955" y="2607970"/>
            <a:ext cx="523221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壹  </a:t>
            </a:r>
            <a:endParaRPr lang="zh-CN" altLang="en-US" sz="4000" dirty="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-239994" y="5094117"/>
            <a:ext cx="2317386" cy="231738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694947" y="3599476"/>
            <a:ext cx="615553" cy="2998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i="0" u="none" strike="noStrike" cap="none" spc="3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sym typeface="+mn-lt"/>
              </a:rPr>
              <a:t>各地风俗</a:t>
            </a:r>
          </a:p>
        </p:txBody>
      </p:sp>
      <p:sp>
        <p:nvSpPr>
          <p:cNvPr id="31" name="矩形 30"/>
          <p:cNvSpPr/>
          <p:nvPr/>
        </p:nvSpPr>
        <p:spPr>
          <a:xfrm>
            <a:off x="9682643" y="2603209"/>
            <a:ext cx="52322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伍</a:t>
            </a:r>
            <a:endParaRPr lang="zh-CN" altLang="en-US" sz="4000" dirty="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  <p:bldP spid="15" grpId="0"/>
      <p:bldP spid="14" grpId="0"/>
      <p:bldP spid="20" grpId="0"/>
      <p:bldP spid="19" grpId="0"/>
      <p:bldP spid="25" grpId="0"/>
      <p:bldP spid="24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490706" y="91940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南宋</a:t>
            </a:r>
          </a:p>
        </p:txBody>
      </p:sp>
      <p:sp>
        <p:nvSpPr>
          <p:cNvPr id="14" name="矩形 13"/>
          <p:cNvSpPr/>
          <p:nvPr/>
        </p:nvSpPr>
        <p:spPr>
          <a:xfrm>
            <a:off x="1163638" y="4505427"/>
            <a:ext cx="9756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南宋文人周密撰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武林旧事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说：“用胡桃、松子、乳覃、柿、栗之类作粥，谓之腊八粥。”清人富察敦崇在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燕京岁时记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里则称“腊八粥者，用黄米、白米、江米、小米、菱角米、栗子、去皮枣泥等，和水煮熟，外用染红桃仁、杏仁、瓜子、花生、榛穰、松子及白糖、红糖、琐琐葡萄以作点染”，颇有京城特色。</a:t>
            </a:r>
          </a:p>
        </p:txBody>
      </p:sp>
      <p:sp>
        <p:nvSpPr>
          <p:cNvPr id="12" name="圆角矩形 8"/>
          <p:cNvSpPr/>
          <p:nvPr/>
        </p:nvSpPr>
        <p:spPr>
          <a:xfrm>
            <a:off x="2313386" y="1782756"/>
            <a:ext cx="3730487" cy="2458869"/>
          </a:xfrm>
          <a:prstGeom prst="roundRect">
            <a:avLst>
              <a:gd name="adj" fmla="val 0"/>
            </a:avLst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6219465" y="1782756"/>
            <a:ext cx="3730487" cy="2458869"/>
          </a:xfrm>
          <a:prstGeom prst="roundRect">
            <a:avLst>
              <a:gd name="adj" fmla="val 0"/>
            </a:avLst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234226" y="91940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腊八粥</a:t>
            </a:r>
          </a:p>
        </p:txBody>
      </p:sp>
      <p:sp>
        <p:nvSpPr>
          <p:cNvPr id="14" name="矩形 13"/>
          <p:cNvSpPr/>
          <p:nvPr/>
        </p:nvSpPr>
        <p:spPr>
          <a:xfrm>
            <a:off x="1217612" y="4683182"/>
            <a:ext cx="975677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腊八粥是用八种当年收获的新鲜粮食和瓜果煮成，一般都为甜味粥。而中原地区的许多农家却喜欢吃腊八咸粥，粥内除大米、小米、绿豆、豇豆、花生、大枣等原料外，还要加萝卜、白菜、粉条、海带、豆腐等。</a:t>
            </a:r>
          </a:p>
        </p:txBody>
      </p:sp>
      <p:sp>
        <p:nvSpPr>
          <p:cNvPr id="13" name="椭圆 12"/>
          <p:cNvSpPr/>
          <p:nvPr/>
        </p:nvSpPr>
        <p:spPr>
          <a:xfrm>
            <a:off x="3466701" y="1859115"/>
            <a:ext cx="2520000" cy="2520000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216527" y="1859115"/>
            <a:ext cx="2520000" cy="2520000"/>
          </a:xfrm>
          <a:prstGeom prst="ellipse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490706" y="91940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祭祀</a:t>
            </a:r>
          </a:p>
        </p:txBody>
      </p:sp>
      <p:sp>
        <p:nvSpPr>
          <p:cNvPr id="12" name="矩形 11"/>
          <p:cNvSpPr/>
          <p:nvPr/>
        </p:nvSpPr>
        <p:spPr>
          <a:xfrm>
            <a:off x="5159374" y="1819300"/>
            <a:ext cx="57610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应劭</a:t>
            </a:r>
            <a:r>
              <a:rPr lang="en-US" altLang="zh-CN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风俗通</a:t>
            </a:r>
            <a:r>
              <a:rPr lang="en-US" altLang="zh-CN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云：“</a:t>
            </a:r>
            <a:r>
              <a:rPr lang="en-US" altLang="zh-CN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礼传</a:t>
            </a:r>
            <a:r>
              <a:rPr lang="en-US" altLang="zh-CN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：腊者，猎也，言田猎取禽兽，以祭祀其祖也。或曰：腊者，接也，新故交接，故大祭以报功也。”其起源甚早，</a:t>
            </a:r>
            <a:r>
              <a:rPr lang="en-US" altLang="zh-CN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礼记</a:t>
            </a:r>
            <a:r>
              <a:rPr lang="en-US" altLang="zh-CN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郊特牲</a:t>
            </a:r>
            <a:r>
              <a:rPr lang="en-US" altLang="zh-CN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记载：“伊耆氏始为蜡。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159374" y="3066660"/>
            <a:ext cx="576103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蜡也者，索也，岁十二月，合聚万物而索飨之也。”</a:t>
            </a:r>
            <a:r>
              <a:rPr lang="en-US" altLang="zh-CN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史记</a:t>
            </a:r>
            <a:r>
              <a:rPr lang="en-US" altLang="zh-CN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补三皇本纪</a:t>
            </a:r>
            <a:r>
              <a:rPr lang="en-US" altLang="zh-CN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也说：“炎帝神农氏以其初为田事，故为蜡祭，以报天地”。。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159374" y="5238214"/>
            <a:ext cx="576103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夏代称腊日祭为“嘉平”， 殷曰“清祀”，周曰“大蜡”，汉代改为“腊”</a:t>
            </a:r>
          </a:p>
        </p:txBody>
      </p:sp>
      <p:sp>
        <p:nvSpPr>
          <p:cNvPr id="19" name="矩形 18"/>
          <p:cNvSpPr/>
          <p:nvPr/>
        </p:nvSpPr>
        <p:spPr>
          <a:xfrm>
            <a:off x="5159374" y="3990854"/>
            <a:ext cx="576103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祭祀的对象凡八：先啬神神农、司啬神后稷、农神田官之神、邮表畦神始创田间庐舍、开路、划疆界之人、猫虎神、坊神堤防、水庸神水沟、昆虫神。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638" y="1656656"/>
            <a:ext cx="4218890" cy="4359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490706" y="91940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祭祀</a:t>
            </a:r>
          </a:p>
        </p:txBody>
      </p:sp>
      <p:sp>
        <p:nvSpPr>
          <p:cNvPr id="14" name="矩形 13"/>
          <p:cNvSpPr/>
          <p:nvPr/>
        </p:nvSpPr>
        <p:spPr>
          <a:xfrm>
            <a:off x="5159375" y="3992399"/>
            <a:ext cx="576103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先秦的腊祭日在冬至后第三个戌日，南北朝以后逐渐固定在腊月初八。到了唐宋，此节又被蒙上神佛色彩。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159375" y="5073657"/>
            <a:ext cx="576103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相传释伽牟尼成佛之前，绝欲苦行，饿昏倒地。一牧羊女以杂粮掺以野果，用清泉煮粥将其救醒。</a:t>
            </a:r>
          </a:p>
        </p:txBody>
      </p:sp>
      <p:sp>
        <p:nvSpPr>
          <p:cNvPr id="21" name="矩形 20"/>
          <p:cNvSpPr/>
          <p:nvPr/>
        </p:nvSpPr>
        <p:spPr>
          <a:xfrm>
            <a:off x="5159375" y="1829881"/>
            <a:ext cx="576103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释伽牟尼在菩提树下苦思，终在十二月八日得道成佛。从此佛门定此日为“佛成道日”，诵经纪念，相沿成节。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159374" y="2911140"/>
            <a:ext cx="5960381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到了明清，敬神供佛更是取代祭祀祖灵、欢庆丰收和驱疫禳灾，而成为腊八节的主旋律。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2569" y="2454163"/>
            <a:ext cx="4056806" cy="2395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977745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饮食文化</a:t>
            </a:r>
          </a:p>
        </p:txBody>
      </p:sp>
      <p:sp>
        <p:nvSpPr>
          <p:cNvPr id="23" name="椭圆 22"/>
          <p:cNvSpPr/>
          <p:nvPr/>
        </p:nvSpPr>
        <p:spPr>
          <a:xfrm>
            <a:off x="1173721" y="1895855"/>
            <a:ext cx="1731208" cy="1731124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290696" y="1895855"/>
            <a:ext cx="1731208" cy="1731124"/>
          </a:xfrm>
          <a:prstGeom prst="ellipse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173721" y="3895256"/>
            <a:ext cx="1731208" cy="1731124"/>
          </a:xfrm>
          <a:prstGeom prst="ellipse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290696" y="3895256"/>
            <a:ext cx="1731208" cy="1731124"/>
          </a:xfrm>
          <a:prstGeom prst="ellipse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95941" y="2131280"/>
            <a:ext cx="5856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 腊八这一天有吃腊八粥的习俗，腊八粥也叫七宝五味粥。我国喝腊八粥的历史，已有一千多年。最早开始于宋代。每逢腊八这一天，不论是朝廷、官府、寺院还是黎民百姓家都要做腊八粥。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095942" y="4073454"/>
            <a:ext cx="5822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到了清朝，喝腊八粥的风俗更是盛行。在宫廷，皇帝、皇后、皇子等都要向文武大臣、侍从宫女赐腊八粥，并向各个寺院发放米、果等供僧侣食用。在民间，家家户户也要做腊八粥，祭祀祖先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同时，合家团聚在一起食用，馈赠亲朋好友。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721264" y="919401"/>
            <a:ext cx="2749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煮“五豆”</a:t>
            </a:r>
          </a:p>
        </p:txBody>
      </p:sp>
      <p:sp>
        <p:nvSpPr>
          <p:cNvPr id="27" name="矩形 26"/>
          <p:cNvSpPr/>
          <p:nvPr/>
        </p:nvSpPr>
        <p:spPr>
          <a:xfrm>
            <a:off x="5159375" y="3159888"/>
            <a:ext cx="5882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有些地方过腊八煮粥，不称“腊八粥”，而叫做煮“五豆”，有的在腊八当天煮，有的在腊月初五就煮了，还要用面捏些“雀儿头”，和米、豆（五种豆子）同煮。</a:t>
            </a:r>
          </a:p>
        </p:txBody>
      </p:sp>
      <p:sp>
        <p:nvSpPr>
          <p:cNvPr id="15" name="椭圆 14"/>
          <p:cNvSpPr/>
          <p:nvPr/>
        </p:nvSpPr>
        <p:spPr>
          <a:xfrm>
            <a:off x="1352939" y="2131280"/>
            <a:ext cx="3420000" cy="3420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234225" y="91940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腊八醋</a:t>
            </a:r>
          </a:p>
        </p:txBody>
      </p:sp>
      <p:sp>
        <p:nvSpPr>
          <p:cNvPr id="27" name="矩形 26"/>
          <p:cNvSpPr/>
          <p:nvPr/>
        </p:nvSpPr>
        <p:spPr>
          <a:xfrm>
            <a:off x="3819647" y="1603093"/>
            <a:ext cx="7100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腊八醋，传统腊八节习俗。在中国北方地区有在腊八这天用醋泡大蒜的习俗，名“腊八醋”。腊八醋，要泡到大年初一，初一吃饺子，要吃素饺子，取一年素素净净之意，蘸腊八醋吃，</a:t>
            </a:r>
          </a:p>
        </p:txBody>
      </p:sp>
      <p:sp>
        <p:nvSpPr>
          <p:cNvPr id="11" name="椭圆 10"/>
          <p:cNvSpPr/>
          <p:nvPr/>
        </p:nvSpPr>
        <p:spPr>
          <a:xfrm>
            <a:off x="1226831" y="1422394"/>
            <a:ext cx="2160000" cy="2160000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226831" y="3833405"/>
            <a:ext cx="2160000" cy="2160000"/>
          </a:xfrm>
          <a:prstGeom prst="ellipse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 w="762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86264" y="2944710"/>
            <a:ext cx="7134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泡腊八蒜是一道主要流行于北方，尤其是华北地区的传统小吃，是腊八节节日食俗。在阴历腊月初八的这天来泡制蒜。其实材料非常简单，就是醋和大蒜瓣儿。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786264" y="4286327"/>
            <a:ext cx="7134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做法也是极其简单，将剥了皮的蒜瓣儿放到一个可以密封的罐子，瓶子之类的容器里面，然后倒入醋，封上口放到一个冷的地方。慢慢地，泡在醋中的蒜就会变绿，最后会变得通体碧绿的，如同翡翠碧玉。中国北方一到腊月初八，过年的气氛一天赛过一天，华北大部分地区在腊月初八这天有用醋泡蒜的习俗，叫腊八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11" grpId="0" animBg="1"/>
      <p:bldP spid="12" grpId="0" animBg="1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977745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腊八豆腐</a:t>
            </a:r>
          </a:p>
        </p:txBody>
      </p:sp>
      <p:sp>
        <p:nvSpPr>
          <p:cNvPr id="12" name="矩形 11"/>
          <p:cNvSpPr/>
          <p:nvPr/>
        </p:nvSpPr>
        <p:spPr>
          <a:xfrm>
            <a:off x="5132078" y="2826672"/>
            <a:ext cx="5788335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腊八豆腐是安徽省黟县地区民间传统小吃之一，节日食俗</a:t>
            </a:r>
          </a:p>
        </p:txBody>
      </p:sp>
      <p:sp>
        <p:nvSpPr>
          <p:cNvPr id="13" name="矩形 12"/>
          <p:cNvSpPr/>
          <p:nvPr/>
        </p:nvSpPr>
        <p:spPr>
          <a:xfrm>
            <a:off x="5159375" y="3700172"/>
            <a:ext cx="578833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在春节前夕的腊月初八，家家户户都要晒制豆腐，民间将这种晒制的豆腐，便称作“腊八豆腐”。 </a:t>
            </a:r>
          </a:p>
        </p:txBody>
      </p:sp>
      <p:sp>
        <p:nvSpPr>
          <p:cNvPr id="14" name="圆角矩形 14"/>
          <p:cNvSpPr/>
          <p:nvPr/>
        </p:nvSpPr>
        <p:spPr>
          <a:xfrm>
            <a:off x="1244290" y="1849441"/>
            <a:ext cx="3701462" cy="3701462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977745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腊八豆腐</a:t>
            </a:r>
          </a:p>
        </p:txBody>
      </p:sp>
      <p:sp>
        <p:nvSpPr>
          <p:cNvPr id="11" name="矩形 10"/>
          <p:cNvSpPr/>
          <p:nvPr/>
        </p:nvSpPr>
        <p:spPr>
          <a:xfrm>
            <a:off x="1148993" y="5102959"/>
            <a:ext cx="9706113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制作方法是先用上等小黄豆做成豆腐，并切成圆形或方形的块状，然后抹上盐水，在上部中间挖一小洞，放入适量食盐，置冬日温和的太阳下慢慢烤晒，使盐分逐渐吸入，水分也渐晒干，即成腊八豆腐。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127468" y="3131544"/>
            <a:ext cx="970611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它既可以单独吃，也可与肉类同炒、同炖。招待贵宾时，黟县人还将其雕刻成动物、花卉，浇上麻油，拌上葱姜蒜等佐料，配成冷盘，成为酒宴佳肴。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48990" y="4117380"/>
            <a:ext cx="970611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在春节前夕的腊月初八，家家户户都要晒制豆腐，民间将这种晒制的豆腐，便称作“腊八豆腐”。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163638" y="1776632"/>
            <a:ext cx="967026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成品色泽黄润如玉，入口松软，味咸带甜，又香又鲜。如在晒制时加入虾米等配料，味则更好。“腊八豆腐”平时用草绳悬挂在通风处晾着，吃时摘取，一般可晾放三个月不变质、变味。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234225" y="91940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腊八面</a:t>
            </a:r>
          </a:p>
        </p:txBody>
      </p:sp>
      <p:sp>
        <p:nvSpPr>
          <p:cNvPr id="14" name="矩形 13"/>
          <p:cNvSpPr/>
          <p:nvPr/>
        </p:nvSpPr>
        <p:spPr>
          <a:xfrm>
            <a:off x="5234225" y="2850573"/>
            <a:ext cx="5541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腊八节的节令食品。传统面食，流行于陕西关中地区 ，在陕西省渭北一带的澄城地区，腊八节一般是不喝粥的，每年的农历腊月初八早上，家家户户都要吃碗腊八面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7033" y="1492705"/>
            <a:ext cx="3872590" cy="3872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86360" y="0"/>
            <a:ext cx="1236472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83804" y="5220028"/>
            <a:ext cx="5725610" cy="1340838"/>
            <a:chOff x="-762000" y="3860800"/>
            <a:chExt cx="12364720" cy="289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-762000" y="3860800"/>
              <a:ext cx="6858000" cy="28956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744720" y="3860800"/>
              <a:ext cx="6858000" cy="289560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0" y="-1"/>
            <a:ext cx="12278360" cy="989791"/>
            <a:chOff x="0" y="-1"/>
            <a:chExt cx="11752162" cy="9473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56778" y="1507139"/>
            <a:ext cx="3517512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吃过腊八饭，就把年来办！</a:t>
            </a:r>
          </a:p>
        </p:txBody>
      </p:sp>
      <p:sp>
        <p:nvSpPr>
          <p:cNvPr id="10" name="矩形 9"/>
          <p:cNvSpPr/>
          <p:nvPr/>
        </p:nvSpPr>
        <p:spPr>
          <a:xfrm>
            <a:off x="556777" y="2892678"/>
            <a:ext cx="6141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腊月初八被认为是农历新年的前奏曲，中国许多地方都有喝腊八粥的习俗。但是，不要光顾着喝腊八粥呀！接下来，就请跟着百科校园专题团去了解一下腊八节吧！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6675643" y="192961"/>
            <a:ext cx="5602717" cy="7180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490705" y="91940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吃冰</a:t>
            </a:r>
          </a:p>
        </p:txBody>
      </p:sp>
      <p:sp>
        <p:nvSpPr>
          <p:cNvPr id="14" name="矩形 13"/>
          <p:cNvSpPr/>
          <p:nvPr/>
        </p:nvSpPr>
        <p:spPr>
          <a:xfrm>
            <a:off x="6092143" y="2968771"/>
            <a:ext cx="4683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腊八前一天，人们一般用钢盆舀水结冰，等到了腊八节就脱盆冰并把冰敲成碎块。据说这天的冰很神奇，吃了它在以后一年不会肚子疼。</a:t>
            </a:r>
          </a:p>
        </p:txBody>
      </p:sp>
      <p:sp>
        <p:nvSpPr>
          <p:cNvPr id="11" name="椭圆 10"/>
          <p:cNvSpPr/>
          <p:nvPr/>
        </p:nvSpPr>
        <p:spPr>
          <a:xfrm>
            <a:off x="1163638" y="2557198"/>
            <a:ext cx="1980000" cy="1980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27891" y="2557198"/>
            <a:ext cx="1980000" cy="19800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234225" y="91940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麦仁饭</a:t>
            </a:r>
          </a:p>
        </p:txBody>
      </p:sp>
      <p:sp>
        <p:nvSpPr>
          <p:cNvPr id="11" name="椭圆 10"/>
          <p:cNvSpPr/>
          <p:nvPr/>
        </p:nvSpPr>
        <p:spPr>
          <a:xfrm>
            <a:off x="1367460" y="2120266"/>
            <a:ext cx="3364938" cy="3364938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59373" y="1866819"/>
            <a:ext cx="5761038" cy="12899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西宁腊八节并不喝粥，而是吃麦仁饭。腊月初七晚上将新碾的麦仁，与牛羊肉同煮，加上青盐、姜皮、花椒、草果、苗香等佐料，经一夜文火煮熬。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159375" y="4399282"/>
            <a:ext cx="57610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青海传说中说，农历十二月八日是释迦牟尼的成道之日，成道前有牧羊女献乳糜，用香谷及果实造粥供佛，那粥就是麦仁粥，成了后来青海的“腊八粥”。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159375" y="3340800"/>
            <a:ext cx="5761038" cy="12899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后人根据这种做法，在青海人的饮食里造了这味饮食。也开始在餐馆里流行。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426283"/>
            <a:ext cx="5602717" cy="7180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6373792" y="2921168"/>
            <a:ext cx="381605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lvl="0">
              <a:defRPr/>
            </a:pPr>
            <a:r>
              <a:rPr lang="zh-CN" altLang="en-US" sz="60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节日传说</a:t>
            </a:r>
          </a:p>
        </p:txBody>
      </p:sp>
      <p:sp>
        <p:nvSpPr>
          <p:cNvPr id="17" name="矩形 16"/>
          <p:cNvSpPr/>
          <p:nvPr/>
        </p:nvSpPr>
        <p:spPr>
          <a:xfrm>
            <a:off x="5012408" y="2875001"/>
            <a:ext cx="98656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66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肆</a:t>
            </a:r>
            <a:endParaRPr lang="zh-CN" altLang="en-US" sz="6600" dirty="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234225" y="91940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传说一</a:t>
            </a:r>
          </a:p>
        </p:txBody>
      </p:sp>
      <p:sp>
        <p:nvSpPr>
          <p:cNvPr id="14" name="矩形 13"/>
          <p:cNvSpPr/>
          <p:nvPr/>
        </p:nvSpPr>
        <p:spPr>
          <a:xfrm>
            <a:off x="1163638" y="2272145"/>
            <a:ext cx="6368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腊八节是农历腊月（十二月）初八，起源于元未明初，据说当年朱元璋落难在牢监里受苦时，当时正值寒天，又冷又饿的朱元璋竟然从监牢的老鼠洞刨找出一些红豆、大米、红枣等七八种五谷杂粮。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163638" y="3747817"/>
            <a:ext cx="6368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朱元璋便把这些东西熬成了粥，因那天正是腊月初八，朱元璋便美名其曰这锅杂粮粥为腊八粥。后来朱元璋平定天下，坐北朝南做了皇帝，为了纪念在监牢中那个特殊的日子，他于是把这一天定为腊八节，把自己那天吃的杂粮粥正式命名为腊八粥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125271" y="2372140"/>
            <a:ext cx="2742317" cy="266869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234225" y="91940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传说二</a:t>
            </a:r>
          </a:p>
        </p:txBody>
      </p:sp>
      <p:sp>
        <p:nvSpPr>
          <p:cNvPr id="14" name="矩形 13"/>
          <p:cNvSpPr/>
          <p:nvPr/>
        </p:nvSpPr>
        <p:spPr>
          <a:xfrm>
            <a:off x="1163638" y="2272145"/>
            <a:ext cx="6368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腊八节来自“赤豆打鬼”的风俗。传说上古五帝之一的颛顼氏，三个儿子死后变成恶鬼，专门出来惊吓孩子。古代人们普遍相信迷信，害怕鬼神，认为大人小孩中风得病、身体不好都是由于疫鬼作祟。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163638" y="3747817"/>
            <a:ext cx="636894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这些恶鬼天不怕地不怕，单怕赤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红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豆，故有“赤豆打鬼”的说法。所以，在腊月初八这一天以红小豆、赤小豆熬粥，以祛疫迎祥。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155135" y="2413468"/>
            <a:ext cx="2712454" cy="266869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234224" y="91940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传说三</a:t>
            </a:r>
          </a:p>
        </p:txBody>
      </p:sp>
      <p:sp>
        <p:nvSpPr>
          <p:cNvPr id="13" name="矩形 12"/>
          <p:cNvSpPr/>
          <p:nvPr/>
        </p:nvSpPr>
        <p:spPr>
          <a:xfrm>
            <a:off x="1163638" y="2059042"/>
            <a:ext cx="609985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秦始皇修建长城，天下民工奉命而来，长年不能回家，吃粮靠家里人送。有些民工，家隔千山万水，粮食送不到，致使不少民工饿死于长城工地。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163638" y="3402605"/>
            <a:ext cx="609985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有一年腊月初八，无粮吃的民工们合伙积了几把五谷杂粮，放在锅里熬成稀粥，每人喝了一碗，最后还是饿死在长城下。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163638" y="4746168"/>
            <a:ext cx="609985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为了悼念饿死在长城工地的民工，人们每年腊月初八吃“腊八粥”，以资纪念。</a:t>
            </a:r>
          </a:p>
        </p:txBody>
      </p:sp>
      <p:sp>
        <p:nvSpPr>
          <p:cNvPr id="20" name="圆角矩形 13"/>
          <p:cNvSpPr/>
          <p:nvPr/>
        </p:nvSpPr>
        <p:spPr>
          <a:xfrm>
            <a:off x="8103359" y="2171974"/>
            <a:ext cx="2817054" cy="257419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9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234224" y="919401"/>
            <a:ext cx="1723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传说四</a:t>
            </a:r>
          </a:p>
        </p:txBody>
      </p:sp>
      <p:sp>
        <p:nvSpPr>
          <p:cNvPr id="14" name="矩形 13"/>
          <p:cNvSpPr/>
          <p:nvPr/>
        </p:nvSpPr>
        <p:spPr>
          <a:xfrm>
            <a:off x="1163638" y="2272145"/>
            <a:ext cx="6368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相传老两口过日子，吃苦耐劳，持家节俭，省下一笔大家业，可是宝贝儿子却不争气，娶个媳妇也不贤惠，很快就败了家业，到了腊月初八这一天，小俩口冻饿交加，幸好有村人、邻居接济，煮了一锅大米、面块、豆子、蔬菜等混在一起的“杂合粥”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163638" y="4047275"/>
            <a:ext cx="6368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意思是：“吃顿杂合粥，教训记心头。”这顿粥让小两口改掉了恶习，走上正道，靠勤恳的劳动持家，日子一天天也好起来。民间流行腊八吃粥的风俗，就是人们为了以此教训警告后人而相沿的。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896957" y="2272145"/>
            <a:ext cx="3023456" cy="2772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426283"/>
            <a:ext cx="5602717" cy="7180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6373792" y="2921168"/>
            <a:ext cx="381605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lvl="0">
              <a:defRPr/>
            </a:pPr>
            <a:r>
              <a:rPr lang="zh-CN" altLang="en-US" sz="60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各地风俗</a:t>
            </a:r>
          </a:p>
        </p:txBody>
      </p:sp>
      <p:sp>
        <p:nvSpPr>
          <p:cNvPr id="17" name="矩形 16"/>
          <p:cNvSpPr/>
          <p:nvPr/>
        </p:nvSpPr>
        <p:spPr>
          <a:xfrm>
            <a:off x="5012408" y="2875001"/>
            <a:ext cx="98656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66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伍</a:t>
            </a:r>
            <a:endParaRPr lang="zh-CN" altLang="en-US" sz="6600" dirty="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951823" y="919401"/>
            <a:ext cx="4288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陕西腊八节的习俗</a:t>
            </a:r>
          </a:p>
        </p:txBody>
      </p:sp>
      <p:sp>
        <p:nvSpPr>
          <p:cNvPr id="12" name="矩形 11"/>
          <p:cNvSpPr/>
          <p:nvPr/>
        </p:nvSpPr>
        <p:spPr>
          <a:xfrm>
            <a:off x="5197247" y="2295926"/>
            <a:ext cx="5723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腊八粥熬好之后，要先敬神祭祖。之后要赠送亲友，一定要在中午之前送出去。最后才是全家人食用。吃剩的腊八粥，保存着吃了几天还有剩下来的，却是好兆头，取其“年年有余”的意义。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197246" y="3975926"/>
            <a:ext cx="5723166" cy="15261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如果把粥送给穷苦的人吃，那更是为自己积德。 有些不产或者少产大米的地方，人们不吃腊八粥，而是吃腊八面。用各种果品、蔬菜做成臊子，把面条擀好。到腊月初八早上全家人一起吃。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987499" y="2054891"/>
            <a:ext cx="1930444" cy="3447222"/>
            <a:chOff x="1454426" y="2343978"/>
            <a:chExt cx="1930444" cy="3447222"/>
          </a:xfrm>
        </p:grpSpPr>
        <p:sp>
          <p:nvSpPr>
            <p:cNvPr id="20" name="KSO_Shape"/>
            <p:cNvSpPr/>
            <p:nvPr/>
          </p:nvSpPr>
          <p:spPr bwMode="auto">
            <a:xfrm>
              <a:off x="1454426" y="2343978"/>
              <a:ext cx="1930444" cy="3447222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391A05"/>
            </a:solidFill>
            <a:ln w="3810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33102" y="4510158"/>
              <a:ext cx="1210588" cy="707886"/>
            </a:xfrm>
            <a:prstGeom prst="rect">
              <a:avLst/>
            </a:prstGeom>
            <a:ln w="57150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陕西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951823" y="919401"/>
            <a:ext cx="4288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西北腊八节的习俗</a:t>
            </a:r>
          </a:p>
        </p:txBody>
      </p:sp>
      <p:sp>
        <p:nvSpPr>
          <p:cNvPr id="12" name="矩形 11"/>
          <p:cNvSpPr/>
          <p:nvPr/>
        </p:nvSpPr>
        <p:spPr>
          <a:xfrm>
            <a:off x="5197247" y="2295926"/>
            <a:ext cx="5723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腊八节在陕北高原，熬粥除了用多种米、豆之外，还得加入各种干果、豆腐和肉混合煮成。吃完以后，还要将粥抹在门上、灶台上及门外树上，以驱邪避灾，迎接来年的农业大丰收。而且，腊八这天忌吃菜。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197246" y="3975926"/>
            <a:ext cx="5723166" cy="15261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如果这天吃菜的话，庄稼地里就会杂草多。腊八这天人们除了吃腊八粥，还得用粥供奉祖先和粮仓。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13390" y="1892461"/>
            <a:ext cx="3073078" cy="3073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426283"/>
            <a:ext cx="5602717" cy="7180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6373792" y="2921168"/>
            <a:ext cx="381605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lvl="0">
              <a:defRPr/>
            </a:pPr>
            <a:r>
              <a:rPr lang="zh-CN" altLang="en-US" sz="60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节日起源</a:t>
            </a:r>
          </a:p>
        </p:txBody>
      </p:sp>
      <p:sp>
        <p:nvSpPr>
          <p:cNvPr id="17" name="矩形 16"/>
          <p:cNvSpPr/>
          <p:nvPr/>
        </p:nvSpPr>
        <p:spPr>
          <a:xfrm>
            <a:off x="5012408" y="2875001"/>
            <a:ext cx="986568" cy="212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6600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壹  </a:t>
            </a:r>
            <a:endParaRPr lang="zh-CN" altLang="en-US" sz="6600" dirty="0">
              <a:solidFill>
                <a:schemeClr val="accent4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951823" y="919401"/>
            <a:ext cx="4288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甘肃腊八节的习俗</a:t>
            </a:r>
          </a:p>
        </p:txBody>
      </p:sp>
      <p:sp>
        <p:nvSpPr>
          <p:cNvPr id="12" name="矩形 11"/>
          <p:cNvSpPr/>
          <p:nvPr/>
        </p:nvSpPr>
        <p:spPr>
          <a:xfrm>
            <a:off x="5197247" y="3065517"/>
            <a:ext cx="5723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传统煮腊八粥用五谷、蔬菜，煮熟后除家人吃，还分送给邻里，还要用来喂家畜。甘肃武威地区讲究过“素腊八”，吃大米稠饭、扁豆饭或是稠饭，煮熟后配炸散子、麻花同吃，民俗叫它“扁豆粥泡散”。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69528" y="2234639"/>
            <a:ext cx="3476413" cy="2943363"/>
            <a:chOff x="611255" y="2513909"/>
            <a:chExt cx="3476413" cy="2943363"/>
          </a:xfrm>
        </p:grpSpPr>
        <p:sp>
          <p:nvSpPr>
            <p:cNvPr id="18" name="KSO_Shape"/>
            <p:cNvSpPr/>
            <p:nvPr/>
          </p:nvSpPr>
          <p:spPr bwMode="auto">
            <a:xfrm>
              <a:off x="611255" y="2513909"/>
              <a:ext cx="3476413" cy="2943363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rgbClr val="391A05"/>
            </a:soli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448791" y="4112593"/>
              <a:ext cx="1210588" cy="707886"/>
            </a:xfrm>
            <a:prstGeom prst="rect">
              <a:avLst/>
            </a:prstGeom>
            <a:ln w="57150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391A05"/>
                  </a:solidFill>
                  <a:cs typeface="+mn-ea"/>
                  <a:sym typeface="+mn-lt"/>
                </a:rPr>
                <a:t>甘肃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951823" y="919401"/>
            <a:ext cx="4288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西宁腊八节的习俗</a:t>
            </a:r>
          </a:p>
        </p:txBody>
      </p:sp>
      <p:sp>
        <p:nvSpPr>
          <p:cNvPr id="12" name="矩形 11"/>
          <p:cNvSpPr/>
          <p:nvPr/>
        </p:nvSpPr>
        <p:spPr>
          <a:xfrm>
            <a:off x="5197247" y="3073386"/>
            <a:ext cx="5723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腊八节并不喝粥，而是吃麦仁饭。腊月初七晚上将新碾的麦仁，与牛羊肉同煮，加上青盐、姜皮、花椒、草果、苗香等佐料，经一夜文火煮熬，麦仁饭异香扑鼻，十分可口。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163638" y="2236467"/>
            <a:ext cx="3949806" cy="2830692"/>
            <a:chOff x="637761" y="3011417"/>
            <a:chExt cx="2917213" cy="2090669"/>
          </a:xfrm>
        </p:grpSpPr>
        <p:sp>
          <p:nvSpPr>
            <p:cNvPr id="24" name="KSO_Shape"/>
            <p:cNvSpPr/>
            <p:nvPr/>
          </p:nvSpPr>
          <p:spPr bwMode="auto">
            <a:xfrm>
              <a:off x="637761" y="3011417"/>
              <a:ext cx="2917213" cy="2090669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rgbClr val="391A05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620283" y="3556003"/>
              <a:ext cx="894105" cy="522825"/>
            </a:xfrm>
            <a:prstGeom prst="rect">
              <a:avLst/>
            </a:prstGeom>
            <a:ln w="57150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青海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951823" y="919401"/>
            <a:ext cx="4288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江浙腊八节的习俗</a:t>
            </a:r>
          </a:p>
        </p:txBody>
      </p:sp>
      <p:sp>
        <p:nvSpPr>
          <p:cNvPr id="12" name="矩形 11"/>
          <p:cNvSpPr/>
          <p:nvPr/>
        </p:nvSpPr>
        <p:spPr>
          <a:xfrm>
            <a:off x="5197247" y="2295926"/>
            <a:ext cx="5723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江苏人吃腊八粥分甜咸两种。腊八粥里要加入茨菰、荸荠、胡桃仁、松子仁、芡实、红枣、栗子、木耳、青菜、金针菇等。如果煮的是咸粥的话，在里面加入青菜和油即可。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197246" y="3975926"/>
            <a:ext cx="5723166" cy="15261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浙江人煮腊八粥则一般用胡桃仁、松子仁、莲子、红枣、桂圆肉、荔枝肉等，香甜味美。据说，这种煮粥方法还是从南京流传过来的。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525829" y="1694270"/>
            <a:ext cx="2433710" cy="1878013"/>
            <a:chOff x="863048" y="2349431"/>
            <a:chExt cx="2433710" cy="1878013"/>
          </a:xfrm>
        </p:grpSpPr>
        <p:sp>
          <p:nvSpPr>
            <p:cNvPr id="18" name="KSO_Shape"/>
            <p:cNvSpPr/>
            <p:nvPr/>
          </p:nvSpPr>
          <p:spPr bwMode="auto">
            <a:xfrm>
              <a:off x="863048" y="2349431"/>
              <a:ext cx="2433710" cy="1878013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rgbClr val="391A05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952372" y="3429000"/>
              <a:ext cx="1210588" cy="707886"/>
            </a:xfrm>
            <a:prstGeom prst="rect">
              <a:avLst/>
            </a:prstGeom>
            <a:ln w="57150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江苏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78485" y="3994695"/>
            <a:ext cx="1647825" cy="1905000"/>
            <a:chOff x="1322939" y="4464326"/>
            <a:chExt cx="1647825" cy="1905000"/>
          </a:xfrm>
        </p:grpSpPr>
        <p:sp>
          <p:nvSpPr>
            <p:cNvPr id="21" name="KSO_Shape"/>
            <p:cNvSpPr/>
            <p:nvPr/>
          </p:nvSpPr>
          <p:spPr bwMode="auto">
            <a:xfrm>
              <a:off x="1322939" y="4464326"/>
              <a:ext cx="1647825" cy="1905000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391A05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495172" y="5131905"/>
              <a:ext cx="1210588" cy="707886"/>
            </a:xfrm>
            <a:prstGeom prst="rect">
              <a:avLst/>
            </a:prstGeom>
            <a:ln w="57150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浙江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951823" y="919401"/>
            <a:ext cx="4288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北京腊八节的习俗</a:t>
            </a:r>
          </a:p>
        </p:txBody>
      </p:sp>
      <p:sp>
        <p:nvSpPr>
          <p:cNvPr id="12" name="矩形 11"/>
          <p:cNvSpPr/>
          <p:nvPr/>
        </p:nvSpPr>
        <p:spPr>
          <a:xfrm>
            <a:off x="5197247" y="2272145"/>
            <a:ext cx="5723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北京的腊八粥可以说是最为讲究的。掺在白米中的东西较多，如红枣、莲子、核桃、栗子、杏仁、松仁、桂圆、葡萄、白果、青丝、玫瑰、红豆、花生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不下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种。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197247" y="3899432"/>
            <a:ext cx="572316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人们在腊月初七晚上就开始洗米、泡果、拨皮、去核，半夜时分开始用微火炖，直到第二天清晨，腊八粥才算熬好了。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79303" y="1740776"/>
            <a:ext cx="3140096" cy="3376448"/>
            <a:chOff x="1605584" y="3165613"/>
            <a:chExt cx="1771650" cy="1905000"/>
          </a:xfrm>
        </p:grpSpPr>
        <p:sp>
          <p:nvSpPr>
            <p:cNvPr id="15" name="KSO_Shape"/>
            <p:cNvSpPr/>
            <p:nvPr/>
          </p:nvSpPr>
          <p:spPr bwMode="auto">
            <a:xfrm>
              <a:off x="1605584" y="3165613"/>
              <a:ext cx="1771650" cy="1905000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rgbClr val="391A05"/>
            </a:solidFill>
            <a:ln w="38100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116766" y="3819939"/>
              <a:ext cx="683017" cy="399391"/>
            </a:xfrm>
            <a:prstGeom prst="rect">
              <a:avLst/>
            </a:prstGeom>
            <a:ln w="57150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北京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951823" y="919401"/>
            <a:ext cx="4288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宁夏腊八节的习俗</a:t>
            </a:r>
          </a:p>
        </p:txBody>
      </p:sp>
      <p:sp>
        <p:nvSpPr>
          <p:cNvPr id="12" name="矩形 11"/>
          <p:cNvSpPr/>
          <p:nvPr/>
        </p:nvSpPr>
        <p:spPr>
          <a:xfrm>
            <a:off x="5197247" y="3108184"/>
            <a:ext cx="5723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做腊八饭一般用各种豆类加大米、土豆煮粥，再加上用麦面或荞麦面切成菱形柳叶片的“麦穗子”，或者是做成小圆蛋的“雀儿头”，出锅之前再入葱花油。和陕北一样，这天全家人只吃腊八饭，不吃菜。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322861" y="1500763"/>
            <a:ext cx="2756832" cy="4556744"/>
            <a:chOff x="1146520" y="2556013"/>
            <a:chExt cx="1941237" cy="3208656"/>
          </a:xfrm>
        </p:grpSpPr>
        <p:sp>
          <p:nvSpPr>
            <p:cNvPr id="20" name="KSO_Shape"/>
            <p:cNvSpPr/>
            <p:nvPr/>
          </p:nvSpPr>
          <p:spPr bwMode="auto">
            <a:xfrm>
              <a:off x="1146520" y="2556013"/>
              <a:ext cx="1941237" cy="3208656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rgbClr val="391A05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08777" y="3777542"/>
              <a:ext cx="852442" cy="498462"/>
            </a:xfrm>
            <a:prstGeom prst="rect">
              <a:avLst/>
            </a:prstGeom>
            <a:ln w="57150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宁夏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86360" y="0"/>
            <a:ext cx="1236472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90298" y="1268913"/>
            <a:ext cx="5094340" cy="50943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0" y="0"/>
            <a:ext cx="12192000" cy="18947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-1916000" y="2864144"/>
            <a:ext cx="5931552" cy="593155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223253" y="1894745"/>
            <a:ext cx="5745494" cy="2047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600" dirty="0">
                <a:solidFill>
                  <a:srgbClr val="EDDC8A"/>
                </a:solidFill>
                <a:cs typeface="+mn-ea"/>
                <a:sym typeface="+mn-lt"/>
              </a:rPr>
              <a:t>谢谢欣赏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9716" cy="6099858"/>
            <a:chOff x="-1675893" y="0"/>
            <a:chExt cx="13716000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2107" y="0"/>
              <a:ext cx="6858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-1675893" y="0"/>
              <a:ext cx="6858000" cy="685800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973888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历史简介</a:t>
            </a:r>
          </a:p>
        </p:txBody>
      </p:sp>
      <p:sp>
        <p:nvSpPr>
          <p:cNvPr id="11" name="矩形 10"/>
          <p:cNvSpPr/>
          <p:nvPr/>
        </p:nvSpPr>
        <p:spPr>
          <a:xfrm>
            <a:off x="1183969" y="1891822"/>
            <a:ext cx="6625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自先上古起，腊八是用来祭祀祖先和神灵（包括门神、户神、宅神、灶神、井神）的祭祀仪式，祈求丰收和吉祥。据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礼记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郊特牲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记载，腊祭是“岁十二月，合聚万物而索飨之也。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156144" y="3125347"/>
            <a:ext cx="6641141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”夏代称腊日为“嘉平”，商代为“清祀”，周代为“大蜡”；因在十二月举行，故称该月为腊月，称腊祭这一天为腊日。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890863" y="4244987"/>
            <a:ext cx="6029549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先秦的腊日在冬至后的第三个戌日，后来佛教传入，为了扩大在本土的影响力遂附会传统文化把腊八节定为佛成道日。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903178" y="5161970"/>
            <a:ext cx="596683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后随佛教盛行，佛祖成道日与腊日融合，在佛教领域被称为“法宝节”。南北朝开始才固定在腊月初八。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673" y="1891822"/>
            <a:ext cx="2981740" cy="1815368"/>
          </a:xfrm>
          <a:prstGeom prst="rect">
            <a:avLst/>
          </a:prstGeom>
          <a:ln>
            <a:solidFill>
              <a:srgbClr val="996633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687" y="4099255"/>
            <a:ext cx="3207027" cy="1907684"/>
          </a:xfrm>
          <a:prstGeom prst="rect">
            <a:avLst/>
          </a:prstGeom>
          <a:ln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6815" y="65600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85151A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85151A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85151A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85151A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85151A"/>
              </a:solidFill>
              <a:effectLst/>
              <a:uLnTx/>
              <a:uFillTx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163638" y="3059669"/>
            <a:ext cx="3593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说文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载：“冬至后三戌日腊祭百神。”可见，冬至后第三个戌日曾是腊日。后由于佛教介入，腊日改在十二月初八，自此相沿成俗。</a:t>
            </a:r>
          </a:p>
        </p:txBody>
      </p:sp>
      <p:sp>
        <p:nvSpPr>
          <p:cNvPr id="10" name="矩形 9"/>
          <p:cNvSpPr/>
          <p:nvPr/>
        </p:nvSpPr>
        <p:spPr>
          <a:xfrm>
            <a:off x="4973888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历史简介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711203" y="2193013"/>
            <a:ext cx="5209210" cy="3259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626625" y="1756699"/>
            <a:ext cx="43806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据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云笈七笺</a:t>
            </a:r>
            <a:r>
              <a:rPr lang="en-US" altLang="zh-CN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记载，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正月初一（春节）是天腊，五帝会于东方九炁青天；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五月初五（端午节）名地腊，五帝会于南方三炁丹天；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七月初七（乞巧节）是道德腊，五帝会于西方七炁素天；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十月初一（寒衣节）是民岁腊，五帝会于北方五炁黑天；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腊月初八（腊八节）是王侯腊，五帝会于上方玄都玉京。</a:t>
            </a:r>
          </a:p>
        </p:txBody>
      </p:sp>
      <p:sp>
        <p:nvSpPr>
          <p:cNvPr id="10" name="矩形 9"/>
          <p:cNvSpPr/>
          <p:nvPr/>
        </p:nvSpPr>
        <p:spPr>
          <a:xfrm>
            <a:off x="4973888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道教说法</a:t>
            </a:r>
          </a:p>
        </p:txBody>
      </p:sp>
      <p:pic>
        <p:nvPicPr>
          <p:cNvPr id="12" name="Picture 4" descr="https://timgsa.baidu.com/timg?image&amp;quality=80&amp;size=b9999_10000&amp;sec=1514264266105&amp;di=99d1e89a79d7f6d1a80422988eeec9e6&amp;imgtype=0&amp;src=http%3A%2F%2Fa.hiphotos.baidu.com%2Fimage%2Fpic%2Fitem%2F18d8bc3eb13533fac21ac3fea2d3fd1f40345bb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988" y="1756699"/>
            <a:ext cx="3124158" cy="4111510"/>
          </a:xfrm>
          <a:prstGeom prst="rect">
            <a:avLst/>
          </a:prstGeom>
          <a:noFill/>
          <a:ln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973888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道教说法</a:t>
            </a:r>
          </a:p>
        </p:txBody>
      </p:sp>
      <p:sp>
        <p:nvSpPr>
          <p:cNvPr id="12" name="矩形 11"/>
          <p:cNvSpPr/>
          <p:nvPr/>
        </p:nvSpPr>
        <p:spPr>
          <a:xfrm>
            <a:off x="1163638" y="1983705"/>
            <a:ext cx="50934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正月初一天腊，五帝校定生人神气，时限长短，益添年命。求祷子孕，祭祀先亡，升达玄祖。其日不可壅滞沟涧，用力色欲。可吟咏歌赞，导引神气。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63637" y="3242663"/>
            <a:ext cx="497380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五月初二地腊，五帝校定生人官爵，血肉衰盛，外滋万类，内延年寿，记录长生名字。此日可谢罪，求请移易官爵，祭祀玄祖。其日不可伐损树木、血食，可服气，消息四大。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163637" y="4713825"/>
            <a:ext cx="497766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七月初二道德腊，五帝校定生人骨体枯盛，学业文籍，名官降益。其日可谢罪、请福、服气、沐浴、祭祀先亡。其日不可伐树碎石，食啖酸咸，乘骑临险。可导引摄理，展舒筋骨。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801217" y="4125588"/>
            <a:ext cx="41191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十月初一民岁腊，五帝校定生人禄料、官爵、算尽、疾病轻重。其日可谢罪、请添算寿、祭祀先亡、沐浴玄祖。慎勿多食、侄昏醉睡。可行道礼拜、旋逵庭坛。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801217" y="1983705"/>
            <a:ext cx="422714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腊月初八王侯腊。五帝校定生人处所、受禄分野、降注三万六千神气。其日可谢罪、求延年益寿、安定百神、移易名位、回改贫乏、沐浴、祭祀先亡、大醮天官，令人所求从愿，求道必获。此日不得聚会饮乐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9716" cy="3206187"/>
            <a:chOff x="0" y="0"/>
            <a:chExt cx="12199716" cy="32061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9858" y="0"/>
              <a:ext cx="6099858" cy="32061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0"/>
              <a:ext cx="6099858" cy="32061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0" y="5868209"/>
            <a:ext cx="12278360" cy="989791"/>
            <a:chOff x="0" y="-1"/>
            <a:chExt cx="11752162" cy="947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6096000" cy="9473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5656162" y="-1"/>
              <a:ext cx="6096000" cy="947373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163638" y="4440651"/>
            <a:ext cx="9756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据以上，正月初一天腊，五帝校定生人神气时限长短；五月初五地腊，五帝校定生人官爵、血肉衰盛；七月初七道德腊，五帝校定生人骨体枯盛；十月初一民岁腊，五帝校定生人禄科官爵；十二初八王侯腊，五帝校定生人处所，受禄分野。五腊日，斋戒沐浴，朝真行道，自然获福无量。</a:t>
            </a:r>
          </a:p>
        </p:txBody>
      </p:sp>
      <p:sp>
        <p:nvSpPr>
          <p:cNvPr id="10" name="矩形 9"/>
          <p:cNvSpPr/>
          <p:nvPr/>
        </p:nvSpPr>
        <p:spPr>
          <a:xfrm>
            <a:off x="4973888" y="9194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道教说法</a:t>
            </a:r>
          </a:p>
        </p:txBody>
      </p:sp>
      <p:sp>
        <p:nvSpPr>
          <p:cNvPr id="13" name="圆角矩形 9"/>
          <p:cNvSpPr/>
          <p:nvPr/>
        </p:nvSpPr>
        <p:spPr>
          <a:xfrm>
            <a:off x="1835426" y="2226517"/>
            <a:ext cx="8521147" cy="1828800"/>
          </a:xfrm>
          <a:prstGeom prst="roundRect">
            <a:avLst/>
          </a:prstGeom>
          <a:noFill/>
          <a:ln w="76200" cmpd="thinThick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64904" y="2543417"/>
            <a:ext cx="7262191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三元节三官大帝赐福赦罪解厄，五腊日便是五帝校定生人延益的良日。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赤松子章历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卷二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有：</a:t>
            </a:r>
          </a:p>
          <a:p>
            <a:pPr algn="ctr"/>
            <a:r>
              <a:rPr lang="zh-CN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王长谓赵升真人曰：子知五腊日乎？</a:t>
            </a:r>
            <a:endParaRPr lang="zh-CN" altLang="en-US" sz="3200" b="0" i="0" dirty="0">
              <a:solidFill>
                <a:schemeClr val="accent4">
                  <a:lumMod val="40000"/>
                  <a:lumOff val="60000"/>
                </a:schemeClr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0yconm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4354</Words>
  <Application>Microsoft Office PowerPoint</Application>
  <PresentationFormat>宽屏</PresentationFormat>
  <Paragraphs>199</Paragraphs>
  <Slides>45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52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2022-03-11T05:33:44Z</dcterms:created>
  <dcterms:modified xsi:type="dcterms:W3CDTF">2023-01-11T02:19:59Z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F21AE870DF0549FFAC68CAF580B6C485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