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7" r:id="rId2"/>
    <p:sldId id="318" r:id="rId3"/>
    <p:sldId id="299" r:id="rId4"/>
    <p:sldId id="309" r:id="rId5"/>
    <p:sldId id="306" r:id="rId6"/>
    <p:sldId id="322" r:id="rId7"/>
    <p:sldId id="323" r:id="rId8"/>
    <p:sldId id="307" r:id="rId9"/>
    <p:sldId id="320" r:id="rId10"/>
    <p:sldId id="289" r:id="rId11"/>
    <p:sldId id="313" r:id="rId12"/>
    <p:sldId id="310" r:id="rId13"/>
    <p:sldId id="321" r:id="rId14"/>
    <p:sldId id="290" r:id="rId15"/>
    <p:sldId id="315" r:id="rId16"/>
    <p:sldId id="291" r:id="rId17"/>
  </p:sldIdLst>
  <p:sldSz cx="12192000" cy="6858000"/>
  <p:notesSz cx="7104063" cy="102346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楷体" panose="02010609060101010101" pitchFamily="49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7E0"/>
    <a:srgbClr val="E04236"/>
    <a:srgbClr val="74C153"/>
    <a:srgbClr val="C5DE90"/>
    <a:srgbClr val="9F5F86"/>
    <a:srgbClr val="BA8CA8"/>
    <a:srgbClr val="AEC80C"/>
    <a:srgbClr val="CCDD5F"/>
    <a:srgbClr val="CC0000"/>
    <a:srgbClr val="77C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76504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 角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的初步认识</a:t>
            </a:r>
          </a:p>
        </p:txBody>
      </p:sp>
      <p:sp>
        <p:nvSpPr>
          <p:cNvPr id="12" name="矩形 11"/>
          <p:cNvSpPr/>
          <p:nvPr/>
        </p:nvSpPr>
        <p:spPr>
          <a:xfrm>
            <a:off x="4865715" y="4657869"/>
            <a:ext cx="2592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苏教版  数学  二年级  下册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357154" y="3524091"/>
            <a:ext cx="54776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217478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FF0000"/>
                </a:solidFill>
              </a:rPr>
              <a:t>认识角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875853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43295" y="1972324"/>
            <a:ext cx="744855" cy="74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9134" y="2863854"/>
            <a:ext cx="678177" cy="67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9489" y="2892747"/>
            <a:ext cx="1051560" cy="6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758357" y="738064"/>
            <a:ext cx="57606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下面哪些是角，哪些不是？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1788087" y="4024931"/>
            <a:ext cx="6000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是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3345720" y="4024931"/>
            <a:ext cx="102011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不是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7655087" y="4024931"/>
            <a:ext cx="102011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不是</a:t>
            </a: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5745987" y="4024931"/>
            <a:ext cx="6000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是</a:t>
            </a: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9646420" y="4024931"/>
            <a:ext cx="6000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是</a:t>
            </a: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5514" y="2113917"/>
            <a:ext cx="12065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6806" y="2293937"/>
            <a:ext cx="139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8598" y="2413951"/>
            <a:ext cx="20447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8090" y="2210436"/>
            <a:ext cx="1333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381" y="2233931"/>
            <a:ext cx="12319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046289" y="3899241"/>
            <a:ext cx="1824203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3644273" y="3899241"/>
            <a:ext cx="1824203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6230865" y="3899241"/>
            <a:ext cx="1824203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8280957" y="3899241"/>
            <a:ext cx="1824203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个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1548921" y="3926740"/>
            <a:ext cx="48005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4146905" y="3926740"/>
            <a:ext cx="48005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6733497" y="3926740"/>
            <a:ext cx="48005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8777996" y="3926740"/>
            <a:ext cx="48005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1985" y="3077321"/>
            <a:ext cx="520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7196" y="2297947"/>
            <a:ext cx="7747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8645" y="2981310"/>
            <a:ext cx="609600" cy="62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8165" y="3099900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8316" y="3054743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69712" y="3054743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387539" y="3184621"/>
            <a:ext cx="619760" cy="61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5271" y="3184621"/>
            <a:ext cx="619760" cy="61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636110" y="2331814"/>
            <a:ext cx="406400" cy="61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1839" y="2344667"/>
            <a:ext cx="406400" cy="61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3182" y="2021203"/>
            <a:ext cx="61976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26" descr="85-2-1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2F8"/>
              </a:clrFrom>
              <a:clrTo>
                <a:srgbClr val="F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181" y="2084818"/>
            <a:ext cx="1549207" cy="1498413"/>
          </a:xfrm>
          <a:prstGeom prst="rect">
            <a:avLst/>
          </a:prstGeom>
        </p:spPr>
      </p:pic>
      <p:pic>
        <p:nvPicPr>
          <p:cNvPr id="28" name="图片 27" descr="85-2-2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DF2F8"/>
              </a:clrFrom>
              <a:clrTo>
                <a:srgbClr val="F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1643" y="2287993"/>
            <a:ext cx="2526984" cy="1295239"/>
          </a:xfrm>
          <a:prstGeom prst="rect">
            <a:avLst/>
          </a:prstGeom>
        </p:spPr>
      </p:pic>
      <p:pic>
        <p:nvPicPr>
          <p:cNvPr id="29" name="图片 28" descr="85-2-3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DF2F8"/>
              </a:clrFrom>
              <a:clrTo>
                <a:srgbClr val="F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6884" y="2110215"/>
            <a:ext cx="1269841" cy="1473016"/>
          </a:xfrm>
          <a:prstGeom prst="rect">
            <a:avLst/>
          </a:prstGeom>
        </p:spPr>
      </p:pic>
      <p:pic>
        <p:nvPicPr>
          <p:cNvPr id="30" name="图片 29" descr="85-2-4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DF2F8"/>
              </a:clrFrom>
              <a:clrTo>
                <a:srgbClr val="F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4981" y="2046723"/>
            <a:ext cx="1650793" cy="1536508"/>
          </a:xfrm>
          <a:prstGeom prst="rect">
            <a:avLst/>
          </a:prstGeom>
        </p:spPr>
      </p:pic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758357" y="738064"/>
            <a:ext cx="57606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下面的图形各有几个角？ 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755306" y="691092"/>
            <a:ext cx="10608763" cy="63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265"/>
              </a:lnSpc>
            </a:pP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下面钟面上时针和分针形成的角，哪个最大，哪个最小？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8772190" y="4756938"/>
            <a:ext cx="102011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最大</a:t>
            </a: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5549294" y="4756938"/>
            <a:ext cx="102011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最小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581870" y="2267100"/>
            <a:ext cx="2533651" cy="2533651"/>
            <a:chOff x="1151620" y="2076695"/>
            <a:chExt cx="1900238" cy="1900238"/>
          </a:xfrm>
        </p:grpSpPr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06715" y="2706765"/>
              <a:ext cx="3810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组合 11"/>
            <p:cNvGrpSpPr/>
            <p:nvPr/>
          </p:nvGrpSpPr>
          <p:grpSpPr>
            <a:xfrm>
              <a:off x="1151620" y="2076695"/>
              <a:ext cx="1900238" cy="1900238"/>
              <a:chOff x="3305175" y="1304925"/>
              <a:chExt cx="2533650" cy="2533650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05175" y="1304925"/>
                <a:ext cx="2533650" cy="2533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38650" y="1752600"/>
                <a:ext cx="266700" cy="163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9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5400000">
                <a:off x="4438650" y="1905000"/>
                <a:ext cx="266700" cy="133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19600" y="241935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7" name="组合 16"/>
          <p:cNvGrpSpPr/>
          <p:nvPr/>
        </p:nvGrpSpPr>
        <p:grpSpPr>
          <a:xfrm>
            <a:off x="4792228" y="2267100"/>
            <a:ext cx="2533651" cy="2533651"/>
            <a:chOff x="3559388" y="2076695"/>
            <a:chExt cx="1900238" cy="1900238"/>
          </a:xfrm>
        </p:grpSpPr>
        <p:pic>
          <p:nvPicPr>
            <p:cNvPr id="18" name="Picture 2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91980" y="2616755"/>
              <a:ext cx="4953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组合 16"/>
            <p:cNvGrpSpPr/>
            <p:nvPr/>
          </p:nvGrpSpPr>
          <p:grpSpPr>
            <a:xfrm>
              <a:off x="3559388" y="2076695"/>
              <a:ext cx="1900238" cy="1900238"/>
              <a:chOff x="3305175" y="1304925"/>
              <a:chExt cx="2533650" cy="2533650"/>
            </a:xfrm>
          </p:grpSpPr>
          <p:pic>
            <p:nvPicPr>
              <p:cNvPr id="20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05175" y="1304925"/>
                <a:ext cx="2533650" cy="2533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38650" y="1752600"/>
                <a:ext cx="266700" cy="163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3600000">
                <a:off x="4438650" y="1905000"/>
                <a:ext cx="266700" cy="133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19600" y="241935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4" name="组合 23"/>
          <p:cNvGrpSpPr/>
          <p:nvPr/>
        </p:nvGrpSpPr>
        <p:grpSpPr>
          <a:xfrm>
            <a:off x="8002584" y="2267100"/>
            <a:ext cx="2533651" cy="2533651"/>
            <a:chOff x="5967155" y="2076695"/>
            <a:chExt cx="1900238" cy="1900238"/>
          </a:xfrm>
        </p:grpSpPr>
        <p:pic>
          <p:nvPicPr>
            <p:cNvPr id="25" name="Picture 2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67255" y="2796775"/>
              <a:ext cx="304800" cy="464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组合 27"/>
            <p:cNvGrpSpPr/>
            <p:nvPr/>
          </p:nvGrpSpPr>
          <p:grpSpPr>
            <a:xfrm>
              <a:off x="5967155" y="2076695"/>
              <a:ext cx="1900238" cy="1900238"/>
              <a:chOff x="3305175" y="1304925"/>
              <a:chExt cx="2533650" cy="2533650"/>
            </a:xfrm>
          </p:grpSpPr>
          <p:pic>
            <p:nvPicPr>
              <p:cNvPr id="27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05175" y="1304925"/>
                <a:ext cx="2533650" cy="2533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9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9000000">
                <a:off x="4438650" y="1905000"/>
                <a:ext cx="266700" cy="133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38650" y="1752600"/>
                <a:ext cx="266700" cy="163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2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46510" y="1752135"/>
                <a:ext cx="276225" cy="163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2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19600" y="2419350"/>
                <a:ext cx="3048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  <a:endParaRPr lang="zh-CN" altLang="en-US" sz="2800" b="1" dirty="0"/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767715" y="704850"/>
            <a:ext cx="2520950" cy="63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265"/>
              </a:lnSpc>
            </a:pP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判断。</a:t>
            </a:r>
            <a:endParaRPr lang="zh-CN" altLang="en-US" sz="3200" b="1" dirty="0">
              <a:solidFill>
                <a:srgbClr val="0000FF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1884762" y="2098993"/>
            <a:ext cx="8643938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latin typeface="+mn-ea"/>
                <a:ea typeface="+mn-ea"/>
              </a:rPr>
              <a:t>⑴ </a:t>
            </a:r>
            <a:r>
              <a:rPr lang="zh-CN" altLang="en-US" sz="3200" dirty="0">
                <a:latin typeface="+mn-ea"/>
                <a:ea typeface="+mn-ea"/>
              </a:rPr>
              <a:t>角的边越长，角就越大。 </a:t>
            </a:r>
            <a:r>
              <a:rPr lang="en-US" altLang="zh-CN" sz="3200" dirty="0">
                <a:latin typeface="+mn-ea"/>
                <a:ea typeface="+mn-ea"/>
              </a:rPr>
              <a:t>(    )   </a:t>
            </a:r>
          </a:p>
          <a:p>
            <a:endParaRPr lang="en-US" altLang="zh-CN" sz="3200" dirty="0">
              <a:latin typeface="+mn-ea"/>
              <a:ea typeface="+mn-ea"/>
            </a:endParaRPr>
          </a:p>
          <a:p>
            <a:r>
              <a:rPr lang="en-US" altLang="zh-CN" sz="3200" dirty="0">
                <a:latin typeface="+mn-ea"/>
                <a:ea typeface="+mn-ea"/>
              </a:rPr>
              <a:t>⑵ </a:t>
            </a:r>
            <a:r>
              <a:rPr lang="zh-CN" altLang="en-US" sz="3200" dirty="0">
                <a:latin typeface="+mn-ea"/>
                <a:ea typeface="+mn-ea"/>
              </a:rPr>
              <a:t>角的开口越大，角就越大。 </a:t>
            </a:r>
            <a:r>
              <a:rPr lang="en-US" altLang="zh-CN" sz="3200" dirty="0">
                <a:latin typeface="+mn-ea"/>
                <a:ea typeface="+mn-ea"/>
              </a:rPr>
              <a:t>(    ) </a:t>
            </a:r>
          </a:p>
          <a:p>
            <a:endParaRPr lang="en-US" altLang="zh-CN" sz="3200" dirty="0">
              <a:latin typeface="+mn-ea"/>
              <a:ea typeface="+mn-ea"/>
            </a:endParaRPr>
          </a:p>
          <a:p>
            <a:r>
              <a:rPr lang="en-US" altLang="zh-CN" sz="3200" dirty="0">
                <a:latin typeface="+mn-ea"/>
                <a:ea typeface="+mn-ea"/>
              </a:rPr>
              <a:t>⑶ </a:t>
            </a:r>
            <a:r>
              <a:rPr lang="zh-CN" altLang="en-US" sz="3200" dirty="0">
                <a:latin typeface="+mn-ea"/>
                <a:ea typeface="+mn-ea"/>
              </a:rPr>
              <a:t>一个角只有两条边，一个顶点。 </a:t>
            </a:r>
            <a:r>
              <a:rPr lang="en-US" altLang="zh-CN" sz="3200" dirty="0">
                <a:latin typeface="+mn-ea"/>
                <a:ea typeface="+mn-ea"/>
              </a:rPr>
              <a:t>(    )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7225277" y="2094064"/>
            <a:ext cx="4972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+mn-ea"/>
                <a:ea typeface="+mn-ea"/>
              </a:rPr>
              <a:t>×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8461375" y="4069080"/>
            <a:ext cx="4368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7654921" y="3096530"/>
            <a:ext cx="473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960428" y="1667510"/>
            <a:ext cx="5933324" cy="403768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</a:pPr>
            <a:r>
              <a:rPr lang="zh-CN" sz="2800" dirty="0">
                <a:solidFill>
                  <a:schemeClr val="bg1"/>
                </a:solidFill>
              </a:rPr>
              <a:t>我 是 一 个 小 小 角，</a:t>
            </a:r>
            <a:endParaRPr sz="28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一 个 顶 点 两 条 边。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画 角 时 ， 要 牢 记， 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先 画 顶 点 再 画 边。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想 知 我 的 大 与 小，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只 看 张 口 不 看 边。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9434" y="4078925"/>
            <a:ext cx="558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85" y="4066860"/>
            <a:ext cx="558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2989" y="3852260"/>
            <a:ext cx="857251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714375" y="926465"/>
            <a:ext cx="10763250" cy="63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265"/>
              </a:lnSpc>
            </a:pPr>
            <a:r>
              <a:rPr lang="en-US" altLang="zh-CN" sz="3200" b="1" dirty="0">
                <a:latin typeface="+mn-ea"/>
              </a:rPr>
              <a:t>1.</a:t>
            </a:r>
            <a:r>
              <a:rPr lang="zh-CN" altLang="en-US" sz="3200" b="1" dirty="0">
                <a:latin typeface="+mn-ea"/>
              </a:rPr>
              <a:t>比一比，说一说，下面的角与三角尺上的哪个角一样大？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426144" y="4524334"/>
            <a:ext cx="177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18900000">
            <a:off x="1155063" y="3904446"/>
            <a:ext cx="177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919738" y="4532358"/>
            <a:ext cx="177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075010" y="4524334"/>
            <a:ext cx="177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930775" y="2741930"/>
            <a:ext cx="10795" cy="179451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9800000">
            <a:off x="7956041" y="4080334"/>
            <a:ext cx="177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三角尺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BFD"/>
              </a:clrFrom>
              <a:clrTo>
                <a:srgbClr val="FEFBFD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 flipV="1">
            <a:off x="4334008" y="2727319"/>
            <a:ext cx="2448253" cy="1391747"/>
          </a:xfrm>
          <a:prstGeom prst="rect">
            <a:avLst/>
          </a:prstGeom>
        </p:spPr>
      </p:pic>
      <p:pic>
        <p:nvPicPr>
          <p:cNvPr id="14" name="图片 13" descr="三角尺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BFD"/>
              </a:clrFrom>
              <a:clrTo>
                <a:srgbClr val="FEFBFD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8031465" y="3182513"/>
            <a:ext cx="2448253" cy="1391747"/>
          </a:xfrm>
          <a:prstGeom prst="rect">
            <a:avLst/>
          </a:prstGeom>
        </p:spPr>
      </p:pic>
      <p:pic>
        <p:nvPicPr>
          <p:cNvPr id="15" name="图片 14" descr="三角尺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-2700000" flipV="1">
            <a:off x="1738663" y="3685926"/>
            <a:ext cx="1661849" cy="1651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85-5-1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1972" y="2018936"/>
            <a:ext cx="2448000" cy="1447592"/>
          </a:xfrm>
          <a:prstGeom prst="rect">
            <a:avLst/>
          </a:prstGeom>
        </p:spPr>
      </p:pic>
      <p:pic>
        <p:nvPicPr>
          <p:cNvPr id="4" name="图片 3" descr="85-5-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578" y="3947368"/>
            <a:ext cx="2615873" cy="1536508"/>
          </a:xfrm>
          <a:prstGeom prst="rect">
            <a:avLst/>
          </a:prstGeom>
        </p:spPr>
      </p:pic>
      <p:pic>
        <p:nvPicPr>
          <p:cNvPr id="5" name="图片 4" descr="85-5-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5909" y="3960067"/>
            <a:ext cx="2577777" cy="1523809"/>
          </a:xfrm>
          <a:prstGeom prst="rect">
            <a:avLst/>
          </a:prstGeom>
        </p:spPr>
      </p:pic>
      <p:pic>
        <p:nvPicPr>
          <p:cNvPr id="6" name="图片 5" descr="85-5-4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78463" y="3693400"/>
            <a:ext cx="2590476" cy="1790476"/>
          </a:xfrm>
          <a:prstGeom prst="rect">
            <a:avLst/>
          </a:prstGeom>
        </p:spPr>
      </p:pic>
      <p:pic>
        <p:nvPicPr>
          <p:cNvPr id="7" name="图片 6" descr="85-5-5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0217" y="3591811"/>
            <a:ext cx="2019048" cy="1892064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V="1">
            <a:off x="2242437" y="5084657"/>
            <a:ext cx="1147861" cy="3032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238831" y="4779857"/>
            <a:ext cx="982135" cy="6208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975892" y="4396034"/>
            <a:ext cx="1417252" cy="9878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982033" y="4102524"/>
            <a:ext cx="451555" cy="126435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8153770" y="4125101"/>
            <a:ext cx="418129" cy="12958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7342292" y="4732650"/>
            <a:ext cx="811919" cy="68829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10253944" y="4046080"/>
            <a:ext cx="1027288" cy="13095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9937854" y="4170257"/>
            <a:ext cx="338667" cy="11740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714375" y="926465"/>
            <a:ext cx="10763250" cy="63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265"/>
              </a:lnSpc>
            </a:pPr>
            <a:r>
              <a:rPr sz="3200" b="1" dirty="0">
                <a:latin typeface="+mn-ea"/>
              </a:rPr>
              <a:t>2.拿一张纸，折出大小不同的角。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/>
        </p:nvSpPr>
        <p:spPr>
          <a:xfrm>
            <a:off x="332105" y="4643120"/>
            <a:ext cx="11528425" cy="177736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435508" y="4787076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重点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掌握角的各部分名称及特征。</a:t>
            </a:r>
          </a:p>
        </p:txBody>
      </p:sp>
      <p:sp>
        <p:nvSpPr>
          <p:cNvPr id="4" name="矩形 3"/>
          <p:cNvSpPr/>
          <p:nvPr/>
        </p:nvSpPr>
        <p:spPr>
          <a:xfrm>
            <a:off x="435511" y="5449676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难点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能够直观区分角的大小。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0685" y="627380"/>
            <a:ext cx="1160907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使学生联系生活，初步认识角，知道角的各部分名称，能正确指出物体表面的角，能在平面图形中辨认出角。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使学生通过观察和操作认识到角的大小，直观区分角的大小。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使学生在认识角的过程中，进一步体会数学与生活的密切联系，增强学生动手操作的能力，激发学习数学的兴趣。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例1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7595" y="514812"/>
            <a:ext cx="6396711" cy="3600944"/>
          </a:xfrm>
          <a:prstGeom prst="rect">
            <a:avLst/>
          </a:prstGeom>
        </p:spPr>
      </p:pic>
      <p:pic>
        <p:nvPicPr>
          <p:cNvPr id="3" name="图片 2" descr="图片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23659" y="2660916"/>
            <a:ext cx="1698612" cy="1056553"/>
          </a:xfrm>
          <a:prstGeom prst="rect">
            <a:avLst/>
          </a:prstGeom>
        </p:spPr>
      </p:pic>
      <p:pic>
        <p:nvPicPr>
          <p:cNvPr id="4" name="图片 3" descr="图片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75787" y="2915079"/>
            <a:ext cx="975280" cy="975280"/>
          </a:xfrm>
          <a:prstGeom prst="rect">
            <a:avLst/>
          </a:prstGeom>
        </p:spPr>
      </p:pic>
      <p:pic>
        <p:nvPicPr>
          <p:cNvPr id="5" name="图片 4" descr="图片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963699">
            <a:off x="5785961" y="2739011"/>
            <a:ext cx="1698612" cy="1266325"/>
          </a:xfrm>
          <a:prstGeom prst="rect">
            <a:avLst/>
          </a:prstGeom>
        </p:spPr>
      </p:pic>
      <p:pic>
        <p:nvPicPr>
          <p:cNvPr id="6" name="图片 5" descr="三角尺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200000" flipH="1">
            <a:off x="2447595" y="4355240"/>
            <a:ext cx="1414340" cy="1405473"/>
          </a:xfrm>
          <a:prstGeom prst="rect">
            <a:avLst/>
          </a:prstGeom>
        </p:spPr>
      </p:pic>
      <p:pic>
        <p:nvPicPr>
          <p:cNvPr id="7" name="图片 6" descr="钟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64085" y="4355239"/>
            <a:ext cx="1294632" cy="1480845"/>
          </a:xfrm>
          <a:prstGeom prst="rect">
            <a:avLst/>
          </a:prstGeom>
        </p:spPr>
      </p:pic>
      <p:pic>
        <p:nvPicPr>
          <p:cNvPr id="8" name="图片 7" descr="纸工袋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943872" y="4163217"/>
            <a:ext cx="1205957" cy="172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三角尺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 flipH="1">
            <a:off x="2413835" y="1537121"/>
            <a:ext cx="1769312" cy="1756615"/>
          </a:xfrm>
          <a:prstGeom prst="rect">
            <a:avLst/>
          </a:prstGeom>
        </p:spPr>
      </p:pic>
      <p:pic>
        <p:nvPicPr>
          <p:cNvPr id="3" name="图片 2" descr="纸工袋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41440" y="1140084"/>
            <a:ext cx="1508572" cy="2153651"/>
          </a:xfrm>
          <a:prstGeom prst="rect">
            <a:avLst/>
          </a:prstGeom>
        </p:spPr>
      </p:pic>
      <p:pic>
        <p:nvPicPr>
          <p:cNvPr id="4" name="图片 3" descr="钟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35576" y="1457182"/>
            <a:ext cx="1620180" cy="1849253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422831" y="3252568"/>
            <a:ext cx="1080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8100000">
            <a:off x="2277351" y="2867062"/>
            <a:ext cx="1080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835099" y="2472482"/>
            <a:ext cx="67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14400000">
            <a:off x="8341666" y="2185306"/>
            <a:ext cx="67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370175" y="3270118"/>
            <a:ext cx="1080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4830115" y="2742758"/>
            <a:ext cx="1080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2380949" y="3221735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/>
        </p:nvSpPr>
        <p:spPr>
          <a:xfrm>
            <a:off x="5314146" y="3234435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/>
        </p:nvSpPr>
        <p:spPr>
          <a:xfrm>
            <a:off x="8805836" y="245118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圆角矩形 37"/>
          <p:cNvSpPr/>
          <p:nvPr/>
        </p:nvSpPr>
        <p:spPr>
          <a:xfrm>
            <a:off x="1782880" y="3533761"/>
            <a:ext cx="8352928" cy="1392155"/>
          </a:xfrm>
          <a:prstGeom prst="roundRect">
            <a:avLst/>
          </a:prstGeom>
          <a:noFill/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8898" y="4323055"/>
            <a:ext cx="447040" cy="70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1051" y="4389406"/>
            <a:ext cx="613409" cy="61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7826" y="4449412"/>
            <a:ext cx="481965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直接连接符 17"/>
          <p:cNvCxnSpPr/>
          <p:nvPr/>
        </p:nvCxnSpPr>
        <p:spPr>
          <a:xfrm>
            <a:off x="2434415" y="3255636"/>
            <a:ext cx="108012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8100000">
            <a:off x="2288935" y="2870129"/>
            <a:ext cx="108012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>
            <a:off x="4840872" y="2740975"/>
            <a:ext cx="108012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380932" y="3268335"/>
            <a:ext cx="108012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846683" y="2475715"/>
            <a:ext cx="67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14400000">
            <a:off x="8353250" y="2188539"/>
            <a:ext cx="67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1762435" y="5170517"/>
            <a:ext cx="35523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这些图形都是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角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。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0987 " pathEditMode="relative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0987 " pathEditMode="relative" ptsTypes="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0988 " pathEditMode="relative" ptsTypes="AA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0988 " pathEditMode="relative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2376 " pathEditMode="relative" ptsTypes="AA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2376 " pathEditMode="relative" ptsTypes="AA"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9195" y="2376731"/>
            <a:ext cx="857251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接连接符 2"/>
          <p:cNvCxnSpPr/>
          <p:nvPr/>
        </p:nvCxnSpPr>
        <p:spPr>
          <a:xfrm flipV="1">
            <a:off x="3139465" y="3055509"/>
            <a:ext cx="1920000" cy="1339"/>
          </a:xfrm>
          <a:prstGeom prst="line">
            <a:avLst/>
          </a:prstGeom>
          <a:ln w="19050">
            <a:solidFill>
              <a:srgbClr val="009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3113339" y="1981399"/>
            <a:ext cx="1696069" cy="1069336"/>
          </a:xfrm>
          <a:prstGeom prst="line">
            <a:avLst/>
          </a:prstGeom>
          <a:ln w="19050">
            <a:solidFill>
              <a:srgbClr val="009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087760" y="301968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831549" y="2751302"/>
            <a:ext cx="1152128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顶点</a:t>
            </a:r>
            <a:r>
              <a:rPr lang="en-US" altLang="zh-CN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3465259" y="3038026"/>
            <a:ext cx="1152128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边</a:t>
            </a:r>
            <a:r>
              <a:rPr lang="en-US" altLang="zh-CN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3212403" y="1945204"/>
            <a:ext cx="1152128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边</a:t>
            </a:r>
            <a:r>
              <a:rPr lang="en-US" altLang="zh-CN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1939925" y="4400550"/>
            <a:ext cx="59518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角有一个顶点和两条边。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</a:p>
        </p:txBody>
      </p:sp>
      <p:grpSp>
        <p:nvGrpSpPr>
          <p:cNvPr id="24" name="Group 55"/>
          <p:cNvGrpSpPr/>
          <p:nvPr/>
        </p:nvGrpSpPr>
        <p:grpSpPr bwMode="auto">
          <a:xfrm>
            <a:off x="7382594" y="2163949"/>
            <a:ext cx="2449513" cy="647700"/>
            <a:chOff x="3696" y="2251"/>
            <a:chExt cx="1543" cy="408"/>
          </a:xfrm>
        </p:grpSpPr>
        <p:sp>
          <p:nvSpPr>
            <p:cNvPr id="25" name="Text Box 56"/>
            <p:cNvSpPr txBox="1">
              <a:spLocks noChangeArrowheads="1"/>
            </p:cNvSpPr>
            <p:nvPr/>
          </p:nvSpPr>
          <p:spPr bwMode="auto">
            <a:xfrm>
              <a:off x="3696" y="2251"/>
              <a:ext cx="154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记作：   </a:t>
              </a:r>
              <a:r>
                <a:rPr lang="en-US" altLang="zh-CN" sz="32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26" name="Rectangle 57"/>
            <p:cNvSpPr>
              <a:spLocks noChangeArrowheads="1"/>
            </p:cNvSpPr>
            <p:nvPr/>
          </p:nvSpPr>
          <p:spPr bwMode="auto">
            <a:xfrm rot="20049807">
              <a:off x="4408" y="2291"/>
              <a:ext cx="37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＜</a:t>
              </a:r>
            </a:p>
          </p:txBody>
        </p:sp>
      </p:grp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7394659" y="2811649"/>
            <a:ext cx="231616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读作：角</a:t>
            </a:r>
            <a:r>
              <a:rPr lang="en-US" altLang="zh-CN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553034" y="2644535"/>
            <a:ext cx="595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5" grpId="3" bldLvl="0" animBg="1"/>
      <p:bldP spid="5" grpId="4" bldLvl="0" animBg="1"/>
      <p:bldP spid="6" grpId="0"/>
      <p:bldP spid="7" grpId="0"/>
      <p:bldP spid="8" grpId="0"/>
      <p:bldP spid="12" grpId="0"/>
      <p:bldP spid="12" grpId="1"/>
      <p:bldP spid="27" grpId="0"/>
      <p:bldP spid="27" grpId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698466" y="2922625"/>
            <a:ext cx="88582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</a:rPr>
              <a:t>从一个点起，用尺子向不同的方向画两条射线，就画成了一个角。</a:t>
            </a:r>
          </a:p>
        </p:txBody>
      </p:sp>
      <p:sp>
        <p:nvSpPr>
          <p:cNvPr id="7" name="圆角矩形 11"/>
          <p:cNvSpPr/>
          <p:nvPr/>
        </p:nvSpPr>
        <p:spPr>
          <a:xfrm>
            <a:off x="1698625" y="1301750"/>
            <a:ext cx="7079615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怎样才能画出一个角呢？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0705" y="3079115"/>
            <a:ext cx="57150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stCxn id="2" idx="7"/>
          </p:cNvCxnSpPr>
          <p:nvPr/>
        </p:nvCxnSpPr>
        <p:spPr>
          <a:xfrm flipV="1">
            <a:off x="4431551" y="1926592"/>
            <a:ext cx="1294244" cy="11592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413885" y="3104515"/>
            <a:ext cx="2126615" cy="3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2530475" y="4446270"/>
            <a:ext cx="713041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</a:rPr>
              <a:t>画角时，要牢记，先画顶点，后画边。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52248" y="4732133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7379" y="4732085"/>
            <a:ext cx="788671" cy="78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00000">
            <a:off x="4838434" y="4945580"/>
            <a:ext cx="863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59" y="4520386"/>
            <a:ext cx="857251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00000">
            <a:off x="5117969" y="4942465"/>
            <a:ext cx="863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2325" y="4495883"/>
            <a:ext cx="857251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7643" y="4927654"/>
            <a:ext cx="863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4441" y="4220743"/>
            <a:ext cx="226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1563982" y="1030495"/>
            <a:ext cx="854494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把两根硬纸条钉在一起，做成一个活动角。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0976" y="5024382"/>
            <a:ext cx="226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2641" y="5024382"/>
            <a:ext cx="226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00000">
            <a:off x="3042176" y="5024382"/>
            <a:ext cx="4089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7103841" y="5024382"/>
            <a:ext cx="4089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04359" y="5024382"/>
            <a:ext cx="4089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56729" y="5122356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4309" y="5146013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右箭头 19"/>
          <p:cNvSpPr/>
          <p:nvPr/>
        </p:nvSpPr>
        <p:spPr>
          <a:xfrm>
            <a:off x="3985052" y="4700796"/>
            <a:ext cx="384043" cy="192021"/>
          </a:xfrm>
          <a:prstGeom prst="rightArrow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19" name="右箭头 20"/>
          <p:cNvSpPr/>
          <p:nvPr/>
        </p:nvSpPr>
        <p:spPr>
          <a:xfrm>
            <a:off x="7537447" y="4700796"/>
            <a:ext cx="384043" cy="192021"/>
          </a:xfrm>
          <a:prstGeom prst="rightArrow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991" y="5146013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66870" y="4747244"/>
            <a:ext cx="788671" cy="78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466270">
            <a:off x="8863662" y="4925663"/>
            <a:ext cx="863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758369">
            <a:off x="8744575" y="4953130"/>
            <a:ext cx="863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圆角矩形 11"/>
          <p:cNvSpPr/>
          <p:nvPr/>
        </p:nvSpPr>
        <p:spPr>
          <a:xfrm>
            <a:off x="2620645" y="2165350"/>
            <a:ext cx="6383020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你能把这个角变大一些吗？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462 L 4.44444E-6 0.116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H="1" flipV="1">
            <a:off x="419772" y="3708363"/>
            <a:ext cx="1871663" cy="1296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2219997" y="5005350"/>
            <a:ext cx="2811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V="1">
            <a:off x="2267305" y="3180360"/>
            <a:ext cx="215900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2219997" y="3504528"/>
            <a:ext cx="1871663" cy="1512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H="1" flipV="1">
            <a:off x="1739937" y="3156230"/>
            <a:ext cx="503238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 rot="15091243" flipH="1" flipV="1">
            <a:off x="2197735" y="4946650"/>
            <a:ext cx="107950" cy="10795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000000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569305" y="3920527"/>
            <a:ext cx="5543550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dirty="0">
                <a:latin typeface="+mn-ea"/>
                <a:ea typeface="+mn-ea"/>
              </a:rPr>
              <a:t>两边张开越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大</a:t>
            </a:r>
            <a:r>
              <a:rPr lang="zh-CN" altLang="en-US" sz="2800" dirty="0">
                <a:latin typeface="+mn-ea"/>
                <a:ea typeface="+mn-ea"/>
              </a:rPr>
              <a:t>，角就越（       ），</a:t>
            </a:r>
            <a:endParaRPr lang="en-US" altLang="zh-CN" sz="2800" dirty="0">
              <a:latin typeface="+mn-ea"/>
              <a:ea typeface="+mn-ea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589942" y="4599977"/>
            <a:ext cx="5543550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dirty="0">
                <a:latin typeface="+mn-ea"/>
                <a:ea typeface="+mn-ea"/>
              </a:rPr>
              <a:t>两边张开越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小</a:t>
            </a:r>
            <a:r>
              <a:rPr lang="zh-CN" altLang="en-US" sz="2800" dirty="0">
                <a:latin typeface="+mn-ea"/>
                <a:ea typeface="+mn-ea"/>
              </a:rPr>
              <a:t>，角就越（       ）。</a:t>
            </a: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5589905" y="3225165"/>
            <a:ext cx="6400800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dirty="0">
                <a:latin typeface="+mn-ea"/>
                <a:ea typeface="+mn-ea"/>
              </a:rPr>
              <a:t>角的大小与</a:t>
            </a:r>
            <a:r>
              <a:rPr lang="en-US" altLang="zh-CN" sz="2800" dirty="0">
                <a:latin typeface="+mn-ea"/>
                <a:ea typeface="+mn-ea"/>
              </a:rPr>
              <a:t>(                          )</a:t>
            </a:r>
            <a:r>
              <a:rPr lang="zh-CN" altLang="en-US" sz="2800" dirty="0">
                <a:latin typeface="+mn-ea"/>
                <a:ea typeface="+mn-ea"/>
              </a:rPr>
              <a:t>有关系，  </a:t>
            </a:r>
            <a:endParaRPr lang="en-US" altLang="zh-CN" sz="2800" dirty="0">
              <a:latin typeface="+mn-ea"/>
              <a:ea typeface="+mn-ea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9687695" y="3889503"/>
            <a:ext cx="5384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  <a:latin typeface="+mn-ea"/>
                <a:ea typeface="+mn-ea"/>
              </a:rPr>
              <a:t>大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9711824" y="4568378"/>
            <a:ext cx="5384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  <a:latin typeface="+mn-ea"/>
                <a:ea typeface="+mn-ea"/>
              </a:rPr>
              <a:t>小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7623340" y="3196126"/>
            <a:ext cx="26720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两边张开的大小</a:t>
            </a:r>
          </a:p>
        </p:txBody>
      </p:sp>
      <p:sp>
        <p:nvSpPr>
          <p:cNvPr id="16" name="圆角矩形 11"/>
          <p:cNvSpPr/>
          <p:nvPr/>
        </p:nvSpPr>
        <p:spPr>
          <a:xfrm>
            <a:off x="2794635" y="1232535"/>
            <a:ext cx="5026660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角的大小和什么有关系？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723640" y="5504815"/>
            <a:ext cx="4744085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chemeClr val="accent1"/>
                </a:solidFill>
                <a:latin typeface="+mn-ea"/>
                <a:ea typeface="+mn-ea"/>
              </a:rPr>
              <a:t>角的大小与两边的长度无关。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0" grpId="0"/>
      <p:bldP spid="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Office PowerPoint</Application>
  <PresentationFormat>宽屏</PresentationFormat>
  <Paragraphs>70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Calibri</vt:lpstr>
      <vt:lpstr>楷体</vt:lpstr>
      <vt:lpstr>Arial</vt:lpstr>
      <vt:lpstr>宋体</vt:lpstr>
      <vt:lpstr>微软雅黑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2023-01-17T02:57:16Z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7A821197342349A1BE07E0B2B2C77C2B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