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14" r:id="rId2"/>
    <p:sldId id="315" r:id="rId3"/>
    <p:sldId id="329" r:id="rId4"/>
    <p:sldId id="311" r:id="rId5"/>
    <p:sldId id="312" r:id="rId6"/>
    <p:sldId id="330" r:id="rId7"/>
    <p:sldId id="317" r:id="rId8"/>
    <p:sldId id="318" r:id="rId9"/>
    <p:sldId id="319" r:id="rId10"/>
    <p:sldId id="322" r:id="rId11"/>
    <p:sldId id="326" r:id="rId12"/>
    <p:sldId id="323" r:id="rId13"/>
    <p:sldId id="324" r:id="rId14"/>
    <p:sldId id="325" r:id="rId15"/>
    <p:sldId id="327" r:id="rId16"/>
  </p:sldIdLst>
  <p:sldSz cx="9144000" cy="5143500" type="screen16x9"/>
  <p:notesSz cx="6858000" cy="9144000"/>
  <p:embeddedFontLst>
    <p:embeddedFont>
      <p:font typeface="楷体" panose="02010609060101010101" pitchFamily="49" charset="-122"/>
      <p:regular r:id="rId18"/>
    </p:embeddedFont>
    <p:embeddedFont>
      <p:font typeface="微软雅黑" panose="020B0503020204020204" pitchFamily="34" charset="-122"/>
      <p:regular r:id="rId19"/>
      <p:bold r:id="rId20"/>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6">
          <p15:clr>
            <a:srgbClr val="A4A3A4"/>
          </p15:clr>
        </p15:guide>
        <p15:guide id="2"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450"/>
    <a:srgbClr val="1B9B15"/>
    <a:srgbClr val="008000"/>
    <a:srgbClr val="FF0000"/>
    <a:srgbClr val="000000"/>
    <a:srgbClr val="F0AF2C"/>
    <a:srgbClr val="E97117"/>
    <a:srgbClr val="E6931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107" d="100"/>
          <a:sy n="107" d="100"/>
        </p:scale>
        <p:origin x="-84" y="-690"/>
      </p:cViewPr>
      <p:guideLst>
        <p:guide orient="horz" pos="1616"/>
        <p:guide pos="2789"/>
      </p:guideLst>
    </p:cSldViewPr>
  </p:slideViewPr>
  <p:notesTextViewPr>
    <p:cViewPr>
      <p:scale>
        <a:sx n="100" d="100"/>
        <a:sy n="100" d="100"/>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idx="2"/>
          </p:nvPr>
        </p:nvSpPr>
        <p:spPr bwMode="auto">
          <a:xfrm>
            <a:off x="409575" y="754063"/>
            <a:ext cx="58547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Rectangle 3"/>
          <p:cNvSpPr>
            <a:spLocks noGrp="1" noChangeArrowheads="1"/>
          </p:cNvSpPr>
          <p:nvPr>
            <p:ph type="body" sz="quarter" idx="3"/>
          </p:nvPr>
        </p:nvSpPr>
        <p:spPr bwMode="auto">
          <a:xfrm>
            <a:off x="538163" y="4387850"/>
            <a:ext cx="5780087" cy="3952875"/>
          </a:xfrm>
          <a:prstGeom prst="rect">
            <a:avLst/>
          </a:prstGeom>
          <a:noFill/>
          <a:ln w="9525">
            <a:noFill/>
            <a:miter lim="800000"/>
          </a:ln>
        </p:spPr>
        <p:txBody>
          <a:bodyPr vert="horz" wrap="square" lIns="91440" tIns="45720" rIns="91440" bIns="45720" numCol="1" anchor="t" anchorCtr="0" compatLnSpc="1"/>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11268" name="Rectangle 4"/>
          <p:cNvSpPr>
            <a:spLocks noGrp="1" noChangeArrowheads="1"/>
          </p:cNvSpPr>
          <p:nvPr>
            <p:ph type="hdr" sz="quarter"/>
          </p:nvPr>
        </p:nvSpPr>
        <p:spPr bwMode="auto">
          <a:xfrm>
            <a:off x="0" y="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11269" name="Rectangle 5"/>
          <p:cNvSpPr>
            <a:spLocks noGrp="1" noChangeArrowheads="1"/>
          </p:cNvSpPr>
          <p:nvPr>
            <p:ph type="dt" idx="1"/>
          </p:nvPr>
        </p:nvSpPr>
        <p:spPr bwMode="auto">
          <a:xfrm>
            <a:off x="3884613" y="0"/>
            <a:ext cx="2973387"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endParaRPr lang="zh-CN" altLang="en-US"/>
          </a:p>
        </p:txBody>
      </p:sp>
      <p:sp>
        <p:nvSpPr>
          <p:cNvPr id="11270" name="Rectangle 6"/>
          <p:cNvSpPr>
            <a:spLocks noGrp="1" noChangeArrowheads="1"/>
          </p:cNvSpPr>
          <p:nvPr>
            <p:ph type="ftr" sz="quarter" idx="4"/>
          </p:nvPr>
        </p:nvSpPr>
        <p:spPr bwMode="auto">
          <a:xfrm>
            <a:off x="0" y="868680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11271" name="Rectangle 7"/>
          <p:cNvSpPr>
            <a:spLocks noGrp="1" noChangeArrowheads="1"/>
          </p:cNvSpPr>
          <p:nvPr>
            <p:ph type="sldNum" sz="quarter" idx="5"/>
          </p:nvPr>
        </p:nvSpPr>
        <p:spPr bwMode="auto">
          <a:xfrm>
            <a:off x="3884613" y="8686800"/>
            <a:ext cx="2973387"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fld id="{B5A425C8-C5CC-4859-B696-83144B2EA34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5A425C8-C5CC-4859-B696-83144B2EA347}"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2023-01-17</a:t>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51" name="文本框 2"/>
          <p:cNvSpPr txBox="1">
            <a:spLocks noChangeArrowheads="1"/>
          </p:cNvSpPr>
          <p:nvPr/>
        </p:nvSpPr>
        <p:spPr bwMode="auto">
          <a:xfrm>
            <a:off x="3169449" y="2359095"/>
            <a:ext cx="268986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gn="ctr">
              <a:buFontTx/>
              <a:buNone/>
            </a:pPr>
            <a:r>
              <a:rPr lang="zh-CN" altLang="en-US" sz="2400" b="0" dirty="0" smtClean="0">
                <a:solidFill>
                  <a:schemeClr val="bg1"/>
                </a:solidFill>
                <a:latin typeface="微软雅黑" panose="020B0503020204020204" pitchFamily="34" charset="-122"/>
                <a:ea typeface="微软雅黑" panose="020B0503020204020204" pitchFamily="34" charset="-122"/>
              </a:rPr>
              <a:t>第</a:t>
            </a:r>
            <a:r>
              <a:rPr lang="en-US" altLang="zh-CN" sz="2400" b="0" dirty="0" smtClean="0">
                <a:solidFill>
                  <a:schemeClr val="bg1"/>
                </a:solidFill>
                <a:latin typeface="微软雅黑" panose="020B0503020204020204" pitchFamily="34" charset="-122"/>
                <a:ea typeface="微软雅黑" panose="020B0503020204020204" pitchFamily="34" charset="-122"/>
              </a:rPr>
              <a:t>2</a:t>
            </a:r>
            <a:r>
              <a:rPr lang="zh-CN" altLang="en-US" sz="2400" b="0" dirty="0" smtClean="0">
                <a:solidFill>
                  <a:schemeClr val="bg1"/>
                </a:solidFill>
                <a:latin typeface="微软雅黑" panose="020B0503020204020204" pitchFamily="34" charset="-122"/>
                <a:ea typeface="微软雅黑" panose="020B0503020204020204" pitchFamily="34" charset="-122"/>
              </a:rPr>
              <a:t>课时</a:t>
            </a:r>
            <a:endParaRPr lang="zh-CN" altLang="en-US" sz="2400" b="0" dirty="0">
              <a:solidFill>
                <a:schemeClr val="bg1"/>
              </a:solidFill>
              <a:latin typeface="微软雅黑" panose="020B0503020204020204" pitchFamily="34" charset="-122"/>
              <a:ea typeface="微软雅黑" panose="020B0503020204020204" pitchFamily="34" charset="-122"/>
            </a:endParaRPr>
          </a:p>
        </p:txBody>
      </p:sp>
      <p:sp>
        <p:nvSpPr>
          <p:cNvPr id="10259" name="TextBox 5"/>
          <p:cNvSpPr txBox="1">
            <a:spLocks noChangeArrowheads="1"/>
          </p:cNvSpPr>
          <p:nvPr/>
        </p:nvSpPr>
        <p:spPr bwMode="auto">
          <a:xfrm>
            <a:off x="0" y="1059582"/>
            <a:ext cx="91440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gn="ctr"/>
            <a:r>
              <a:rPr lang="zh-CN" altLang="en-US" sz="6000" dirty="0" smtClean="0">
                <a:solidFill>
                  <a:schemeClr val="bg1"/>
                </a:solidFill>
                <a:latin typeface="微软雅黑" panose="020B0503020204020204" pitchFamily="34" charset="-122"/>
                <a:ea typeface="微软雅黑" panose="020B0503020204020204" pitchFamily="34" charset="-122"/>
              </a:rPr>
              <a:t>天安门广场</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51493" y="3430501"/>
            <a:ext cx="4641014" cy="33855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课堂导</a:t>
            </a:r>
            <a:r>
              <a:rPr lang="zh-CN" altLang="en-US" sz="1600" dirty="0" smtClean="0">
                <a:solidFill>
                  <a:schemeClr val="bg1"/>
                </a:solidFill>
                <a:latin typeface="微软雅黑" panose="020B0503020204020204" pitchFamily="34" charset="-122"/>
                <a:ea typeface="微软雅黑" panose="020B0503020204020204" pitchFamily="34" charset="-122"/>
              </a:rPr>
              <a:t>入</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新知</a:t>
            </a:r>
            <a:r>
              <a:rPr lang="zh-CN" altLang="en-US" sz="1600" dirty="0" smtClean="0">
                <a:solidFill>
                  <a:schemeClr val="bg1"/>
                </a:solidFill>
                <a:latin typeface="微软雅黑" panose="020B0503020204020204" pitchFamily="34" charset="-122"/>
                <a:ea typeface="微软雅黑" panose="020B0503020204020204" pitchFamily="34" charset="-122"/>
              </a:rPr>
              <a:t>探究</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课堂</a:t>
            </a:r>
            <a:r>
              <a:rPr lang="zh-CN" altLang="en-US" sz="1600" dirty="0" smtClean="0">
                <a:solidFill>
                  <a:schemeClr val="bg1"/>
                </a:solidFill>
                <a:latin typeface="微软雅黑" panose="020B0503020204020204" pitchFamily="34" charset="-122"/>
                <a:ea typeface="微软雅黑" panose="020B0503020204020204" pitchFamily="34" charset="-122"/>
              </a:rPr>
              <a:t>练习</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课堂</a:t>
            </a:r>
            <a:r>
              <a:rPr lang="zh-CN" altLang="en-US" sz="1600" dirty="0" smtClean="0">
                <a:solidFill>
                  <a:schemeClr val="bg1"/>
                </a:solidFill>
                <a:latin typeface="微软雅黑" panose="020B0503020204020204" pitchFamily="34" charset="-122"/>
                <a:ea typeface="微软雅黑" panose="020B0503020204020204" pitchFamily="34" charset="-122"/>
              </a:rPr>
              <a:t>小结</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课堂作业</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966" y="4227934"/>
            <a:ext cx="9141034"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36085" y="699542"/>
            <a:ext cx="6984776" cy="2601546"/>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在观察物体时，因为所在位置的不同，所看到的结果是不同的。所以一定要抓住其中位置关系等主要的特点来判断观察的位置或角度。</a:t>
            </a:r>
            <a:endParaRPr lang="zh-CN" altLang="en-US" sz="2800" dirty="0" smtClean="0">
              <a:latin typeface="微软雅黑" panose="020B0503020204020204" pitchFamily="34" charset="-122"/>
              <a:ea typeface="微软雅黑" panose="020B0503020204020204" pitchFamily="34" charset="-122"/>
            </a:endParaRPr>
          </a:p>
        </p:txBody>
      </p:sp>
      <p:sp>
        <p:nvSpPr>
          <p:cNvPr id="4" name="流程图: 可选过程 3"/>
          <p:cNvSpPr/>
          <p:nvPr/>
        </p:nvSpPr>
        <p:spPr>
          <a:xfrm>
            <a:off x="1492069" y="699542"/>
            <a:ext cx="7128792" cy="2601546"/>
          </a:xfrm>
          <a:prstGeom prst="flowChartAlternateProcess">
            <a:avLst/>
          </a:prstGeom>
          <a:no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91517" y="1593473"/>
            <a:ext cx="4176464" cy="295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5881" y="360794"/>
            <a:ext cx="8064896" cy="1308884"/>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四个人在动物园里给熊猫拍照，小强和爸爸拍出的照片应该是一样的。（   ）</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4354273" y="1007124"/>
            <a:ext cx="543739" cy="662554"/>
          </a:xfrm>
          <a:prstGeom prst="rect">
            <a:avLst/>
          </a:prstGeom>
        </p:spPr>
        <p:txBody>
          <a:bodyPr wrap="none">
            <a:spAutoFit/>
          </a:bodyPr>
          <a:lstStyle/>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ｘ</a:t>
            </a:r>
          </a:p>
        </p:txBody>
      </p:sp>
      <p:sp>
        <p:nvSpPr>
          <p:cNvPr id="8" name="任意多边形 7"/>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9" descr="21世纪教育网 -- 中国最大型、最专业的中小学教育资源门户网站"/>
          <p:cNvPicPr>
            <a:picLocks noChangeAspect="1" noChangeArrowheads="1"/>
          </p:cNvPicPr>
          <p:nvPr/>
        </p:nvPicPr>
        <p:blipFill>
          <a:blip r:embed="rId2" cstate="email"/>
          <a:srcRect/>
          <a:stretch>
            <a:fillRect/>
          </a:stretch>
        </p:blipFill>
        <p:spPr bwMode="auto">
          <a:xfrm>
            <a:off x="395536" y="1779662"/>
            <a:ext cx="747478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76354" y="518016"/>
            <a:ext cx="6647974"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四个同学从前后左右观察到的房子分别是</a:t>
            </a:r>
          </a:p>
        </p:txBody>
      </p:sp>
      <p:sp>
        <p:nvSpPr>
          <p:cNvPr id="3" name="TextBox 2"/>
          <p:cNvSpPr txBox="1"/>
          <p:nvPr/>
        </p:nvSpPr>
        <p:spPr>
          <a:xfrm>
            <a:off x="1367644" y="3636072"/>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A</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297585" y="3651542"/>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B</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076056" y="3651543"/>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C</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732240" y="3651543"/>
            <a:ext cx="792088"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D</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12180"/>
            <a:ext cx="7632848" cy="3894208"/>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）这座房子有</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扇窗户和</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个门。</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）这座房子的窗户都在它的正面和背面</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）房子的背面有一扇窗户。</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）门在房子的正面。</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3" name="TextBox 2"/>
          <p:cNvSpPr txBox="1"/>
          <p:nvPr/>
        </p:nvSpPr>
        <p:spPr>
          <a:xfrm>
            <a:off x="4860032" y="2905740"/>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A</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3608" y="1636064"/>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B</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694788" y="410519"/>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C</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962097" y="2261219"/>
            <a:ext cx="792088"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D</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email"/>
          <a:srcRect/>
          <a:stretch>
            <a:fillRect/>
          </a:stretch>
        </p:blipFill>
        <p:spPr bwMode="auto">
          <a:xfrm>
            <a:off x="1259632" y="3435846"/>
            <a:ext cx="3846760" cy="135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6" descr="21世纪教育网 -- 中国最大型、最专业的中小学教育资源门户网站"/>
          <p:cNvPicPr>
            <a:picLocks noChangeAspect="1" noChangeArrowheads="1"/>
          </p:cNvPicPr>
          <p:nvPr/>
        </p:nvPicPr>
        <p:blipFill>
          <a:blip r:embed="rId2" cstate="email"/>
          <a:srcRect/>
          <a:stretch>
            <a:fillRect/>
          </a:stretch>
        </p:blipFill>
        <p:spPr bwMode="auto">
          <a:xfrm>
            <a:off x="3059832" y="1292096"/>
            <a:ext cx="2808312" cy="214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1409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794770" y="319037"/>
            <a:ext cx="7776864" cy="130888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下面两幅图中，哪幅图是在</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点看到的，哪幅图是在</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点看到的？</a:t>
            </a:r>
          </a:p>
        </p:txBody>
      </p:sp>
      <p:pic>
        <p:nvPicPr>
          <p:cNvPr id="7" name="图片 17" descr="21世纪教育网 -- 中国最大型、最专业的中小学教育资源门户网站"/>
          <p:cNvPicPr>
            <a:picLocks noChangeAspect="1" noChangeArrowheads="1"/>
          </p:cNvPicPr>
          <p:nvPr/>
        </p:nvPicPr>
        <p:blipFill>
          <a:blip r:embed="rId3" cstate="email"/>
          <a:srcRect/>
          <a:stretch>
            <a:fillRect/>
          </a:stretch>
        </p:blipFill>
        <p:spPr bwMode="auto">
          <a:xfrm>
            <a:off x="2195736" y="3435846"/>
            <a:ext cx="4536504" cy="139804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flipH="1" flipV="1">
            <a:off x="4247964" y="2715766"/>
            <a:ext cx="870477" cy="12241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843808" y="3003799"/>
            <a:ext cx="936104" cy="11310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3</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51474" y="2119111"/>
            <a:ext cx="3096344" cy="186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srcRect/>
          <a:stretch>
            <a:fillRect/>
          </a:stretch>
        </p:blipFill>
        <p:spPr bwMode="auto">
          <a:xfrm>
            <a:off x="4604334" y="1058501"/>
            <a:ext cx="4032448" cy="346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50005" y="312437"/>
            <a:ext cx="3996097" cy="1955215"/>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右面四个画面，分别是</a:t>
            </a:r>
            <a:r>
              <a:rPr lang="zh-CN" altLang="en-US" sz="2800" dirty="0">
                <a:latin typeface="微软雅黑" panose="020B0503020204020204" pitchFamily="34" charset="-122"/>
                <a:ea typeface="微软雅黑" panose="020B0503020204020204" pitchFamily="34" charset="-122"/>
              </a:rPr>
              <a:t>①②③④</a:t>
            </a:r>
            <a:r>
              <a:rPr lang="zh-CN" altLang="en-US" sz="2800" dirty="0" smtClean="0">
                <a:latin typeface="微软雅黑" panose="020B0503020204020204" pitchFamily="34" charset="-122"/>
                <a:ea typeface="微软雅黑" panose="020B0503020204020204" pitchFamily="34" charset="-122"/>
              </a:rPr>
              <a:t>在哪个位置看到的？</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5220072" y="2254459"/>
            <a:ext cx="595035" cy="584775"/>
          </a:xfrm>
          <a:prstGeom prst="rect">
            <a:avLst/>
          </a:prstGeom>
        </p:spPr>
        <p:txBody>
          <a:bodyPr wrap="none">
            <a:spAutoFit/>
          </a:bodyPr>
          <a:lstStyle/>
          <a:p>
            <a:r>
              <a:rPr lang="zh-CN" altLang="en-US" sz="3200" dirty="0">
                <a:solidFill>
                  <a:srgbClr val="FF0000"/>
                </a:solidFill>
                <a:latin typeface="楷体" panose="02010609060101010101" pitchFamily="49" charset="-122"/>
                <a:ea typeface="楷体" panose="02010609060101010101" pitchFamily="49" charset="-122"/>
              </a:rPr>
              <a:t>③</a:t>
            </a:r>
          </a:p>
        </p:txBody>
      </p:sp>
      <p:sp>
        <p:nvSpPr>
          <p:cNvPr id="4" name="矩形 3"/>
          <p:cNvSpPr/>
          <p:nvPr/>
        </p:nvSpPr>
        <p:spPr>
          <a:xfrm>
            <a:off x="5220072" y="3867894"/>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④</a:t>
            </a:r>
            <a:endParaRPr lang="zh-CN" altLang="en-US" dirty="0">
              <a:solidFill>
                <a:srgbClr val="FF0000"/>
              </a:solidFill>
            </a:endParaRPr>
          </a:p>
        </p:txBody>
      </p:sp>
      <p:sp>
        <p:nvSpPr>
          <p:cNvPr id="5" name="矩形 4"/>
          <p:cNvSpPr/>
          <p:nvPr/>
        </p:nvSpPr>
        <p:spPr>
          <a:xfrm>
            <a:off x="7236296" y="3867893"/>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②</a:t>
            </a:r>
            <a:endParaRPr lang="zh-CN" altLang="en-US" dirty="0">
              <a:solidFill>
                <a:srgbClr val="FF0000"/>
              </a:solidFill>
            </a:endParaRPr>
          </a:p>
        </p:txBody>
      </p:sp>
      <p:sp>
        <p:nvSpPr>
          <p:cNvPr id="6" name="矩形 5"/>
          <p:cNvSpPr/>
          <p:nvPr/>
        </p:nvSpPr>
        <p:spPr>
          <a:xfrm>
            <a:off x="7236296" y="2267652"/>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①</a:t>
            </a:r>
            <a:endParaRPr lang="zh-CN" altLang="en-US" dirty="0">
              <a:solidFill>
                <a:srgbClr val="FF0000"/>
              </a:solidFill>
            </a:endParaRPr>
          </a:p>
        </p:txBody>
      </p:sp>
      <p:sp>
        <p:nvSpPr>
          <p:cNvPr id="11" name="任意多边形 10"/>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4</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4"/>
          <p:cNvSpPr txBox="1">
            <a:spLocks noChangeArrowheads="1"/>
          </p:cNvSpPr>
          <p:nvPr/>
        </p:nvSpPr>
        <p:spPr bwMode="auto">
          <a:xfrm>
            <a:off x="1001139" y="1275606"/>
            <a:ext cx="7501761" cy="219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nSpc>
                <a:spcPct val="150000"/>
              </a:lnSpc>
            </a:pPr>
            <a:r>
              <a:rPr lang="en-US" altLang="zh-CN" sz="2400" dirty="0">
                <a:solidFill>
                  <a:srgbClr val="000000"/>
                </a:solidFill>
                <a:latin typeface="楷体" panose="02010609060101010101" pitchFamily="49" charset="-122"/>
                <a:ea typeface="楷体" panose="02010609060101010101" pitchFamily="49" charset="-122"/>
              </a:rPr>
              <a:t>1</a:t>
            </a:r>
            <a:r>
              <a:rPr lang="en-US" altLang="zh-CN" sz="2400" dirty="0" smtClean="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联系生活实际并动手操作，能正确辨认照片是从什么位置拍摄的，能区分拍摄的一组照片的先后顺序。</a:t>
            </a:r>
          </a:p>
          <a:p>
            <a:pPr>
              <a:lnSpc>
                <a:spcPct val="150000"/>
              </a:lnSpc>
            </a:pPr>
            <a:r>
              <a:rPr lang="en-US" altLang="zh-CN" sz="2400" dirty="0" smtClean="0">
                <a:solidFill>
                  <a:srgbClr val="000000"/>
                </a:solidFill>
                <a:latin typeface="楷体" panose="02010609060101010101" pitchFamily="49" charset="-122"/>
                <a:ea typeface="楷体" panose="02010609060101010101" pitchFamily="49" charset="-122"/>
              </a:rPr>
              <a:t>2.</a:t>
            </a:r>
            <a:r>
              <a:rPr lang="zh-CN" altLang="en-US" sz="2400" dirty="0" smtClean="0">
                <a:solidFill>
                  <a:srgbClr val="000000"/>
                </a:solidFill>
                <a:latin typeface="楷体" panose="02010609060101010101" pitchFamily="49" charset="-122"/>
                <a:ea typeface="楷体" panose="02010609060101010101" pitchFamily="49" charset="-122"/>
              </a:rPr>
              <a:t>培养</a:t>
            </a:r>
            <a:r>
              <a:rPr lang="zh-CN" altLang="en-US" sz="2400" dirty="0">
                <a:solidFill>
                  <a:srgbClr val="000000"/>
                </a:solidFill>
                <a:latin typeface="楷体" panose="02010609060101010101" pitchFamily="49" charset="-122"/>
                <a:ea typeface="楷体" panose="02010609060101010101" pitchFamily="49" charset="-122"/>
              </a:rPr>
              <a:t>学生的观察能力和动手操作能力。</a:t>
            </a:r>
          </a:p>
          <a:p>
            <a:pPr>
              <a:lnSpc>
                <a:spcPct val="150000"/>
              </a:lnSpc>
            </a:pPr>
            <a:r>
              <a:rPr lang="en-US" altLang="zh-CN" sz="2400" dirty="0" smtClean="0">
                <a:solidFill>
                  <a:srgbClr val="000000"/>
                </a:solidFill>
                <a:latin typeface="楷体" panose="02010609060101010101" pitchFamily="49" charset="-122"/>
                <a:ea typeface="楷体" panose="02010609060101010101" pitchFamily="49" charset="-122"/>
              </a:rPr>
              <a:t>3.</a:t>
            </a:r>
            <a:r>
              <a:rPr lang="zh-CN" altLang="en-US" sz="2400" dirty="0" smtClean="0">
                <a:solidFill>
                  <a:srgbClr val="000000"/>
                </a:solidFill>
                <a:latin typeface="楷体" panose="02010609060101010101" pitchFamily="49" charset="-122"/>
                <a:ea typeface="楷体" panose="02010609060101010101" pitchFamily="49" charset="-122"/>
              </a:rPr>
              <a:t>在</a:t>
            </a:r>
            <a:r>
              <a:rPr lang="zh-CN" altLang="en-US" sz="2400" dirty="0">
                <a:solidFill>
                  <a:srgbClr val="000000"/>
                </a:solidFill>
                <a:latin typeface="楷体" panose="02010609060101010101" pitchFamily="49" charset="-122"/>
                <a:ea typeface="楷体" panose="02010609060101010101" pitchFamily="49" charset="-122"/>
              </a:rPr>
              <a:t>观察活动和操作活动中发展学生的空间观念。</a:t>
            </a:r>
          </a:p>
        </p:txBody>
      </p:sp>
      <p:sp>
        <p:nvSpPr>
          <p:cNvPr id="11267" name="流程图: 可选过程 5"/>
          <p:cNvSpPr>
            <a:spLocks noChangeArrowheads="1"/>
          </p:cNvSpPr>
          <p:nvPr/>
        </p:nvSpPr>
        <p:spPr bwMode="auto">
          <a:xfrm>
            <a:off x="971600" y="411510"/>
            <a:ext cx="7560840" cy="4032448"/>
          </a:xfrm>
          <a:prstGeom prst="flowChartAlternateProcess">
            <a:avLst/>
          </a:prstGeom>
          <a:noFill/>
          <a:ln w="9525" algn="ctr">
            <a:solidFill>
              <a:srgbClr val="A1C450"/>
            </a:solidFill>
            <a:round/>
          </a:ln>
          <a:extLst>
            <a:ext uri="{909E8E84-426E-40DD-AFC4-6F175D3DCCD1}">
              <a14:hiddenFill xmlns:a14="http://schemas.microsoft.com/office/drawing/2010/main">
                <a:solidFill>
                  <a:srgbClr val="FFFFFF"/>
                </a:solidFill>
              </a14:hiddenFill>
            </a:ext>
          </a:extLst>
        </p:spPr>
        <p:txBody>
          <a:bodyPr wrap="none" lIns="67500" tIns="35100" rIns="67500" bIns="35100" anchor="ctr"/>
          <a:lstStyle/>
          <a:p>
            <a:pPr algn="ctr"/>
            <a:endParaRPr lang="zh-CN" altLang="en-US" sz="2700" b="1">
              <a:solidFill>
                <a:srgbClr val="000000"/>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017" y="566305"/>
            <a:ext cx="8041831" cy="3889526"/>
          </a:xfrm>
          <a:prstGeom prst="rect">
            <a:avLst/>
          </a:prstGeom>
        </p:spPr>
        <p:txBody>
          <a:bodyPr wrap="square">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填空。</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观察</a:t>
            </a:r>
            <a:r>
              <a:rPr lang="zh-CN" altLang="en-US" sz="2800" dirty="0">
                <a:latin typeface="微软雅黑" panose="020B0503020204020204" pitchFamily="34" charset="-122"/>
                <a:ea typeface="微软雅黑" panose="020B0503020204020204" pitchFamily="34" charset="-122"/>
              </a:rPr>
              <a:t>物体时，站的位置越高，看到的物体就越（     ）。 </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观察</a:t>
            </a:r>
            <a:r>
              <a:rPr lang="zh-CN" altLang="en-US" sz="2800" dirty="0">
                <a:latin typeface="微软雅黑" panose="020B0503020204020204" pitchFamily="34" charset="-122"/>
                <a:ea typeface="微软雅黑" panose="020B0503020204020204" pitchFamily="34" charset="-122"/>
              </a:rPr>
              <a:t>物体时，离得越远看到的物体就越（     ）越（     ）；离得越近看到的物体就越（     ）越（     ）。</a:t>
            </a:r>
          </a:p>
        </p:txBody>
      </p:sp>
      <p:sp>
        <p:nvSpPr>
          <p:cNvPr id="4" name="TextBox 3"/>
          <p:cNvSpPr txBox="1"/>
          <p:nvPr/>
        </p:nvSpPr>
        <p:spPr>
          <a:xfrm>
            <a:off x="1259632" y="1982509"/>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多</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17876" y="2598205"/>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多</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47664" y="3265408"/>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小</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380312" y="3265408"/>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少</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547664" y="3912236"/>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大</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 副本_副本1"/>
          <p:cNvPicPr>
            <a:picLocks noChangeAspect="1" noChangeArrowheads="1"/>
          </p:cNvPicPr>
          <p:nvPr/>
        </p:nvPicPr>
        <p:blipFill>
          <a:blip r:embed="rId2" cstate="email"/>
          <a:srcRect/>
          <a:stretch>
            <a:fillRect/>
          </a:stretch>
        </p:blipFill>
        <p:spPr bwMode="auto">
          <a:xfrm>
            <a:off x="395536" y="1131590"/>
            <a:ext cx="8604448" cy="340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6_副本"/>
          <p:cNvPicPr>
            <a:picLocks noChangeAspect="1" noChangeArrowheads="1"/>
          </p:cNvPicPr>
          <p:nvPr/>
        </p:nvPicPr>
        <p:blipFill>
          <a:blip r:embed="rId3" cstate="email"/>
          <a:srcRect/>
          <a:stretch>
            <a:fillRect/>
          </a:stretch>
        </p:blipFill>
        <p:spPr bwMode="auto">
          <a:xfrm rot="20581316">
            <a:off x="298871" y="3316605"/>
            <a:ext cx="2133186" cy="91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503547"/>
            <a:ext cx="72728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淘气乘船浏览，游船从</a:t>
            </a:r>
            <a:r>
              <a:rPr lang="en-US" altLang="zh-CN" sz="2800" dirty="0" smtClean="0">
                <a:latin typeface="微软雅黑" panose="020B0503020204020204" pitchFamily="34" charset="-122"/>
                <a:ea typeface="微软雅黑" panose="020B0503020204020204" pitchFamily="34" charset="-122"/>
              </a:rPr>
              <a:t>A</a:t>
            </a:r>
            <a:r>
              <a:rPr lang="zh-CN" altLang="en-US" sz="2800" dirty="0" smtClean="0">
                <a:latin typeface="微软雅黑" panose="020B0503020204020204" pitchFamily="34" charset="-122"/>
                <a:ea typeface="微软雅黑" panose="020B0503020204020204" pitchFamily="34" charset="-122"/>
              </a:rPr>
              <a:t>处出发。</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2.22222E-6 C 0.06111 0.01528 0.12239 0.03079 0.18125 0.0331 C 0.2401 0.03542 0.29531 0.02361 0.35295 0.0132 C 0.41076 0.00255 0.47413 -0.01157 0.52778 -0.03078 C 0.58212 -0.05 0.63455 -0.07963 0.67726 -0.10139 C 0.71979 -0.12291 0.7566 -0.1419 0.78403 -0.16065 C 0.81163 -0.17916 0.82673 -0.20463 0.84236 -0.21342 C 0.85781 -0.22222 0.87239 -0.2118 0.87795 -0.21342 " pathEditMode="relative" rAng="0" ptsTypes="aaaaaaaA">
                                      <p:cBhvr>
                                        <p:cTn id="6" dur="5000" fill="hold"/>
                                        <p:tgtEl>
                                          <p:spTgt spid="60419"/>
                                        </p:tgtEl>
                                        <p:attrNameLst>
                                          <p:attrName>ppt_x</p:attrName>
                                          <p:attrName>ppt_y</p:attrName>
                                        </p:attrNameLst>
                                      </p:cBhvr>
                                      <p:rCtr x="43889" y="-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6 - 副本_副本1"/>
          <p:cNvPicPr>
            <a:picLocks noChangeAspect="1" noChangeArrowheads="1"/>
          </p:cNvPicPr>
          <p:nvPr/>
        </p:nvPicPr>
        <p:blipFill>
          <a:blip r:embed="rId2" cstate="email"/>
          <a:srcRect/>
          <a:stretch>
            <a:fillRect/>
          </a:stretch>
        </p:blipFill>
        <p:spPr bwMode="auto">
          <a:xfrm>
            <a:off x="352737" y="631301"/>
            <a:ext cx="8588358" cy="3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6_副本"/>
          <p:cNvPicPr>
            <a:picLocks noChangeAspect="1" noChangeArrowheads="1"/>
          </p:cNvPicPr>
          <p:nvPr/>
        </p:nvPicPr>
        <p:blipFill>
          <a:blip r:embed="rId3" cstate="email"/>
          <a:srcRect/>
          <a:stretch>
            <a:fillRect/>
          </a:stretch>
        </p:blipFill>
        <p:spPr bwMode="auto">
          <a:xfrm rot="245810">
            <a:off x="749691" y="2374329"/>
            <a:ext cx="1847554" cy="7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6_副本"/>
          <p:cNvPicPr>
            <a:picLocks noChangeAspect="1" noChangeArrowheads="1"/>
          </p:cNvPicPr>
          <p:nvPr/>
        </p:nvPicPr>
        <p:blipFill>
          <a:blip r:embed="rId4" cstate="email"/>
          <a:srcRect/>
          <a:stretch>
            <a:fillRect/>
          </a:stretch>
        </p:blipFill>
        <p:spPr bwMode="auto">
          <a:xfrm rot="20571889">
            <a:off x="788442" y="2536298"/>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6_副本"/>
          <p:cNvPicPr>
            <a:picLocks noChangeAspect="1" noChangeArrowheads="1"/>
          </p:cNvPicPr>
          <p:nvPr/>
        </p:nvPicPr>
        <p:blipFill>
          <a:blip r:embed="rId4" cstate="email"/>
          <a:srcRect/>
          <a:stretch>
            <a:fillRect/>
          </a:stretch>
        </p:blipFill>
        <p:spPr bwMode="auto">
          <a:xfrm rot="20571889">
            <a:off x="3847555" y="2698222"/>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6_副本"/>
          <p:cNvPicPr>
            <a:picLocks noChangeAspect="1" noChangeArrowheads="1"/>
          </p:cNvPicPr>
          <p:nvPr/>
        </p:nvPicPr>
        <p:blipFill>
          <a:blip r:embed="rId4" cstate="email"/>
          <a:srcRect/>
          <a:stretch>
            <a:fillRect/>
          </a:stretch>
        </p:blipFill>
        <p:spPr bwMode="auto">
          <a:xfrm rot="19982373">
            <a:off x="6394681" y="2294173"/>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8390" y="4155420"/>
            <a:ext cx="763284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淘气看到下面四幅图片先后顺序是：</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4096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096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6.93889E-18 -4.81481E-6 L 0.32274 0.02107 " pathEditMode="relative" ptsTypes="AA">
                                      <p:cBhvr>
                                        <p:cTn id="13" dur="2000" fill="hold"/>
                                        <p:tgtEl>
                                          <p:spTgt spid="40964"/>
                                        </p:tgtEl>
                                        <p:attrNameLst>
                                          <p:attrName>ppt_x</p:attrName>
                                          <p:attrName>ppt_y</p:attrName>
                                        </p:attrNameLst>
                                      </p:cBhvr>
                                    </p:animMotion>
                                  </p:childTnLst>
                                </p:cTn>
                              </p:par>
                              <p:par>
                                <p:cTn id="14" presetID="35" presetClass="emph" presetSubtype="0" fill="hold" nodeType="withEffect">
                                  <p:stCondLst>
                                    <p:cond delay="0"/>
                                  </p:stCondLst>
                                  <p:childTnLst>
                                    <p:anim calcmode="discrete" valueType="str">
                                      <p:cBhvr>
                                        <p:cTn id="15" dur="500" fill="hold"/>
                                        <p:tgtEl>
                                          <p:spTgt spid="40962"/>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09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198 -0.02107 L 0.28975 -0.09468 " pathEditMode="relative" rAng="0" ptsTypes="AA">
                                      <p:cBhvr>
                                        <p:cTn id="22" dur="2000" fill="hold"/>
                                        <p:tgtEl>
                                          <p:spTgt spid="40965"/>
                                        </p:tgtEl>
                                        <p:attrNameLst>
                                          <p:attrName>ppt_x</p:attrName>
                                          <p:attrName>ppt_y</p:attrName>
                                        </p:attrNameLst>
                                      </p:cBhvr>
                                      <p:rCtr x="13889" y="-3681"/>
                                    </p:animMotion>
                                  </p:childTnLst>
                                </p:cTn>
                              </p:par>
                              <p:par>
                                <p:cTn id="23" presetID="35" presetClass="emph" presetSubtype="0" fill="hold" nodeType="withEffect">
                                  <p:stCondLst>
                                    <p:cond delay="0"/>
                                  </p:stCondLst>
                                  <p:childTnLst>
                                    <p:anim calcmode="discrete" valueType="str">
                                      <p:cBhvr>
                                        <p:cTn id="24" dur="500" fill="hold"/>
                                        <p:tgtEl>
                                          <p:spTgt spid="40962"/>
                                        </p:tgtEl>
                                        <p:attrNameLst>
                                          <p:attrName>style.visibility</p:attrName>
                                        </p:attrNameLst>
                                      </p:cBhvr>
                                      <p:tavLst>
                                        <p:tav tm="0">
                                          <p:val>
                                            <p:strVal val="hidden"/>
                                          </p:val>
                                        </p:tav>
                                        <p:tav tm="50000">
                                          <p:val>
                                            <p:strVal val="visible"/>
                                          </p:val>
                                        </p:tav>
                                      </p:tavLst>
                                    </p:anim>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09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1406 -0.01065 L 0.21302 -0.19977 " pathEditMode="relative" rAng="0" ptsTypes="AA">
                                      <p:cBhvr>
                                        <p:cTn id="31" dur="2000" fill="hold"/>
                                        <p:tgtEl>
                                          <p:spTgt spid="40966"/>
                                        </p:tgtEl>
                                        <p:attrNameLst>
                                          <p:attrName>ppt_x</p:attrName>
                                          <p:attrName>ppt_y</p:attrName>
                                        </p:attrNameLst>
                                      </p:cBhvr>
                                      <p:rCtr x="9948" y="-9468"/>
                                    </p:animMotion>
                                  </p:childTnLst>
                                </p:cTn>
                              </p:par>
                              <p:par>
                                <p:cTn id="32" presetID="35" presetClass="emph" presetSubtype="0" fill="hold" nodeType="withEffect">
                                  <p:stCondLst>
                                    <p:cond delay="0"/>
                                  </p:stCondLst>
                                  <p:childTnLst>
                                    <p:anim calcmode="discrete" valueType="str">
                                      <p:cBhvr>
                                        <p:cTn id="33" dur="1000" fill="hold"/>
                                        <p:tgtEl>
                                          <p:spTgt spid="409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6 - 副本_副本1"/>
          <p:cNvPicPr>
            <a:picLocks noChangeAspect="1" noChangeArrowheads="1"/>
          </p:cNvPicPr>
          <p:nvPr/>
        </p:nvPicPr>
        <p:blipFill>
          <a:blip r:embed="rId2" cstate="email"/>
          <a:srcRect/>
          <a:stretch>
            <a:fillRect/>
          </a:stretch>
        </p:blipFill>
        <p:spPr bwMode="auto">
          <a:xfrm>
            <a:off x="0" y="1068294"/>
            <a:ext cx="9076114" cy="274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2014-04-27_193354_副本"/>
          <p:cNvPicPr>
            <a:picLocks noChangeAspect="1" noChangeArrowheads="1"/>
          </p:cNvPicPr>
          <p:nvPr/>
        </p:nvPicPr>
        <p:blipFill>
          <a:blip r:embed="rId3" cstate="email"/>
          <a:srcRect/>
          <a:stretch>
            <a:fillRect/>
          </a:stretch>
        </p:blipFill>
        <p:spPr bwMode="auto">
          <a:xfrm>
            <a:off x="251520" y="3810271"/>
            <a:ext cx="1848848" cy="97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2014-04-27_193840_副本"/>
          <p:cNvPicPr>
            <a:picLocks noChangeAspect="1" noChangeArrowheads="1"/>
          </p:cNvPicPr>
          <p:nvPr/>
        </p:nvPicPr>
        <p:blipFill>
          <a:blip r:embed="rId4" cstate="email"/>
          <a:srcRect/>
          <a:stretch>
            <a:fillRect/>
          </a:stretch>
        </p:blipFill>
        <p:spPr bwMode="auto">
          <a:xfrm>
            <a:off x="2577206" y="3814236"/>
            <a:ext cx="1819091" cy="9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2014-04-27_194134_副本"/>
          <p:cNvPicPr>
            <a:picLocks noChangeAspect="1" noChangeArrowheads="1"/>
          </p:cNvPicPr>
          <p:nvPr/>
        </p:nvPicPr>
        <p:blipFill>
          <a:blip r:embed="rId5" cstate="email"/>
          <a:srcRect/>
          <a:stretch>
            <a:fillRect/>
          </a:stretch>
        </p:blipFill>
        <p:spPr bwMode="auto">
          <a:xfrm>
            <a:off x="4880668" y="3811592"/>
            <a:ext cx="182038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2014-04-27_194429_副本"/>
          <p:cNvPicPr>
            <a:picLocks noChangeAspect="1" noChangeArrowheads="1"/>
          </p:cNvPicPr>
          <p:nvPr/>
        </p:nvPicPr>
        <p:blipFill>
          <a:blip r:embed="rId6" cstate="email"/>
          <a:srcRect/>
          <a:stretch>
            <a:fillRect/>
          </a:stretch>
        </p:blipFill>
        <p:spPr bwMode="auto">
          <a:xfrm>
            <a:off x="7150793" y="3811592"/>
            <a:ext cx="184755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535" y="483518"/>
            <a:ext cx="8452365" cy="523220"/>
          </a:xfrm>
          <a:prstGeom prst="rect">
            <a:avLst/>
          </a:prstGeom>
          <a:noFill/>
        </p:spPr>
        <p:txBody>
          <a:bodyPr wrap="square" rtlCol="0">
            <a:spAutoFit/>
          </a:bodyPr>
          <a:lstStyle/>
          <a:p>
            <a:r>
              <a:rPr lang="zh-CN" altLang="en-US" sz="2800" dirty="0" smtClean="0">
                <a:solidFill>
                  <a:prstClr val="black"/>
                </a:solidFill>
                <a:latin typeface="微软雅黑" panose="020B0503020204020204" pitchFamily="34" charset="-122"/>
                <a:ea typeface="微软雅黑" panose="020B0503020204020204" pitchFamily="34" charset="-122"/>
              </a:rPr>
              <a:t>淘气看到下面四幅图片先后顺序是：</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6 - 副本_副本1"/>
          <p:cNvPicPr>
            <a:picLocks noChangeAspect="1" noChangeArrowheads="1"/>
          </p:cNvPicPr>
          <p:nvPr/>
        </p:nvPicPr>
        <p:blipFill>
          <a:blip r:embed="rId2" cstate="email"/>
          <a:srcRect/>
          <a:stretch>
            <a:fillRect/>
          </a:stretch>
        </p:blipFill>
        <p:spPr bwMode="auto">
          <a:xfrm>
            <a:off x="125095" y="996315"/>
            <a:ext cx="8933180" cy="274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2014-04-27_193354_副本"/>
          <p:cNvPicPr>
            <a:picLocks noChangeAspect="1" noChangeArrowheads="1"/>
          </p:cNvPicPr>
          <p:nvPr/>
        </p:nvPicPr>
        <p:blipFill>
          <a:blip r:embed="rId3" cstate="email"/>
          <a:srcRect/>
          <a:stretch>
            <a:fillRect/>
          </a:stretch>
        </p:blipFill>
        <p:spPr bwMode="auto">
          <a:xfrm>
            <a:off x="251520" y="3810271"/>
            <a:ext cx="1848848" cy="97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2014-04-27_193840_副本"/>
          <p:cNvPicPr>
            <a:picLocks noChangeAspect="1" noChangeArrowheads="1"/>
          </p:cNvPicPr>
          <p:nvPr/>
        </p:nvPicPr>
        <p:blipFill>
          <a:blip r:embed="rId4" cstate="email"/>
          <a:srcRect/>
          <a:stretch>
            <a:fillRect/>
          </a:stretch>
        </p:blipFill>
        <p:spPr bwMode="auto">
          <a:xfrm>
            <a:off x="2577206" y="3814236"/>
            <a:ext cx="1819091" cy="9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2014-04-27_194134_副本"/>
          <p:cNvPicPr>
            <a:picLocks noChangeAspect="1" noChangeArrowheads="1"/>
          </p:cNvPicPr>
          <p:nvPr/>
        </p:nvPicPr>
        <p:blipFill>
          <a:blip r:embed="rId5" cstate="email"/>
          <a:srcRect/>
          <a:stretch>
            <a:fillRect/>
          </a:stretch>
        </p:blipFill>
        <p:spPr bwMode="auto">
          <a:xfrm>
            <a:off x="4880668" y="3811592"/>
            <a:ext cx="182038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2014-04-27_194429_副本"/>
          <p:cNvPicPr>
            <a:picLocks noChangeAspect="1" noChangeArrowheads="1"/>
          </p:cNvPicPr>
          <p:nvPr/>
        </p:nvPicPr>
        <p:blipFill>
          <a:blip r:embed="rId6" cstate="email"/>
          <a:srcRect/>
          <a:stretch>
            <a:fillRect/>
          </a:stretch>
        </p:blipFill>
        <p:spPr bwMode="auto">
          <a:xfrm>
            <a:off x="7150793" y="3811592"/>
            <a:ext cx="184755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535" y="411763"/>
            <a:ext cx="8452365"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淘气看到下面四幅图片先后顺序是：</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6055257" y="371463"/>
            <a:ext cx="1377300" cy="523220"/>
          </a:xfrm>
          <a:prstGeom prst="rect">
            <a:avLst/>
          </a:prstGeom>
        </p:spPr>
        <p:txBody>
          <a:bodyPr wrap="none">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b c d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22222E-6 L -0.23629 -0.27291 " pathEditMode="relative" ptsTypes="AA">
                                      <p:cBhvr>
                                        <p:cTn id="6" dur="2000" fill="hold"/>
                                        <p:tgtEl>
                                          <p:spTgt spid="4097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91 -0.03148 L -0.15937 -0.30555 " pathEditMode="relative" rAng="0" ptsTypes="AA">
                                      <p:cBhvr>
                                        <p:cTn id="10" dur="2000" fill="hold"/>
                                        <p:tgtEl>
                                          <p:spTgt spid="40973"/>
                                        </p:tgtEl>
                                        <p:attrNameLst>
                                          <p:attrName>ppt_x</p:attrName>
                                          <p:attrName>ppt_y</p:attrName>
                                        </p:attrNameLst>
                                      </p:cBhvr>
                                      <p:rCtr x="-8073" y="-1370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72222E-6 4.07407E-6 L -0.13385 -0.36759 " pathEditMode="relative" ptsTypes="AA">
                                      <p:cBhvr>
                                        <p:cTn id="14" dur="2000" fill="hold"/>
                                        <p:tgtEl>
                                          <p:spTgt spid="4097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22222E-6 2.4306E-6 L 0.75452 -0.57526 " pathEditMode="relative" rAng="0" ptsTypes="AA">
                                      <p:cBhvr>
                                        <p:cTn id="18" dur="2000" fill="hold"/>
                                        <p:tgtEl>
                                          <p:spTgt spid="40971"/>
                                        </p:tgtEl>
                                        <p:attrNameLst>
                                          <p:attrName>ppt_x</p:attrName>
                                          <p:attrName>ppt_y</p:attrName>
                                        </p:attrNameLst>
                                      </p:cBhvr>
                                      <p:rCtr x="37726" y="-28779"/>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srcRect/>
          <a:stretch>
            <a:fillRect/>
          </a:stretch>
        </p:blipFill>
        <p:spPr bwMode="auto">
          <a:xfrm>
            <a:off x="5953538" y="551622"/>
            <a:ext cx="1728192" cy="408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850005" y="834361"/>
            <a:ext cx="4824536" cy="2677656"/>
          </a:xfrm>
          <a:prstGeom prst="rect">
            <a:avLst/>
          </a:prstGeom>
        </p:spPr>
        <p:txBody>
          <a:bodyPr wrap="square">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一个小男孩牵着一只小狗从摄影师面前经过，摄影师拍下了三张照片，请你用①、②、③标出摄影师拍摄的先后顺序。</a:t>
            </a:r>
          </a:p>
        </p:txBody>
      </p:sp>
      <p:sp>
        <p:nvSpPr>
          <p:cNvPr id="4" name="矩形 3"/>
          <p:cNvSpPr/>
          <p:nvPr/>
        </p:nvSpPr>
        <p:spPr>
          <a:xfrm>
            <a:off x="6568789" y="1625372"/>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③</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6558514" y="4268311"/>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②</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6558514" y="2931790"/>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①</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srcRect/>
          <a:stretch>
            <a:fillRect/>
          </a:stretch>
        </p:blipFill>
        <p:spPr bwMode="auto">
          <a:xfrm>
            <a:off x="1597612" y="1163909"/>
            <a:ext cx="5456262" cy="257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811530" y="483235"/>
            <a:ext cx="1677035" cy="583565"/>
          </a:xfrm>
          <a:prstGeom prst="rect">
            <a:avLst/>
          </a:prstGeom>
        </p:spPr>
        <p:txBody>
          <a:bodyPr wrap="square">
            <a:spAutoFit/>
          </a:bodyPr>
          <a:lstStyle/>
          <a:p>
            <a:r>
              <a:rPr lang="zh-CN" altLang="en-US" sz="3200" b="1" dirty="0" smtClean="0">
                <a:latin typeface="微软雅黑" panose="020B0503020204020204" pitchFamily="34" charset="-122"/>
                <a:ea typeface="微软雅黑" panose="020B0503020204020204" pitchFamily="34" charset="-122"/>
              </a:rPr>
              <a:t>连一连。</a:t>
            </a:r>
          </a:p>
        </p:txBody>
      </p:sp>
      <p:sp>
        <p:nvSpPr>
          <p:cNvPr id="3" name="TextBox 2"/>
          <p:cNvSpPr txBox="1"/>
          <p:nvPr/>
        </p:nvSpPr>
        <p:spPr>
          <a:xfrm>
            <a:off x="1966949" y="4176733"/>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正面</a:t>
            </a:r>
            <a:endParaRPr lang="zh-CN" altLang="en-US"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3464049" y="4180545"/>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上面</a:t>
            </a:r>
            <a:endParaRPr lang="zh-CN" altLang="en-US" sz="2800" dirty="0">
              <a:latin typeface="微软雅黑" panose="020B0503020204020204" pitchFamily="34" charset="-122"/>
              <a:ea typeface="微软雅黑" panose="020B0503020204020204" pitchFamily="34" charset="-122"/>
            </a:endParaRPr>
          </a:p>
        </p:txBody>
      </p:sp>
      <p:sp>
        <p:nvSpPr>
          <p:cNvPr id="6" name="TextBox 5"/>
          <p:cNvSpPr txBox="1"/>
          <p:nvPr/>
        </p:nvSpPr>
        <p:spPr>
          <a:xfrm>
            <a:off x="5292080" y="4176732"/>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侧面</a:t>
            </a:r>
            <a:endParaRPr lang="zh-CN" altLang="en-US" sz="28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2483768" y="3579862"/>
            <a:ext cx="1499405"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779912" y="3579862"/>
            <a:ext cx="2376264"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699792" y="3507854"/>
            <a:ext cx="3240360" cy="7920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全屏显示(16:9)</PresentationFormat>
  <Paragraphs>57</Paragraphs>
  <Slides>15</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楷体</vt:lpstr>
      <vt:lpstr>微软雅黑</vt:lpstr>
      <vt:lpstr>宋体</vt:lpstr>
      <vt:lpstr>楷体_GB2312</vt:lpstr>
      <vt:lpstr>Arial</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2012-09-21T09:22:00Z</dcterms:created>
  <dcterms:modified xsi:type="dcterms:W3CDTF">2023-01-17T02:57:21Z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NXTAG2">
    <vt:lpwstr>000800181e000000000001024140</vt:lpwstr>
  </property>
  <property fmtid="{D5CDD505-2E9C-101B-9397-08002B2CF9AE}" pid="4" name="ICV">
    <vt:lpwstr>DF68218C88D0497BA7205E183CF1DD3F</vt:lpwstr>
  </property>
  <property fmtid="{A09F084E-AD41-489F-8076-AA5BE3082BCA}" pid="100">
    <vt:ui4>5</vt:ui4>
  </property>
  <property fmtid="{64440492-4C8B-11D1-8B70-080036B11A03}" pid="11">
    <vt:lpwstr>www.2ppt.com-爱PPT提供资源下载</vt:lpwstr>
  </property>
</Properties>
</file>