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9" r:id="rId3"/>
    <p:sldId id="307" r:id="rId4"/>
    <p:sldId id="317" r:id="rId5"/>
    <p:sldId id="318" r:id="rId6"/>
    <p:sldId id="319" r:id="rId7"/>
    <p:sldId id="311" r:id="rId8"/>
    <p:sldId id="320" r:id="rId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7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401"/>
    <a:srgbClr val="FF0000"/>
    <a:srgbClr val="FF66FF"/>
    <a:srgbClr val="00CCFF"/>
    <a:srgbClr val="FF7C80"/>
    <a:srgbClr val="0C0100"/>
    <a:srgbClr val="0B0000"/>
    <a:srgbClr val="ED0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5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7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9" d="100"/>
        <a:sy n="16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>
                <a:latin typeface="Arial" panose="020B0604020202020204" pitchFamily="34" charset="0"/>
                <a:cs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CE1C16F-6077-46B9-9465-2A818B25A91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1C16F-6077-46B9-9465-2A818B25A91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本框 4098"/>
          <p:cNvSpPr txBox="1">
            <a:spLocks noChangeArrowheads="1"/>
          </p:cNvSpPr>
          <p:nvPr/>
        </p:nvSpPr>
        <p:spPr bwMode="auto">
          <a:xfrm>
            <a:off x="-11838" y="1000396"/>
            <a:ext cx="914696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CCFF"/>
                </a:solidFill>
                <a:latin typeface="Arial" panose="020B0604020202020204" pitchFamily="34" charset="0"/>
                <a:ea typeface="方正粗倩简体" pitchFamily="65" charset="-122"/>
              </a:rPr>
              <a:t>第</a:t>
            </a:r>
            <a:r>
              <a:rPr lang="zh-CN" altLang="en-US" sz="2400" b="1" dirty="0">
                <a:solidFill>
                  <a:srgbClr val="00CCFF"/>
                </a:solidFill>
                <a:latin typeface="Arial" panose="020B0604020202020204" pitchFamily="34" charset="0"/>
                <a:ea typeface="方正粗倩简体" pitchFamily="65" charset="-122"/>
              </a:rPr>
              <a:t>一单元  小数除</a:t>
            </a:r>
            <a:r>
              <a:rPr lang="zh-CN" altLang="en-US" sz="2400" b="1" dirty="0" smtClean="0">
                <a:solidFill>
                  <a:srgbClr val="00CCFF"/>
                </a:solidFill>
                <a:latin typeface="Arial" panose="020B0604020202020204" pitchFamily="34" charset="0"/>
                <a:ea typeface="方正粗倩简体" pitchFamily="65" charset="-122"/>
              </a:rPr>
              <a:t>法</a:t>
            </a:r>
            <a:endParaRPr lang="zh-CN" altLang="en-US" sz="4400" b="1" dirty="0">
              <a:solidFill>
                <a:srgbClr val="00CCFF"/>
              </a:solidFill>
              <a:latin typeface="Arial" panose="020B0604020202020204" pitchFamily="34" charset="0"/>
              <a:ea typeface="方正粗倩简体" pitchFamily="65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4800" dirty="0" smtClean="0">
                <a:latin typeface="Arial" panose="020B0604020202020204" pitchFamily="34" charset="0"/>
                <a:ea typeface="方正大标宋简体" pitchFamily="65" charset="-122"/>
              </a:rPr>
              <a:t>除</a:t>
            </a:r>
            <a:r>
              <a:rPr lang="zh-CN" altLang="zh-CN" sz="4800" dirty="0">
                <a:latin typeface="Arial" panose="020B0604020202020204" pitchFamily="34" charset="0"/>
                <a:ea typeface="方正大标宋简体" pitchFamily="65" charset="-122"/>
              </a:rPr>
              <a:t>得尽吗 </a:t>
            </a:r>
          </a:p>
        </p:txBody>
      </p:sp>
      <p:sp>
        <p:nvSpPr>
          <p:cNvPr id="4" name="矩形 3"/>
          <p:cNvSpPr/>
          <p:nvPr/>
        </p:nvSpPr>
        <p:spPr>
          <a:xfrm>
            <a:off x="-11838" y="3939902"/>
            <a:ext cx="914696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组合 4107"/>
          <p:cNvGrpSpPr/>
          <p:nvPr/>
        </p:nvGrpSpPr>
        <p:grpSpPr bwMode="auto">
          <a:xfrm>
            <a:off x="179389" y="357188"/>
            <a:ext cx="2016125" cy="584597"/>
            <a:chOff x="204" y="618"/>
            <a:chExt cx="1270" cy="491"/>
          </a:xfrm>
        </p:grpSpPr>
        <p:sp>
          <p:nvSpPr>
            <p:cNvPr id="4098" name="矩形 4105"/>
            <p:cNvSpPr>
              <a:spLocks noChangeArrowheads="1"/>
            </p:cNvSpPr>
            <p:nvPr/>
          </p:nvSpPr>
          <p:spPr bwMode="auto">
            <a:xfrm>
              <a:off x="204" y="663"/>
              <a:ext cx="1270" cy="31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dist="28398" dir="6993903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099" name="文本框 4106"/>
            <p:cNvSpPr txBox="1">
              <a:spLocks noChangeArrowheads="1"/>
            </p:cNvSpPr>
            <p:nvPr/>
          </p:nvSpPr>
          <p:spPr bwMode="auto">
            <a:xfrm>
              <a:off x="249" y="618"/>
              <a:ext cx="1150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rgbClr val="9933FF"/>
                  </a:solidFill>
                  <a:latin typeface="Arial" panose="020B0604020202020204" pitchFamily="34" charset="0"/>
                  <a:ea typeface="方正大标宋简体" pitchFamily="65" charset="-122"/>
                </a:rPr>
                <a:t>基础巩固</a:t>
              </a:r>
            </a:p>
          </p:txBody>
        </p:sp>
      </p:grpSp>
      <p:sp>
        <p:nvSpPr>
          <p:cNvPr id="4100" name="矩形 2096"/>
          <p:cNvSpPr>
            <a:spLocks noChangeArrowheads="1"/>
          </p:cNvSpPr>
          <p:nvPr/>
        </p:nvSpPr>
        <p:spPr bwMode="auto">
          <a:xfrm>
            <a:off x="468314" y="1065610"/>
            <a:ext cx="8207375" cy="4008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/>
              <a:t>1.想一想，填一填。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/>
              <a:t>（1）在3.66，3.66…，4.33…，9.2828，0.125125…中，是循环小数的有（       ），（        ）和（              ）。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/>
              <a:t>（2）把2÷3的商用循环小数表示是（       ），它的循环节是（      ）。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/>
              <a:t>（3）2.105，2.10555，2.105105…，2.10505…这四个数中，最大的是（       ），最小的是（           ）。</a:t>
            </a: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5940425" y="2025254"/>
            <a:ext cx="12698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zh-CN" b="1">
                <a:solidFill>
                  <a:srgbClr val="ED0D91"/>
                </a:solidFill>
              </a:rPr>
              <a:t>3.66…</a:t>
            </a:r>
            <a:endParaRPr lang="zh-CN" altLang="en-US" b="1">
              <a:solidFill>
                <a:srgbClr val="ED0D91"/>
              </a:solidFill>
            </a:endParaRPr>
          </a:p>
        </p:txBody>
      </p:sp>
      <p:sp>
        <p:nvSpPr>
          <p:cNvPr id="42" name="矩形 41"/>
          <p:cNvSpPr>
            <a:spLocks noChangeArrowheads="1"/>
          </p:cNvSpPr>
          <p:nvPr/>
        </p:nvSpPr>
        <p:spPr bwMode="auto">
          <a:xfrm>
            <a:off x="1004889" y="2464594"/>
            <a:ext cx="12698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zh-CN" b="1">
                <a:solidFill>
                  <a:srgbClr val="ED0D91"/>
                </a:solidFill>
              </a:rPr>
              <a:t>4.33…</a:t>
            </a:r>
            <a:endParaRPr lang="zh-CN" altLang="en-US" b="1">
              <a:solidFill>
                <a:srgbClr val="ED0D91"/>
              </a:solidFill>
            </a:endParaRPr>
          </a:p>
        </p:txBody>
      </p:sp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3733801" y="2464594"/>
            <a:ext cx="19944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zh-CN" b="1">
                <a:solidFill>
                  <a:srgbClr val="ED0D91"/>
                </a:solidFill>
              </a:rPr>
              <a:t>0.125125…</a:t>
            </a:r>
            <a:endParaRPr lang="zh-CN" altLang="en-US" b="1">
              <a:solidFill>
                <a:srgbClr val="ED0D91"/>
              </a:solidFill>
            </a:endParaRPr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6483350" y="2874169"/>
            <a:ext cx="12698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zh-CN" b="1">
                <a:solidFill>
                  <a:srgbClr val="ED0D91"/>
                </a:solidFill>
              </a:rPr>
              <a:t>0.66…</a:t>
            </a:r>
            <a:endParaRPr lang="zh-CN" altLang="en-US" b="1">
              <a:solidFill>
                <a:srgbClr val="ED0D91"/>
              </a:solidFill>
            </a:endParaRPr>
          </a:p>
        </p:txBody>
      </p:sp>
      <p:sp>
        <p:nvSpPr>
          <p:cNvPr id="45" name="矩形 44"/>
          <p:cNvSpPr>
            <a:spLocks noChangeArrowheads="1"/>
          </p:cNvSpPr>
          <p:nvPr/>
        </p:nvSpPr>
        <p:spPr bwMode="auto">
          <a:xfrm>
            <a:off x="3476625" y="3324225"/>
            <a:ext cx="3658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zh-CN" b="1">
                <a:solidFill>
                  <a:srgbClr val="ED0D91"/>
                </a:solidFill>
              </a:rPr>
              <a:t>6</a:t>
            </a:r>
            <a:endParaRPr lang="zh-CN" altLang="en-US" b="1">
              <a:solidFill>
                <a:srgbClr val="ED0D91"/>
              </a:solidFill>
            </a:endParaRPr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4071938" y="4206479"/>
            <a:ext cx="14526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zh-CN" b="1">
                <a:solidFill>
                  <a:srgbClr val="ED0D91"/>
                </a:solidFill>
              </a:rPr>
              <a:t>2.10555</a:t>
            </a:r>
            <a:endParaRPr lang="zh-CN" altLang="en-US" b="1">
              <a:solidFill>
                <a:srgbClr val="ED0D91"/>
              </a:solidFill>
            </a:endParaRPr>
          </a:p>
        </p:txBody>
      </p:sp>
      <p:sp>
        <p:nvSpPr>
          <p:cNvPr id="47" name="矩形 46"/>
          <p:cNvSpPr>
            <a:spLocks noChangeArrowheads="1"/>
          </p:cNvSpPr>
          <p:nvPr/>
        </p:nvSpPr>
        <p:spPr bwMode="auto">
          <a:xfrm>
            <a:off x="1449389" y="4598194"/>
            <a:ext cx="1090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zh-CN" b="1">
                <a:solidFill>
                  <a:srgbClr val="ED0D91"/>
                </a:solidFill>
              </a:rPr>
              <a:t>2.105</a:t>
            </a:r>
            <a:endParaRPr lang="zh-CN" altLang="en-US" b="1">
              <a:solidFill>
                <a:srgbClr val="ED0D9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矩形 3110"/>
          <p:cNvSpPr>
            <a:spLocks noChangeArrowheads="1"/>
          </p:cNvSpPr>
          <p:nvPr/>
        </p:nvSpPr>
        <p:spPr bwMode="auto">
          <a:xfrm>
            <a:off x="571310" y="587616"/>
            <a:ext cx="7993063" cy="272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2.把下面的小数分别保留三位小数，并在括号里写出它们的近似值。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3.285285…≈（          ）    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0.42525…≈（         ） 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8.5666…≈（         ）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7.34593459…≈（       ） </a:t>
            </a: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3602039" y="1343025"/>
            <a:ext cx="1090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zh-CN" b="1">
                <a:solidFill>
                  <a:srgbClr val="ED0D91"/>
                </a:solidFill>
              </a:rPr>
              <a:t>3.285</a:t>
            </a:r>
            <a:endParaRPr lang="zh-CN" altLang="en-US" b="1">
              <a:solidFill>
                <a:srgbClr val="ED0D91"/>
              </a:solidFill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3278189" y="1826419"/>
            <a:ext cx="1090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zh-CN" b="1">
                <a:solidFill>
                  <a:srgbClr val="ED0D91"/>
                </a:solidFill>
              </a:rPr>
              <a:t>0.425</a:t>
            </a:r>
            <a:endParaRPr lang="zh-CN" altLang="en-US" b="1">
              <a:solidFill>
                <a:srgbClr val="ED0D91"/>
              </a:solidFill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021014" y="2311004"/>
            <a:ext cx="1090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zh-CN" b="1">
                <a:solidFill>
                  <a:srgbClr val="ED0D91"/>
                </a:solidFill>
              </a:rPr>
              <a:t>8.567</a:t>
            </a:r>
            <a:endParaRPr lang="zh-CN" altLang="en-US" b="1">
              <a:solidFill>
                <a:srgbClr val="ED0D91"/>
              </a:solidFill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3602039" y="2802731"/>
            <a:ext cx="1090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zh-CN" b="1">
                <a:solidFill>
                  <a:srgbClr val="ED0D91"/>
                </a:solidFill>
              </a:rPr>
              <a:t>7.346</a:t>
            </a:r>
            <a:endParaRPr lang="zh-CN" altLang="en-US" b="1">
              <a:solidFill>
                <a:srgbClr val="ED0D9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矩形 3110"/>
          <p:cNvSpPr>
            <a:spLocks noChangeArrowheads="1"/>
          </p:cNvSpPr>
          <p:nvPr/>
        </p:nvSpPr>
        <p:spPr bwMode="auto">
          <a:xfrm>
            <a:off x="539750" y="582331"/>
            <a:ext cx="7993063" cy="272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3.用计算器计算下面各题，除不尽的得数保留两位小数。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13÷11≈              57÷32≈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11.625÷9.3≈         30.1÷33≈     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26÷0.6≈             40÷0.7≈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8.5÷9≈              8.9÷0.12≈</a:t>
            </a: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162175" y="1325167"/>
            <a:ext cx="9092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>
                <a:solidFill>
                  <a:srgbClr val="ED0D91"/>
                </a:solidFill>
              </a:rPr>
              <a:t>1.18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6078538" y="1325167"/>
            <a:ext cx="9092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>
                <a:solidFill>
                  <a:srgbClr val="ED0D91"/>
                </a:solidFill>
              </a:rPr>
              <a:t>1.78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986088" y="1814513"/>
            <a:ext cx="9092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>
                <a:solidFill>
                  <a:srgbClr val="ED0D91"/>
                </a:solidFill>
              </a:rPr>
              <a:t>1.25</a:t>
            </a: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6345238" y="1814513"/>
            <a:ext cx="9092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>
                <a:solidFill>
                  <a:srgbClr val="ED0D91"/>
                </a:solidFill>
              </a:rPr>
              <a:t>0.91</a:t>
            </a: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2346325" y="2303860"/>
            <a:ext cx="1090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>
                <a:solidFill>
                  <a:srgbClr val="ED0D91"/>
                </a:solidFill>
              </a:rPr>
              <a:t>43.33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6254751" y="2257425"/>
            <a:ext cx="1090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>
                <a:solidFill>
                  <a:srgbClr val="ED0D91"/>
                </a:solidFill>
              </a:rPr>
              <a:t>57.14</a:t>
            </a: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2162175" y="2777729"/>
            <a:ext cx="9092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>
                <a:solidFill>
                  <a:srgbClr val="ED0D91"/>
                </a:solidFill>
              </a:rPr>
              <a:t>0.94</a:t>
            </a: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6562725" y="2777729"/>
            <a:ext cx="1090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b="1">
                <a:solidFill>
                  <a:srgbClr val="ED0D91"/>
                </a:solidFill>
              </a:rPr>
              <a:t>74.17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3110"/>
          <p:cNvSpPr>
            <a:spLocks noChangeArrowheads="1"/>
          </p:cNvSpPr>
          <p:nvPr/>
        </p:nvSpPr>
        <p:spPr bwMode="auto">
          <a:xfrm>
            <a:off x="510152" y="610039"/>
            <a:ext cx="7993063" cy="271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4.一个循环小数5.83158315…小数点后面第17位上的数是几？</a:t>
            </a:r>
          </a:p>
          <a:p>
            <a:pPr>
              <a:spcBef>
                <a:spcPts val="50"/>
              </a:spcBef>
              <a:buFontTx/>
              <a:buNone/>
            </a:pPr>
            <a:endParaRPr lang="zh-CN" altLang="zh-CN" b="1" dirty="0">
              <a:solidFill>
                <a:srgbClr val="0B0401"/>
              </a:solidFill>
            </a:endParaRPr>
          </a:p>
          <a:p>
            <a:pPr>
              <a:spcBef>
                <a:spcPts val="50"/>
              </a:spcBef>
              <a:buFontTx/>
              <a:buNone/>
            </a:pPr>
            <a:endParaRPr lang="zh-CN" altLang="zh-CN" b="1" dirty="0">
              <a:solidFill>
                <a:srgbClr val="0B0401"/>
              </a:solidFill>
            </a:endParaRP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5.小明在一次百米赛跑中，共用了24秒，他平均每秒跑了多少米？（得数保留三位小数）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74700" y="1275606"/>
            <a:ext cx="722826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>
                <a:solidFill>
                  <a:srgbClr val="ED0D91"/>
                </a:solidFill>
                <a:sym typeface="宋体" panose="02010600030101010101" pitchFamily="2" charset="-122"/>
              </a:rPr>
              <a:t>17÷4=4……1    </a:t>
            </a:r>
          </a:p>
          <a:p>
            <a:pPr>
              <a:lnSpc>
                <a:spcPct val="150000"/>
              </a:lnSpc>
            </a:pPr>
            <a:r>
              <a:rPr lang="zh-CN" altLang="zh-CN" b="1" dirty="0">
                <a:solidFill>
                  <a:srgbClr val="ED0D91"/>
                </a:solidFill>
                <a:sym typeface="宋体" panose="02010600030101010101" pitchFamily="2" charset="-122"/>
              </a:rPr>
              <a:t>5.83158315…小数点后面第17位上的数是8。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74700" y="3174206"/>
            <a:ext cx="37994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1">
                <a:solidFill>
                  <a:srgbClr val="ED0D91"/>
                </a:solidFill>
                <a:sym typeface="宋体" panose="02010600030101010101" pitchFamily="2" charset="-122"/>
              </a:rPr>
              <a:t>100÷24≈4.167（米）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3110"/>
          <p:cNvSpPr>
            <a:spLocks noChangeArrowheads="1"/>
          </p:cNvSpPr>
          <p:nvPr/>
        </p:nvSpPr>
        <p:spPr bwMode="auto">
          <a:xfrm>
            <a:off x="539751" y="250032"/>
            <a:ext cx="79930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50"/>
              </a:spcBef>
              <a:buFontTx/>
              <a:buNone/>
            </a:pPr>
            <a:r>
              <a:rPr lang="zh-CN" altLang="zh-CN" b="1">
                <a:solidFill>
                  <a:srgbClr val="0B0401"/>
                </a:solidFill>
              </a:rPr>
              <a:t>6.甲、乙两城相距264千米，一辆汽车从甲城开出，3.6小时到达乙城。这辆汽车平均每小时行驶多少千米？（得数保留两位小数）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74700" y="2427734"/>
            <a:ext cx="434125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>
                <a:solidFill>
                  <a:srgbClr val="ED0D91"/>
                </a:solidFill>
                <a:sym typeface="宋体" panose="02010600030101010101" pitchFamily="2" charset="-122"/>
              </a:rPr>
              <a:t>264÷3.6≈73.33（千米）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组合 4107"/>
          <p:cNvGrpSpPr/>
          <p:nvPr/>
        </p:nvGrpSpPr>
        <p:grpSpPr bwMode="auto">
          <a:xfrm>
            <a:off x="179388" y="357188"/>
            <a:ext cx="2749550" cy="584597"/>
            <a:chOff x="204" y="618"/>
            <a:chExt cx="1732" cy="491"/>
          </a:xfrm>
        </p:grpSpPr>
        <p:sp>
          <p:nvSpPr>
            <p:cNvPr id="4098" name="矩形 4105"/>
            <p:cNvSpPr>
              <a:spLocks noChangeArrowheads="1"/>
            </p:cNvSpPr>
            <p:nvPr/>
          </p:nvSpPr>
          <p:spPr bwMode="auto">
            <a:xfrm>
              <a:off x="204" y="663"/>
              <a:ext cx="1732" cy="31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</a:ln>
            <a:effectLst>
              <a:outerShdw dist="28398" dir="6993903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219" name="文本框 4106"/>
            <p:cNvSpPr txBox="1">
              <a:spLocks noChangeArrowheads="1"/>
            </p:cNvSpPr>
            <p:nvPr/>
          </p:nvSpPr>
          <p:spPr bwMode="auto">
            <a:xfrm>
              <a:off x="249" y="618"/>
              <a:ext cx="1667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9933FF"/>
                  </a:solidFill>
                  <a:latin typeface="Arial" panose="020B0604020202020204" pitchFamily="34" charset="0"/>
                  <a:ea typeface="方正大标宋简体" pitchFamily="65" charset="-122"/>
                </a:rPr>
                <a:t>素养提升扩展</a:t>
              </a:r>
            </a:p>
          </p:txBody>
        </p:sp>
      </p:grpSp>
      <p:sp>
        <p:nvSpPr>
          <p:cNvPr id="9220" name="矩形 12307"/>
          <p:cNvSpPr>
            <a:spLocks noChangeArrowheads="1"/>
          </p:cNvSpPr>
          <p:nvPr/>
        </p:nvSpPr>
        <p:spPr bwMode="auto">
          <a:xfrm>
            <a:off x="468314" y="1006078"/>
            <a:ext cx="8135937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7.观察前3题的结果，看看你发现了什么？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1÷11=0.0909…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2÷11=0.1818…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3÷11=0.2727…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我发现：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968501" y="3267075"/>
            <a:ext cx="577594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>
                <a:solidFill>
                  <a:srgbClr val="ED0D91"/>
                </a:solidFill>
              </a:rPr>
              <a:t>商是无限小数，循环节是9的倍数。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3110"/>
          <p:cNvSpPr>
            <a:spLocks noChangeArrowheads="1"/>
          </p:cNvSpPr>
          <p:nvPr/>
        </p:nvSpPr>
        <p:spPr bwMode="auto">
          <a:xfrm>
            <a:off x="520016" y="494661"/>
            <a:ext cx="7993063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根据你发现的规律，直接写出后几题的结果：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4÷11=（          ）    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5÷11=（          ）   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6÷11=（          ）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7÷11=（          ）    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8÷11=（          ）    </a:t>
            </a:r>
          </a:p>
          <a:p>
            <a:pPr>
              <a:spcBef>
                <a:spcPts val="50"/>
              </a:spcBef>
              <a:buFontTx/>
              <a:buNone/>
            </a:pPr>
            <a:r>
              <a:rPr lang="zh-CN" altLang="zh-CN" b="1" dirty="0">
                <a:solidFill>
                  <a:srgbClr val="0B0401"/>
                </a:solidFill>
              </a:rPr>
              <a:t>9÷11=（          ）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176463" y="756047"/>
            <a:ext cx="163217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1">
                <a:solidFill>
                  <a:srgbClr val="ED0D91"/>
                </a:solidFill>
              </a:rPr>
              <a:t>0.3636…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238375" y="1201342"/>
            <a:ext cx="163217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1">
                <a:solidFill>
                  <a:srgbClr val="ED0D91"/>
                </a:solidFill>
              </a:rPr>
              <a:t>0.4545…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238375" y="1718073"/>
            <a:ext cx="163217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1">
                <a:solidFill>
                  <a:srgbClr val="ED0D91"/>
                </a:solidFill>
              </a:rPr>
              <a:t>0.5454…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238375" y="2182417"/>
            <a:ext cx="163217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1">
                <a:solidFill>
                  <a:srgbClr val="ED0D91"/>
                </a:solidFill>
              </a:rPr>
              <a:t>0.6363…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308226" y="2736056"/>
            <a:ext cx="163217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1">
                <a:solidFill>
                  <a:srgbClr val="ED0D91"/>
                </a:solidFill>
              </a:rPr>
              <a:t>0.7272…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176463" y="3187304"/>
            <a:ext cx="163217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1">
                <a:solidFill>
                  <a:srgbClr val="ED0D91"/>
                </a:solidFill>
              </a:rPr>
              <a:t>0.8181…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555</Words>
  <Application>Microsoft Office PowerPoint</Application>
  <PresentationFormat>全屏显示(16:9)</PresentationFormat>
  <Paragraphs>67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方正粗倩简体</vt:lpstr>
      <vt:lpstr>方正大标宋简体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2017-06-01T03:55:00Z</dcterms:created>
  <dcterms:modified xsi:type="dcterms:W3CDTF">2023-01-17T02:57:26Z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D07F2D13700C4359B557B3B6FCBB97AD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