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62" r:id="rId2"/>
    <p:sldId id="317" r:id="rId3"/>
    <p:sldId id="318" r:id="rId4"/>
    <p:sldId id="319" r:id="rId5"/>
    <p:sldId id="320" r:id="rId6"/>
    <p:sldId id="306" r:id="rId7"/>
    <p:sldId id="321" r:id="rId8"/>
    <p:sldId id="322" r:id="rId9"/>
    <p:sldId id="323" r:id="rId10"/>
    <p:sldId id="324" r:id="rId11"/>
    <p:sldId id="325" r:id="rId12"/>
    <p:sldId id="326" r:id="rId13"/>
    <p:sldId id="327" r:id="rId14"/>
    <p:sldId id="328" r:id="rId15"/>
    <p:sldId id="329" r:id="rId16"/>
    <p:sldId id="330"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6</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第三课时　</a:t>
            </a:r>
            <a:r>
              <a:rPr lang="en-US" altLang="zh-CN"/>
              <a:t>Reading (  2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t>Sunshine </a:t>
            </a:r>
            <a:r>
              <a:rPr lang="en-US" altLang="zh-CN" sz="6600" dirty="0"/>
              <a:t>for all</a:t>
            </a:r>
            <a:endParaRPr lang="zh-CN" altLang="zh-CN" sz="6600" dirty="0"/>
          </a:p>
        </p:txBody>
      </p:sp>
      <p:sp>
        <p:nvSpPr>
          <p:cNvPr id="5" name="矩形 4"/>
          <p:cNvSpPr/>
          <p:nvPr/>
        </p:nvSpPr>
        <p:spPr>
          <a:xfrm>
            <a:off x="0" y="904786"/>
            <a:ext cx="12192000" cy="923330"/>
          </a:xfrm>
          <a:prstGeom prst="rect">
            <a:avLst/>
          </a:prstGeom>
        </p:spPr>
        <p:txBody>
          <a:bodyPr wrap="square">
            <a:spAutoFit/>
          </a:bodyPr>
          <a:lstStyle/>
          <a:p>
            <a:pPr algn="ctr"/>
            <a:r>
              <a:rPr lang="en-US" altLang="zh-CN" sz="5400" dirty="0"/>
              <a:t>Unit 6</a:t>
            </a:r>
            <a:endParaRPr lang="zh-CN" altLang="en-US" sz="5400" dirty="0"/>
          </a:p>
        </p:txBody>
      </p:sp>
      <p:sp>
        <p:nvSpPr>
          <p:cNvPr id="6" name="矩形 5"/>
          <p:cNvSpPr/>
          <p:nvPr/>
        </p:nvSpPr>
        <p:spPr>
          <a:xfrm>
            <a:off x="0" y="4537674"/>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3</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7" name="矩形 6"/>
          <p:cNvSpPr/>
          <p:nvPr/>
        </p:nvSpPr>
        <p:spPr>
          <a:xfrm>
            <a:off x="0" y="5974707"/>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)9.—How many letters have you got from your online friends since last year?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.We just chat with each other when we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re free.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A.Nothing	B.No one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C.No	D.None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)10.Mr White says the doctors will</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on my mother,and it will</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about 200,000 </a:t>
            </a:r>
            <a:r>
              <a:rPr lang="en-US" altLang="zh-CN" sz="2200" i="1">
                <a:solidFill>
                  <a:srgbClr val="000000"/>
                </a:solidFill>
                <a:latin typeface="Times New Roman" panose="02020603050405020304" pitchFamily="18" charset="0"/>
                <a:cs typeface="Times New Roman" panose="02020603050405020304" pitchFamily="18" charset="0"/>
              </a:rPr>
              <a:t>yuan</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A.do an operation;cost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B.provide an operation;spend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C.have a check;take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D.take a good care;spend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40780" y="1366955"/>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83125" y="3443118"/>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24951"/>
            <a:ext cx="8128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根据句意及首字母提示完成短文</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Sometimes you feel busy and worried.You may have a lot of things to do,but time isn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enough.You may wonder,“Where does time go?” Here are some 1.</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instructions</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to help you make use of it and 2.</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find</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more free time to enjoy your life.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Plan ahead of time.It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necessary for you to make a plan at the 3.</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beginning</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of a week or a day.Think of 4.</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what</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you really need to do and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need to do.Spare(  </a:t>
            </a:r>
            <a:r>
              <a:rPr lang="zh-CN" altLang="zh-CN" sz="2200">
                <a:solidFill>
                  <a:srgbClr val="000000"/>
                </a:solidFill>
                <a:latin typeface="Times New Roman" panose="02020603050405020304" pitchFamily="18" charset="0"/>
                <a:cs typeface="Times New Roman" panose="02020603050405020304" pitchFamily="18" charset="0"/>
              </a:rPr>
              <a:t>匀出</a:t>
            </a:r>
            <a:r>
              <a:rPr lang="en-US" altLang="zh-CN" sz="2200">
                <a:solidFill>
                  <a:srgbClr val="000000"/>
                </a:solidFill>
                <a:latin typeface="Times New Roman" panose="02020603050405020304" pitchFamily="18" charset="0"/>
                <a:cs typeface="Times New Roman" panose="02020603050405020304" pitchFamily="18" charset="0"/>
              </a:rPr>
              <a:t>  ) some time to have a short rest and look back on what you</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ve done.You may have a sense of success.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140152" y="2940573"/>
            <a:ext cx="158016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140153" y="3226512"/>
            <a:ext cx="15801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031999" y="3310787"/>
            <a:ext cx="68993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032000" y="3596726"/>
            <a:ext cx="6899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031999" y="4150759"/>
            <a:ext cx="134915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032000" y="4436698"/>
            <a:ext cx="13491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050566" y="4150759"/>
            <a:ext cx="90258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7050567" y="4436698"/>
            <a:ext cx="9025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255822" y="1439742"/>
            <a:ext cx="9865833" cy="4967514"/>
          </a:xfrm>
          <a:prstGeom prst="rect">
            <a:avLst/>
          </a:prstGeom>
        </p:spPr>
        <p:txBody>
          <a:bodyPr wrap="square">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Say no to yourself.If you are not excited about 5.</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attending</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a social activity,then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go.Stay at home to have a rest.If you plan to go to a supermarket but it is raining 6.</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heavily/hard</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,why not stay inside?It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fine to change your mind and do your shopping another day.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Change your pace(  </a:t>
            </a:r>
            <a:r>
              <a:rPr lang="zh-CN" altLang="zh-CN" sz="2200">
                <a:solidFill>
                  <a:srgbClr val="000000"/>
                </a:solidFill>
                <a:latin typeface="Times New Roman" panose="02020603050405020304" pitchFamily="18" charset="0"/>
                <a:cs typeface="Times New Roman" panose="02020603050405020304" pitchFamily="18" charset="0"/>
              </a:rPr>
              <a:t>节奏</a:t>
            </a:r>
            <a:r>
              <a:rPr lang="en-US" altLang="zh-CN" sz="2200">
                <a:solidFill>
                  <a:srgbClr val="000000"/>
                </a:solidFill>
                <a:latin typeface="Times New Roman" panose="02020603050405020304" pitchFamily="18" charset="0"/>
                <a:cs typeface="Times New Roman" panose="02020603050405020304" pitchFamily="18" charset="0"/>
              </a:rPr>
              <a:t>  ).If you want to go shopping on Saturday,choose a weekday night to go 7.</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instead</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stores are less crowded on Wednesday evening than Saturday afternoon.You can feel better if you regard your way home 8.</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as</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taking a free walk after supper.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Focus on(  </a:t>
            </a:r>
            <a:r>
              <a:rPr lang="zh-CN" altLang="zh-CN" sz="2200">
                <a:solidFill>
                  <a:srgbClr val="000000"/>
                </a:solidFill>
                <a:latin typeface="Times New Roman" panose="02020603050405020304" pitchFamily="18" charset="0"/>
                <a:cs typeface="Times New Roman" panose="02020603050405020304" pitchFamily="18" charset="0"/>
              </a:rPr>
              <a:t>关注</a:t>
            </a:r>
            <a:r>
              <a:rPr lang="en-US" altLang="zh-CN" sz="2200">
                <a:solidFill>
                  <a:srgbClr val="000000"/>
                </a:solidFill>
                <a:latin typeface="Times New Roman" panose="02020603050405020304" pitchFamily="18" charset="0"/>
                <a:cs typeface="Times New Roman" panose="02020603050405020304" pitchFamily="18" charset="0"/>
              </a:rPr>
              <a:t>  ) simple pleasures.When your day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work is done,it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time to get yourself 9.</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relaxed</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pleasant bath,a cup of coffee or a gentle song can be enough.10.</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Avoiding</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expensive relaxation is nice.You can also get more simple pleasures.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7170431" y="1568973"/>
            <a:ext cx="138877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7170431" y="1854912"/>
            <a:ext cx="13887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417137" y="2355782"/>
            <a:ext cx="167585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417138" y="2641721"/>
            <a:ext cx="16758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001930" y="3572045"/>
            <a:ext cx="109106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001930" y="3857984"/>
            <a:ext cx="10910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255822" y="4375969"/>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1255822" y="4661908"/>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3026254" y="5149934"/>
            <a:ext cx="117360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3026255" y="5435873"/>
            <a:ext cx="11736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2830812" y="5585984"/>
            <a:ext cx="11711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2830813" y="5871923"/>
            <a:ext cx="11711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4"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When Jason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parents saw him for the first time,they were shocked(  </a:t>
            </a:r>
            <a:r>
              <a:rPr lang="zh-CN" altLang="zh-CN" sz="2200">
                <a:solidFill>
                  <a:srgbClr val="000000"/>
                </a:solidFill>
                <a:latin typeface="Times New Roman" panose="02020603050405020304" pitchFamily="18" charset="0"/>
                <a:cs typeface="Times New Roman" panose="02020603050405020304" pitchFamily="18" charset="0"/>
              </a:rPr>
              <a:t>震惊的</a:t>
            </a:r>
            <a:r>
              <a:rPr lang="en-US" altLang="zh-CN" sz="2200">
                <a:solidFill>
                  <a:srgbClr val="000000"/>
                </a:solidFill>
                <a:latin typeface="Times New Roman" panose="02020603050405020304" pitchFamily="18" charset="0"/>
                <a:cs typeface="Times New Roman" panose="02020603050405020304" pitchFamily="18" charset="0"/>
              </a:rPr>
              <a:t>  ).This lovely little baby with shining blue eyes and curly hair was born disabled.But soon the young couple accepted this fact:Jason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arms are just half without hands and his legs aren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fully grown either.They even forgot to think of him as disabled.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the age of six,he told his mother he wanted to get down from the prosthetics(  </a:t>
            </a:r>
            <a:r>
              <a:rPr lang="zh-CN" altLang="zh-CN" sz="2200">
                <a:solidFill>
                  <a:srgbClr val="000000"/>
                </a:solidFill>
                <a:latin typeface="Times New Roman" panose="02020603050405020304" pitchFamily="18" charset="0"/>
                <a:cs typeface="Times New Roman" panose="02020603050405020304" pitchFamily="18" charset="0"/>
              </a:rPr>
              <a:t>假肢</a:t>
            </a:r>
            <a:r>
              <a:rPr lang="en-US" altLang="zh-CN" sz="2200">
                <a:solidFill>
                  <a:srgbClr val="000000"/>
                </a:solidFill>
                <a:latin typeface="Times New Roman" panose="02020603050405020304" pitchFamily="18" charset="0"/>
                <a:cs typeface="Times New Roman" panose="02020603050405020304" pitchFamily="18" charset="0"/>
              </a:rPr>
              <a:t>  ) and play with other kids.This was the last time Jason had worn them.He now has an electric wheelchair(  </a:t>
            </a:r>
            <a:r>
              <a:rPr lang="zh-CN" altLang="zh-CN" sz="2200">
                <a:solidFill>
                  <a:srgbClr val="000000"/>
                </a:solidFill>
                <a:latin typeface="Times New Roman" panose="02020603050405020304" pitchFamily="18" charset="0"/>
                <a:cs typeface="Times New Roman" panose="02020603050405020304" pitchFamily="18" charset="0"/>
              </a:rPr>
              <a:t>轮椅</a:t>
            </a:r>
            <a:r>
              <a:rPr lang="en-US" altLang="zh-CN" sz="2200">
                <a:solidFill>
                  <a:srgbClr val="000000"/>
                </a:solidFill>
                <a:latin typeface="Times New Roman" panose="02020603050405020304" pitchFamily="18" charset="0"/>
                <a:cs typeface="Times New Roman" panose="02020603050405020304" pitchFamily="18" charset="0"/>
              </a:rPr>
              <a:t>  ),but he never uses it at home or when it is easy for him to move using only his body.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Jason learnt handwriting and colouring at school,holding the pen between the ends of his arms.He also learnt to eat with forks at home.When he was ten,he fell in love with football.He never had a pair of shoes because of the shape of his feet.He only wore socks on the football field.He never won a match,but he refused to give up.His strong arms and body,as well as some fantastic ways made him a respected(  </a:t>
            </a:r>
            <a:r>
              <a:rPr lang="zh-CN" altLang="zh-CN" sz="2200">
                <a:solidFill>
                  <a:srgbClr val="000000"/>
                </a:solidFill>
                <a:latin typeface="Times New Roman" panose="02020603050405020304" pitchFamily="18" charset="0"/>
                <a:cs typeface="Times New Roman" panose="02020603050405020304" pitchFamily="18" charset="0"/>
              </a:rPr>
              <a:t>受尊重的</a:t>
            </a:r>
            <a:r>
              <a:rPr lang="en-US" altLang="zh-CN" sz="2200">
                <a:solidFill>
                  <a:srgbClr val="000000"/>
                </a:solidFill>
                <a:latin typeface="Times New Roman" panose="02020603050405020304" pitchFamily="18" charset="0"/>
                <a:cs typeface="Times New Roman" panose="02020603050405020304" pitchFamily="18" charset="0"/>
              </a:rPr>
              <a:t>  ) player on the school team.He went to a famous university after high school.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Now Jason still faces many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hardships</a:t>
            </a:r>
            <a:r>
              <a:rPr lang="en-US" altLang="zh-CN" sz="2200">
                <a:solidFill>
                  <a:srgbClr val="000000"/>
                </a:solidFill>
                <a:latin typeface="Times New Roman" panose="02020603050405020304" pitchFamily="18" charset="0"/>
                <a:cs typeface="Times New Roman" panose="02020603050405020304" pitchFamily="18" charset="0"/>
              </a:rPr>
              <a:t> in life,but he will make you believe that you can do what he has done.“Never be afraid of any difficulty,” Jason often encourages others in his speeches.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)1.Why were Jason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parents shocked when they saw him for the first time?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A.Because he was born disabled.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B.Because he had big hands.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C.Because his hair was curly.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D.Because he had blue eyes.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)2.Jason learnt to write and colour by holding the pen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A.between his legs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B.between the ends of his arms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C.between his teeth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D.between his fingers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30147" y="1409485"/>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77726" y="3844342"/>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457841" y="1342317"/>
            <a:ext cx="9568121"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)3.What does the underlined word “hardships” mean in this passage?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成就</a:t>
            </a:r>
            <a:r>
              <a:rPr lang="en-US" altLang="zh-CN" sz="2200">
                <a:solidFill>
                  <a:srgbClr val="000000"/>
                </a:solidFill>
                <a:latin typeface="Times New Roman" panose="02020603050405020304" pitchFamily="18" charset="0"/>
                <a:cs typeface="Times New Roman" panose="02020603050405020304" pitchFamily="18" charset="0"/>
              </a:rPr>
              <a:t>	B.</a:t>
            </a:r>
            <a:r>
              <a:rPr lang="zh-CN" altLang="zh-CN" sz="2200">
                <a:solidFill>
                  <a:srgbClr val="000000"/>
                </a:solidFill>
                <a:latin typeface="Times New Roman" panose="02020603050405020304" pitchFamily="18" charset="0"/>
                <a:cs typeface="Times New Roman" panose="02020603050405020304" pitchFamily="18" charset="0"/>
              </a:rPr>
              <a:t>贫穷</a:t>
            </a:r>
            <a:r>
              <a:rPr lang="en-US" altLang="zh-CN" sz="2200">
                <a:solidFill>
                  <a:srgbClr val="000000"/>
                </a:solidFill>
                <a:latin typeface="Times New Roman" panose="02020603050405020304" pitchFamily="18" charset="0"/>
                <a:cs typeface="Times New Roman" panose="02020603050405020304" pitchFamily="18" charset="0"/>
              </a:rPr>
              <a:t>	C.</a:t>
            </a:r>
            <a:r>
              <a:rPr lang="zh-CN" altLang="zh-CN" sz="2200">
                <a:solidFill>
                  <a:srgbClr val="000000"/>
                </a:solidFill>
                <a:latin typeface="Times New Roman" panose="02020603050405020304" pitchFamily="18" charset="0"/>
                <a:cs typeface="Times New Roman" panose="02020603050405020304" pitchFamily="18" charset="0"/>
              </a:rPr>
              <a:t>困难</a:t>
            </a:r>
            <a:r>
              <a:rPr lang="en-US" altLang="zh-CN" sz="2200">
                <a:solidFill>
                  <a:srgbClr val="000000"/>
                </a:solidFill>
                <a:latin typeface="Times New Roman" panose="02020603050405020304" pitchFamily="18" charset="0"/>
                <a:cs typeface="Times New Roman" panose="02020603050405020304" pitchFamily="18" charset="0"/>
              </a:rPr>
              <a:t>	D.</a:t>
            </a:r>
            <a:r>
              <a:rPr lang="zh-CN" altLang="zh-CN" sz="2200">
                <a:solidFill>
                  <a:srgbClr val="000000"/>
                </a:solidFill>
                <a:latin typeface="Times New Roman" panose="02020603050405020304" pitchFamily="18" charset="0"/>
                <a:cs typeface="Times New Roman" panose="02020603050405020304" pitchFamily="18" charset="0"/>
              </a:rPr>
              <a:t>幸运</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)4.From the passage,we learn the following about Jason EXCEPT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A.he only used his electric wheelchair at home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B.he only wore socks while playing football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C.he was never afraid of any difficulty in life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D.he never had a pair of shoes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)5.What is the best title for this passage?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A.Disabled but still able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B.Playing football brings good luck</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C.Never wear prosthetics even disabled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D.How to be respected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755989" y="1430750"/>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1678249" y="2281355"/>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1678249" y="4290908"/>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7360"/>
            <a:ext cx="8128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1.All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athletes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运动员</a:t>
            </a:r>
            <a:r>
              <a:rPr lang="en-US" altLang="zh-CN" sz="2200" dirty="0">
                <a:solidFill>
                  <a:srgbClr val="000000"/>
                </a:solidFill>
                <a:latin typeface="Times New Roman" panose="02020603050405020304" pitchFamily="18" charset="0"/>
                <a:cs typeface="Times New Roman" panose="02020603050405020304" pitchFamily="18" charset="0"/>
              </a:rPr>
              <a:t>  ) tried their best to train for the Special Olympics World Games.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2.We are all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expecting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期待</a:t>
            </a:r>
            <a:r>
              <a:rPr lang="en-US" altLang="zh-CN" sz="2200" dirty="0">
                <a:solidFill>
                  <a:srgbClr val="000000"/>
                </a:solidFill>
                <a:latin typeface="Times New Roman" panose="02020603050405020304" pitchFamily="18" charset="0"/>
                <a:cs typeface="Times New Roman" panose="02020603050405020304" pitchFamily="18" charset="0"/>
              </a:rPr>
              <a:t>  ) him to come soon so that we could finish all the work earlier.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 man won one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gold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金牌</a:t>
            </a:r>
            <a:r>
              <a:rPr lang="en-US" altLang="zh-CN" sz="2200" dirty="0">
                <a:solidFill>
                  <a:srgbClr val="000000"/>
                </a:solidFill>
                <a:latin typeface="Times New Roman" panose="02020603050405020304" pitchFamily="18" charset="0"/>
                <a:cs typeface="Times New Roman" panose="02020603050405020304" pitchFamily="18" charset="0"/>
              </a:rPr>
              <a:t>  ) at the Athens(  </a:t>
            </a:r>
            <a:r>
              <a:rPr lang="zh-CN" altLang="zh-CN" sz="2200" dirty="0">
                <a:solidFill>
                  <a:srgbClr val="000000"/>
                </a:solidFill>
                <a:latin typeface="Times New Roman" panose="02020603050405020304" pitchFamily="18" charset="0"/>
                <a:cs typeface="Times New Roman" panose="02020603050405020304" pitchFamily="18" charset="0"/>
              </a:rPr>
              <a:t>雅典</a:t>
            </a:r>
            <a:r>
              <a:rPr lang="en-US" altLang="zh-CN" sz="2200" dirty="0">
                <a:solidFill>
                  <a:srgbClr val="000000"/>
                </a:solidFill>
                <a:latin typeface="Times New Roman" panose="02020603050405020304" pitchFamily="18" charset="0"/>
                <a:cs typeface="Times New Roman" panose="02020603050405020304" pitchFamily="18" charset="0"/>
              </a:rPr>
              <a:t>  ) Olympic Games.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4.It is a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pleasure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乐事</a:t>
            </a:r>
            <a:r>
              <a:rPr lang="en-US" altLang="zh-CN" sz="2200" dirty="0">
                <a:solidFill>
                  <a:srgbClr val="000000"/>
                </a:solidFill>
                <a:latin typeface="Times New Roman" panose="02020603050405020304" pitchFamily="18" charset="0"/>
                <a:cs typeface="Times New Roman" panose="02020603050405020304" pitchFamily="18" charset="0"/>
              </a:rPr>
              <a:t>  ) to go hiking with old friends.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5.He is a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confident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自信的</a:t>
            </a:r>
            <a:r>
              <a:rPr lang="en-US" altLang="zh-CN" sz="2200" dirty="0">
                <a:solidFill>
                  <a:srgbClr val="000000"/>
                </a:solidFill>
                <a:latin typeface="Times New Roman" panose="02020603050405020304" pitchFamily="18" charset="0"/>
                <a:cs typeface="Times New Roman" panose="02020603050405020304" pitchFamily="18" charset="0"/>
              </a:rPr>
              <a:t>  ) boy who believes that nothing is impossible.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332078" y="1994276"/>
            <a:ext cx="108043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332078" y="2280215"/>
            <a:ext cx="10804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661687" y="2823314"/>
            <a:ext cx="135688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661687" y="3109253"/>
            <a:ext cx="13568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544189" y="3652352"/>
            <a:ext cx="80398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544190" y="3938291"/>
            <a:ext cx="8039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228272" y="4449491"/>
            <a:ext cx="114170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228273" y="4735430"/>
            <a:ext cx="11417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228272" y="4810998"/>
            <a:ext cx="148195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228273" y="5096937"/>
            <a:ext cx="14819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1.His father always tells him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not to smoke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not smoke  ) because it is not healthy.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2.Sun Yang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win  ) two </a:t>
            </a:r>
            <a:r>
              <a:rPr lang="en-US" altLang="zh-CN" sz="2200" dirty="0" err="1">
                <a:solidFill>
                  <a:srgbClr val="000000"/>
                </a:solidFill>
                <a:latin typeface="Times New Roman" panose="02020603050405020304" pitchFamily="18" charset="0"/>
                <a:cs typeface="Times New Roman" panose="02020603050405020304" pitchFamily="18" charset="0"/>
              </a:rPr>
              <a:t>golds</a:t>
            </a:r>
            <a:r>
              <a:rPr lang="en-US" altLang="zh-CN" sz="2200" dirty="0">
                <a:solidFill>
                  <a:srgbClr val="000000"/>
                </a:solidFill>
                <a:latin typeface="Times New Roman" panose="02020603050405020304" pitchFamily="18" charset="0"/>
                <a:cs typeface="Times New Roman" panose="02020603050405020304" pitchFamily="18" charset="0"/>
              </a:rPr>
              <a:t> in the Olympic Games in 2012.</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3.Listen! Who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 singing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sing  ) in the next room?</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4.Do you have any trouble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winning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win  ) the </a:t>
            </a:r>
            <a:r>
              <a:rPr lang="en-US" altLang="zh-CN" sz="2200" dirty="0" err="1">
                <a:solidFill>
                  <a:srgbClr val="000000"/>
                </a:solidFill>
                <a:latin typeface="Times New Roman" panose="02020603050405020304" pitchFamily="18" charset="0"/>
                <a:cs typeface="Times New Roman" panose="02020603050405020304" pitchFamily="18" charset="0"/>
              </a:rPr>
              <a:t>game?If</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so,I</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like to give you a hand.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5.Have you decided which one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buy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buy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426693" y="2196294"/>
            <a:ext cx="176091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426693" y="2482233"/>
            <a:ext cx="17609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555361" y="2993736"/>
            <a:ext cx="72955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555362" y="3279675"/>
            <a:ext cx="7295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894037" y="3801810"/>
            <a:ext cx="130528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894038" y="4087749"/>
            <a:ext cx="13052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5231251" y="4211372"/>
            <a:ext cx="119081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5231252" y="4497311"/>
            <a:ext cx="1190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5705118" y="5007397"/>
            <a:ext cx="104655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7" name="直接连接符 16"/>
          <p:cNvCxnSpPr/>
          <p:nvPr/>
        </p:nvCxnSpPr>
        <p:spPr>
          <a:xfrm>
            <a:off x="5705118" y="5293336"/>
            <a:ext cx="10465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3"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6757"/>
            <a:ext cx="8128000" cy="289848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study,draw,train,win,climb</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1.It is very kind of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draw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pictures for me.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2.Students should not give 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studying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any time.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3.It is very brave of him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climb</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up the high mountain.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4.Jill is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winner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of the school tennis match.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5.We are receiving special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training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writing compositions.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905697" y="2993736"/>
            <a:ext cx="94221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905697" y="3279675"/>
            <a:ext cx="9422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575547" y="3429786"/>
            <a:ext cx="122928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575548" y="3715725"/>
            <a:ext cx="12292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043920" y="3817478"/>
            <a:ext cx="105208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043920" y="4103417"/>
            <a:ext cx="1052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544728" y="4216480"/>
            <a:ext cx="92094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544729" y="4502419"/>
            <a:ext cx="9209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184665" y="4602705"/>
            <a:ext cx="122928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184665" y="4888644"/>
            <a:ext cx="12292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616688" y="1204711"/>
            <a:ext cx="11153553"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我们可以节省我们的零花钱来捐给那些有需要的人。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We can save our pocket money and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donate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those people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in</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need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你在公交车上给老人让座真有礼貌。</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polite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you</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to give your seat 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elderly/old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on the bus.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用这种方法</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他们能帮当地的人们取水。</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In</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this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way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,they can help the local people get water.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山区的孩子得走三个多小时才能到达学校。</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children in mountain area have to walk</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more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than</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three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hours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to get to school.</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我的阿姨为了一个志愿者工程去了中国的西北。</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My aunt has gone to the north-west of China for a</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volunteer</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project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810003" y="2100602"/>
            <a:ext cx="2675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810004" y="2386541"/>
            <a:ext cx="26753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9236897" y="2100602"/>
            <a:ext cx="174653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9236898" y="2386541"/>
            <a:ext cx="17465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141232" y="2919310"/>
            <a:ext cx="160142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141232" y="3205249"/>
            <a:ext cx="1601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6202869" y="2919310"/>
            <a:ext cx="242013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6202869" y="3205249"/>
            <a:ext cx="24201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907854" y="3695485"/>
            <a:ext cx="266468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907855" y="3981424"/>
            <a:ext cx="26646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5811986" y="4545767"/>
            <a:ext cx="446969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5811987" y="4831706"/>
            <a:ext cx="4469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6500579" y="5727598"/>
            <a:ext cx="27363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6500580" y="6013537"/>
            <a:ext cx="27363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spect="1"/>
          </p:cNvSpPr>
          <p:nvPr/>
        </p:nvSpPr>
        <p:spPr>
          <a:xfrm>
            <a:off x="2032000" y="842587"/>
            <a:ext cx="8128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)1.The doctor told him to</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sugar and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as they are bad for fat people.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A.give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in;drink</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B.give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in;drinking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C.give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up;drink</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D.give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up;drinking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)2.There were many people in the street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fire and the firemen could not get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the building very </a:t>
            </a:r>
            <a:r>
              <a:rPr lang="en-US" altLang="zh-CN" sz="2200" dirty="0" err="1">
                <a:solidFill>
                  <a:srgbClr val="000000"/>
                </a:solidFill>
                <a:latin typeface="Times New Roman" panose="02020603050405020304" pitchFamily="18" charset="0"/>
                <a:cs typeface="Times New Roman" panose="02020603050405020304" pitchFamily="18" charset="0"/>
              </a:rPr>
              <a:t>soon,so</a:t>
            </a:r>
            <a:r>
              <a:rPr lang="en-US" altLang="zh-CN" sz="2200" dirty="0">
                <a:solidFill>
                  <a:srgbClr val="000000"/>
                </a:solidFill>
                <a:latin typeface="Times New Roman" panose="02020603050405020304" pitchFamily="18" charset="0"/>
                <a:cs typeface="Times New Roman" panose="02020603050405020304" pitchFamily="18" charset="0"/>
              </a:rPr>
              <a:t> they were worried and angry.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A.watched;closely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B.watch;close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C.watching;close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D.watching;closely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44650" y="1335057"/>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44650" y="3769912"/>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1893"/>
            <a:ext cx="8128000" cy="330821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)3.I didn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take my raincoat or umbrella.</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 got wet through.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because	</a:t>
            </a:r>
            <a:r>
              <a:rPr lang="en-US" altLang="zh-CN" sz="2200" dirty="0" err="1">
                <a:solidFill>
                  <a:srgbClr val="000000"/>
                </a:solidFill>
                <a:latin typeface="Times New Roman" panose="02020603050405020304" pitchFamily="18" charset="0"/>
                <a:cs typeface="Times New Roman" panose="02020603050405020304" pitchFamily="18" charset="0"/>
              </a:rPr>
              <a:t>B.There</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why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C.That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why	</a:t>
            </a:r>
            <a:r>
              <a:rPr lang="en-US" altLang="zh-CN" sz="2200" dirty="0" err="1">
                <a:solidFill>
                  <a:srgbClr val="000000"/>
                </a:solidFill>
                <a:latin typeface="Times New Roman" panose="02020603050405020304" pitchFamily="18" charset="0"/>
                <a:cs typeface="Times New Roman" panose="02020603050405020304" pitchFamily="18" charset="0"/>
              </a:rPr>
              <a:t>D.It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so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)4.It is necessary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them</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support each other during their daily lives.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A.of;to</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B.for;by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C.of;for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D.for;to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33935" y="2036806"/>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51228" y="3623456"/>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5026"/>
            <a:ext cx="8128000" cy="290194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)5.Maria would like to spend</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days on her geography project.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 few more	B.a little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 little more	D.much more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)6.It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dangerous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close look at the tiger in zoo.</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A.for us taking	B.for us to take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C.of us taking	D.of us to take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32041" y="2217559"/>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61860" y="3833708"/>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1893"/>
            <a:ext cx="8128000" cy="330821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)7.—Please speak louder.My grandfather is a little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—Sorry.I</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A.blind;do	B.disabled;won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C.deaf;will	D.worried;don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)8.Dreams are beautiful.However,to</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them needs lots of time and work.</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A.discover	B.find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C.achieve	D.stop</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40780" y="1994276"/>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56462" y="3602191"/>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541</Words>
  <Application>Microsoft Office PowerPoint</Application>
  <PresentationFormat>宽屏</PresentationFormat>
  <Paragraphs>106</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Adobe 黑体 Std R</vt:lpstr>
      <vt:lpstr>NEU-BZ-S92</vt:lpstr>
      <vt:lpstr>黑体</vt:lpstr>
      <vt:lpstr>宋体</vt:lpstr>
      <vt:lpstr>微软雅黑</vt:lpstr>
      <vt:lpstr>Arial</vt:lpstr>
      <vt:lpstr>Calibri</vt:lpstr>
      <vt:lpstr>Calibri Light</vt:lpstr>
      <vt:lpstr>Times New Roman</vt:lpstr>
      <vt:lpstr>WWW.2PPT.COM
</vt:lpstr>
      <vt:lpstr>Sunshine for all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2017-12-06T06:15:00Z</dcterms:created>
  <dcterms:modified xsi:type="dcterms:W3CDTF">2023-01-17T02:57:35Z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C2376F31E9EF4B71B78ADE9014540B23</vt:lpwstr>
  </property>
  <property fmtid="{A09F084E-AD41-489F-8076-AA5BE3082BCA}" pid="100">
    <vt:ui4>5</vt:ui4>
  </property>
  <property fmtid="{64440492-4C8B-11D1-8B70-080036B11A03}" pid="11">
    <vt:lpwstr>www.2ppt.com-爱PPT提供资源下载</vt:lpwstr>
  </property>
</Properties>
</file>