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27"/>
  </p:notesMasterIdLst>
  <p:handoutMasterIdLst>
    <p:handoutMasterId r:id="rId28"/>
  </p:handoutMasterIdLst>
  <p:sldIdLst>
    <p:sldId id="284" r:id="rId4"/>
    <p:sldId id="287" r:id="rId5"/>
    <p:sldId id="288" r:id="rId6"/>
    <p:sldId id="289" r:id="rId7"/>
    <p:sldId id="290" r:id="rId8"/>
    <p:sldId id="279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59" r:id="rId17"/>
    <p:sldId id="260" r:id="rId18"/>
    <p:sldId id="261" r:id="rId19"/>
    <p:sldId id="309" r:id="rId20"/>
    <p:sldId id="262" r:id="rId21"/>
    <p:sldId id="286" r:id="rId22"/>
    <p:sldId id="263" r:id="rId23"/>
    <p:sldId id="265" r:id="rId24"/>
    <p:sldId id="280" r:id="rId25"/>
    <p:sldId id="283" r:id="rId2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CC00FF"/>
    <a:srgbClr val="6600FF"/>
    <a:srgbClr val="FFCCFF"/>
    <a:srgbClr val="FF0000"/>
    <a:srgbClr val="FAFEA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2475"/>
            <a:ext cx="4572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1675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AB089464-8B29-4713-B0D1-68A6C3509C6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2ED3751E-3743-4C4A-8724-B58F56ADD4C2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82625"/>
            <a:ext cx="4573588" cy="3430588"/>
          </a:xfrm>
        </p:spPr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&#37329;/&#20154;&#25945;&#23454;&#39564;&#20843;&#19978;/&#31561;&#33136;&#19977;&#35282;&#24418;&#65288;1&#65289;/2.swf" TargetMode="Externa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hyperlink" Target="file:///D:\&#29579;&#27589;&#25935;&#12288;&#21442;&#36187;2004.5.16&#65293;&#65293;2004.11\&#29305;&#24449;2&#26032;.exe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9.jpeg"/><Relationship Id="rId4" Type="http://schemas.openxmlformats.org/officeDocument/2006/relationships/image" Target="../media/image2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0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549399" y="2996746"/>
            <a:ext cx="6416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0" y="1669960"/>
            <a:ext cx="91440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5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2.6 </a:t>
            </a:r>
            <a:r>
              <a:rPr lang="zh-CN" altLang="en-US" sz="5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r>
              <a:rPr lang="zh-CN" altLang="en-US" sz="5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腰三角形</a:t>
            </a:r>
          </a:p>
        </p:txBody>
      </p:sp>
      <p:grpSp>
        <p:nvGrpSpPr>
          <p:cNvPr id="5124" name="Group 2"/>
          <p:cNvGrpSpPr/>
          <p:nvPr/>
        </p:nvGrpSpPr>
        <p:grpSpPr bwMode="auto">
          <a:xfrm>
            <a:off x="2014537" y="4660538"/>
            <a:ext cx="5114925" cy="804863"/>
            <a:chOff x="0" y="0"/>
            <a:chExt cx="5262" cy="2222"/>
          </a:xfrm>
        </p:grpSpPr>
        <p:sp>
          <p:nvSpPr>
            <p:cNvPr id="5125" name="AutoShape 3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262" cy="2222"/>
            </a:xfrm>
            <a:prstGeom prst="triangle">
              <a:avLst>
                <a:gd name="adj" fmla="val 50000"/>
              </a:avLst>
            </a:prstGeom>
            <a:solidFill>
              <a:srgbClr val="0033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Tahoma" panose="020B0604030504040204" pitchFamily="34" charset="0"/>
              </a:endParaRPr>
            </a:p>
          </p:txBody>
        </p:sp>
        <p:sp>
          <p:nvSpPr>
            <p:cNvPr id="5126" name="AutoShape 4"/>
            <p:cNvSpPr>
              <a:spLocks noChangeArrowheads="1"/>
            </p:cNvSpPr>
            <p:nvPr/>
          </p:nvSpPr>
          <p:spPr bwMode="auto">
            <a:xfrm>
              <a:off x="1905" y="0"/>
              <a:ext cx="1452" cy="2221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FF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Tahoma" panose="020B0604030504040204" pitchFamily="34" charset="0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0" y="604390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Group 2"/>
          <p:cNvGraphicFramePr>
            <a:graphicFrameLocks noGrp="1"/>
          </p:cNvGraphicFramePr>
          <p:nvPr/>
        </p:nvGraphicFramePr>
        <p:xfrm>
          <a:off x="533400" y="865188"/>
          <a:ext cx="6208713" cy="3429000"/>
        </p:xfrm>
        <a:graphic>
          <a:graphicData uri="http://schemas.openxmlformats.org/drawingml/2006/table">
            <a:tbl>
              <a:tblPr/>
              <a:tblGrid>
                <a:gridCol w="309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9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重合的线段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重合的角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910388" y="3444875"/>
            <a:ext cx="795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宋体" panose="02010600030101010101" pitchFamily="2" charset="-122"/>
              </a:rPr>
              <a:t> A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8183563" y="5980113"/>
            <a:ext cx="77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5867400" y="5980113"/>
            <a:ext cx="79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宋体" panose="02010600030101010101" pitchFamily="2" charset="-122"/>
              </a:rPr>
              <a:t>  B</a:t>
            </a:r>
          </a:p>
        </p:txBody>
      </p:sp>
      <p:sp>
        <p:nvSpPr>
          <p:cNvPr id="14358" name="AutoShape 22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6219825" y="3811588"/>
            <a:ext cx="2082800" cy="22590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rot="5400000">
            <a:off x="6131718" y="4949032"/>
            <a:ext cx="2259013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985000" y="5980113"/>
            <a:ext cx="63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宋体" panose="02010600030101010101" pitchFamily="2" charset="-122"/>
              </a:rPr>
              <a:t> D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144588" y="1966913"/>
            <a:ext cx="1863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 AB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AC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1144588" y="2751138"/>
            <a:ext cx="20447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 BD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CD</a:t>
            </a: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963613" y="3560763"/>
            <a:ext cx="22256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  AD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AD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030663" y="1966913"/>
            <a:ext cx="22304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 ∠B 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＝∠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4013200" y="2703513"/>
            <a:ext cx="2311400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∠BAD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＝∠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CAD</a:t>
            </a: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4089400" y="3592513"/>
            <a:ext cx="2311400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∠ADB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＝∠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ADC</a:t>
            </a:r>
          </a:p>
        </p:txBody>
      </p:sp>
      <p:pic>
        <p:nvPicPr>
          <p:cNvPr id="14367" name="Picture 2" descr="6_110558405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103313"/>
            <a:ext cx="10985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1" grpId="0" autoUpdateAnimBg="0"/>
      <p:bldP spid="14362" grpId="0" autoUpdateAnimBg="0"/>
      <p:bldP spid="14363" grpId="0" autoUpdateAnimBg="0"/>
      <p:bldP spid="14364" grpId="0" autoUpdateAnimBg="0"/>
      <p:bldP spid="14365" grpId="0" autoUpdateAnimBg="0"/>
      <p:bldP spid="1436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2060575"/>
            <a:ext cx="8458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等腰三角形除了两腰相等以外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你还能发现它的其他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性质吗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15363" name="AutoShape 12"/>
          <p:cNvSpPr>
            <a:spLocks noChangeArrowheads="1"/>
          </p:cNvSpPr>
          <p:nvPr/>
        </p:nvSpPr>
        <p:spPr bwMode="auto">
          <a:xfrm>
            <a:off x="2819400" y="3508375"/>
            <a:ext cx="5029200" cy="990600"/>
          </a:xfrm>
          <a:prstGeom prst="wedgeEllipseCallout">
            <a:avLst>
              <a:gd name="adj1" fmla="val -24431"/>
              <a:gd name="adj2" fmla="val -127722"/>
            </a:avLst>
          </a:prstGeom>
          <a:noFill/>
          <a:ln w="9525">
            <a:solidFill>
              <a:srgbClr val="FF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15364" name="Text Box 14"/>
          <p:cNvSpPr txBox="1">
            <a:spLocks noChangeArrowheads="1"/>
          </p:cNvSpPr>
          <p:nvPr/>
        </p:nvSpPr>
        <p:spPr bwMode="auto">
          <a:xfrm>
            <a:off x="3276600" y="3781425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等腰三角形的两个底角相等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5365" name="Picture 119" descr="图片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100" y="1430338"/>
            <a:ext cx="101123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nimBg="1" autoUpdateAnimBg="0"/>
      <p:bldP spid="1536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295400" y="2286000"/>
            <a:ext cx="4927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已知：△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  <a:sym typeface="Wingdings 3" panose="05040102010807070707" pitchFamily="18" charset="2"/>
              </a:rPr>
              <a:t>ABC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  <a:sym typeface="Wingdings 3" panose="05040102010807070707" pitchFamily="18" charset="2"/>
              </a:rPr>
              <a:t>中，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  <a:sym typeface="Wingdings 3" panose="05040102010807070707" pitchFamily="18" charset="2"/>
              </a:rPr>
              <a:t>AB=AC</a:t>
            </a:r>
            <a:endParaRPr 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295400" y="2971800"/>
            <a:ext cx="3657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试说明：∠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B=C</a:t>
            </a:r>
            <a:endParaRPr 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308100" y="3670300"/>
            <a:ext cx="6357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分析：</a:t>
            </a:r>
            <a:r>
              <a:rPr 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如何说明两个角相等？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          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44725" y="4289425"/>
            <a:ext cx="5824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如何构造两个全等的三角形？</a:t>
            </a:r>
          </a:p>
        </p:txBody>
      </p:sp>
      <p:grpSp>
        <p:nvGrpSpPr>
          <p:cNvPr id="16390" name="Group 6"/>
          <p:cNvGrpSpPr/>
          <p:nvPr/>
        </p:nvGrpSpPr>
        <p:grpSpPr bwMode="auto">
          <a:xfrm>
            <a:off x="6272213" y="1676400"/>
            <a:ext cx="1735137" cy="2366963"/>
            <a:chOff x="0" y="0"/>
            <a:chExt cx="1093" cy="1491"/>
          </a:xfrm>
        </p:grpSpPr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499" y="0"/>
              <a:ext cx="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A</a:t>
              </a:r>
              <a:endParaRPr lang="en-US" sz="2400" b="1">
                <a:latin typeface="宋体" panose="02010600030101010101" pitchFamily="2" charset="-122"/>
              </a:endParaRPr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0" y="1240"/>
              <a:ext cx="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B</a:t>
              </a:r>
              <a:endParaRPr lang="en-US" sz="2400" b="1">
                <a:latin typeface="宋体" panose="02010600030101010101" pitchFamily="2" charset="-122"/>
              </a:endParaRP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996" y="1261"/>
              <a:ext cx="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C</a:t>
              </a:r>
              <a:endParaRPr lang="en-US" sz="2400" b="1">
                <a:latin typeface="宋体" panose="02010600030101010101" pitchFamily="2" charset="-122"/>
              </a:endParaRPr>
            </a:p>
          </p:txBody>
        </p:sp>
        <p:sp>
          <p:nvSpPr>
            <p:cNvPr id="16394" name="AutoShape 10"/>
            <p:cNvSpPr>
              <a:spLocks noChangeArrowheads="1"/>
            </p:cNvSpPr>
            <p:nvPr/>
          </p:nvSpPr>
          <p:spPr bwMode="auto">
            <a:xfrm>
              <a:off x="121" y="182"/>
              <a:ext cx="884" cy="117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pic>
        <p:nvPicPr>
          <p:cNvPr id="16395" name="Picture 23" descr="20041215111158593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025" y="5360988"/>
            <a:ext cx="745807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24" descr="图片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200" y="1423988"/>
            <a:ext cx="101123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88" grpId="0" autoUpdateAnimBg="0"/>
      <p:bldP spid="1638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6991350" y="1428750"/>
            <a:ext cx="15875" cy="2787650"/>
          </a:xfrm>
          <a:prstGeom prst="line">
            <a:avLst/>
          </a:prstGeom>
          <a:noFill/>
          <a:ln w="34925">
            <a:solidFill>
              <a:srgbClr val="00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7411" name="Group 4"/>
          <p:cNvGrpSpPr/>
          <p:nvPr/>
        </p:nvGrpSpPr>
        <p:grpSpPr bwMode="auto">
          <a:xfrm>
            <a:off x="5410200" y="906463"/>
            <a:ext cx="3290888" cy="3894137"/>
            <a:chOff x="0" y="0"/>
            <a:chExt cx="2073" cy="2453"/>
          </a:xfrm>
        </p:grpSpPr>
        <p:sp>
          <p:nvSpPr>
            <p:cNvPr id="17412" name="AutoShape 5"/>
            <p:cNvSpPr>
              <a:spLocks noChangeArrowheads="1"/>
            </p:cNvSpPr>
            <p:nvPr/>
          </p:nvSpPr>
          <p:spPr bwMode="auto">
            <a:xfrm>
              <a:off x="206" y="284"/>
              <a:ext cx="1588" cy="1814"/>
            </a:xfrm>
            <a:prstGeom prst="flowChartExtract">
              <a:avLst/>
            </a:prstGeom>
            <a:noFill/>
            <a:ln w="317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7413" name="Text Box 6"/>
            <p:cNvSpPr txBox="1">
              <a:spLocks noChangeArrowheads="1"/>
            </p:cNvSpPr>
            <p:nvPr/>
          </p:nvSpPr>
          <p:spPr bwMode="auto">
            <a:xfrm>
              <a:off x="908" y="0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17414" name="Text Box 7"/>
            <p:cNvSpPr txBox="1">
              <a:spLocks noChangeArrowheads="1"/>
            </p:cNvSpPr>
            <p:nvPr/>
          </p:nvSpPr>
          <p:spPr bwMode="auto">
            <a:xfrm>
              <a:off x="0" y="2165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17415" name="Text Box 8"/>
            <p:cNvSpPr txBox="1">
              <a:spLocks noChangeArrowheads="1"/>
            </p:cNvSpPr>
            <p:nvPr/>
          </p:nvSpPr>
          <p:spPr bwMode="auto">
            <a:xfrm>
              <a:off x="1860" y="2108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C</a:t>
              </a:r>
            </a:p>
          </p:txBody>
        </p:sp>
      </p:grp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6850063" y="4343400"/>
            <a:ext cx="33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17417" name="Rectangle 13"/>
          <p:cNvSpPr>
            <a:spLocks noChangeArrowheads="1"/>
          </p:cNvSpPr>
          <p:nvPr/>
        </p:nvSpPr>
        <p:spPr bwMode="auto">
          <a:xfrm>
            <a:off x="762000" y="1336675"/>
            <a:ext cx="460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sz="24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作△</a:t>
            </a:r>
            <a:r>
              <a:rPr 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ABC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的高线</a:t>
            </a:r>
            <a:r>
              <a:rPr 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AD,</a:t>
            </a:r>
          </a:p>
        </p:txBody>
      </p:sp>
      <p:sp>
        <p:nvSpPr>
          <p:cNvPr id="17418" name="Rectangle 19"/>
          <p:cNvSpPr>
            <a:spLocks noChangeArrowheads="1"/>
          </p:cNvSpPr>
          <p:nvPr/>
        </p:nvSpPr>
        <p:spPr bwMode="auto">
          <a:xfrm>
            <a:off x="4495800" y="4038600"/>
            <a:ext cx="1316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 （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HL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） </a:t>
            </a:r>
          </a:p>
        </p:txBody>
      </p:sp>
      <p:sp>
        <p:nvSpPr>
          <p:cNvPr id="17419" name="AutoShape 9"/>
          <p:cNvSpPr/>
          <p:nvPr/>
        </p:nvSpPr>
        <p:spPr bwMode="auto">
          <a:xfrm>
            <a:off x="2363788" y="3133725"/>
            <a:ext cx="215900" cy="381000"/>
          </a:xfrm>
          <a:prstGeom prst="leftBrace">
            <a:avLst>
              <a:gd name="adj1" fmla="val 14706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7420" name="Rectangle 10"/>
          <p:cNvSpPr>
            <a:spLocks noChangeArrowheads="1"/>
          </p:cNvSpPr>
          <p:nvPr/>
        </p:nvSpPr>
        <p:spPr bwMode="auto">
          <a:xfrm>
            <a:off x="1600200" y="1828800"/>
            <a:ext cx="4071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则有∠</a:t>
            </a:r>
            <a:r>
              <a:rPr 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ADB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＝∠</a:t>
            </a:r>
            <a:r>
              <a:rPr 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ADC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90°,</a:t>
            </a:r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1676400" y="2362200"/>
            <a:ext cx="4319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在</a:t>
            </a:r>
            <a:r>
              <a:rPr lang="en-US" sz="2400" b="1" dirty="0" err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Rt△ABD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en-US" sz="2400" b="1" dirty="0" err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Rt△ACD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中</a:t>
            </a:r>
          </a:p>
        </p:txBody>
      </p:sp>
      <p:sp>
        <p:nvSpPr>
          <p:cNvPr id="17422" name="Rectangle 15"/>
          <p:cNvSpPr>
            <a:spLocks noChangeArrowheads="1"/>
          </p:cNvSpPr>
          <p:nvPr/>
        </p:nvSpPr>
        <p:spPr bwMode="auto">
          <a:xfrm>
            <a:off x="2590800" y="2971800"/>
            <a:ext cx="2217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AC,</a:t>
            </a:r>
            <a:r>
              <a:rPr 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17423" name="Rectangle 16"/>
          <p:cNvSpPr>
            <a:spLocks noChangeArrowheads="1"/>
          </p:cNvSpPr>
          <p:nvPr/>
        </p:nvSpPr>
        <p:spPr bwMode="auto">
          <a:xfrm>
            <a:off x="2590800" y="3581400"/>
            <a:ext cx="184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AD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AD,</a:t>
            </a:r>
            <a:r>
              <a:rPr 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17424" name="Rectangle 18"/>
          <p:cNvSpPr>
            <a:spLocks noChangeArrowheads="1"/>
          </p:cNvSpPr>
          <p:nvPr/>
        </p:nvSpPr>
        <p:spPr bwMode="auto">
          <a:xfrm>
            <a:off x="1371600" y="4038600"/>
            <a:ext cx="3895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 </a:t>
            </a:r>
            <a:r>
              <a:rPr lang="en-US" sz="2400" b="1" dirty="0" err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Rt△ABD≌Rt△ACD</a:t>
            </a:r>
            <a:r>
              <a:rPr 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17425" name="Rectangle 20"/>
          <p:cNvSpPr>
            <a:spLocks noChangeArrowheads="1"/>
          </p:cNvSpPr>
          <p:nvPr/>
        </p:nvSpPr>
        <p:spPr bwMode="auto">
          <a:xfrm>
            <a:off x="1371600" y="4724400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 ∠</a:t>
            </a:r>
            <a:r>
              <a:rPr 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＝∠</a:t>
            </a:r>
            <a:r>
              <a:rPr 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C</a:t>
            </a:r>
            <a:r>
              <a:rPr 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17426" name="Rectangle 21"/>
          <p:cNvSpPr>
            <a:spLocks noChangeArrowheads="1"/>
          </p:cNvSpPr>
          <p:nvPr/>
        </p:nvSpPr>
        <p:spPr bwMode="auto">
          <a:xfrm>
            <a:off x="3352800" y="4724400"/>
            <a:ext cx="5529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（全等三角形的对应角相等）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grpSp>
        <p:nvGrpSpPr>
          <p:cNvPr id="17427" name="Group 22"/>
          <p:cNvGrpSpPr/>
          <p:nvPr/>
        </p:nvGrpSpPr>
        <p:grpSpPr bwMode="auto">
          <a:xfrm>
            <a:off x="5730875" y="1336675"/>
            <a:ext cx="2520950" cy="2879725"/>
            <a:chOff x="0" y="0"/>
            <a:chExt cx="1588" cy="1814"/>
          </a:xfrm>
        </p:grpSpPr>
        <p:sp>
          <p:nvSpPr>
            <p:cNvPr id="17428" name="Line 23"/>
            <p:cNvSpPr>
              <a:spLocks noChangeShapeType="1"/>
            </p:cNvSpPr>
            <p:nvPr/>
          </p:nvSpPr>
          <p:spPr bwMode="auto">
            <a:xfrm flipH="1">
              <a:off x="0" y="0"/>
              <a:ext cx="794" cy="181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7429" name="Line 24"/>
            <p:cNvSpPr>
              <a:spLocks noChangeShapeType="1"/>
            </p:cNvSpPr>
            <p:nvPr/>
          </p:nvSpPr>
          <p:spPr bwMode="auto">
            <a:xfrm>
              <a:off x="794" y="0"/>
              <a:ext cx="794" cy="181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17430" name="Group 27"/>
          <p:cNvGrpSpPr/>
          <p:nvPr/>
        </p:nvGrpSpPr>
        <p:grpSpPr bwMode="auto">
          <a:xfrm>
            <a:off x="7018338" y="3944938"/>
            <a:ext cx="287337" cy="288925"/>
            <a:chOff x="0" y="0"/>
            <a:chExt cx="409" cy="317"/>
          </a:xfrm>
        </p:grpSpPr>
        <p:sp>
          <p:nvSpPr>
            <p:cNvPr id="17431" name="Line 28"/>
            <p:cNvSpPr>
              <a:spLocks noChangeShapeType="1"/>
            </p:cNvSpPr>
            <p:nvPr/>
          </p:nvSpPr>
          <p:spPr bwMode="auto">
            <a:xfrm>
              <a:off x="0" y="0"/>
              <a:ext cx="40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32" name="Line 29"/>
            <p:cNvSpPr>
              <a:spLocks noChangeShapeType="1"/>
            </p:cNvSpPr>
            <p:nvPr/>
          </p:nvSpPr>
          <p:spPr bwMode="auto">
            <a:xfrm flipV="1">
              <a:off x="409" y="0"/>
              <a:ext cx="0" cy="31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pic>
        <p:nvPicPr>
          <p:cNvPr id="17433" name="Picture 34" descr="20041215111158593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304" y="5697538"/>
            <a:ext cx="80010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8"/>
          <p:cNvGrpSpPr/>
          <p:nvPr/>
        </p:nvGrpSpPr>
        <p:grpSpPr bwMode="auto">
          <a:xfrm>
            <a:off x="4191000" y="1219200"/>
            <a:ext cx="2590800" cy="912813"/>
            <a:chOff x="0" y="0"/>
            <a:chExt cx="1632" cy="575"/>
          </a:xfrm>
        </p:grpSpPr>
        <p:pic>
          <p:nvPicPr>
            <p:cNvPr id="18435" name="Picture 3" descr="问1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7"/>
              <a:ext cx="472" cy="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6" name="Text Box 4" descr="PE03255_"/>
            <p:cNvSpPr txBox="1">
              <a:spLocks noChangeArrowheads="1"/>
            </p:cNvSpPr>
            <p:nvPr/>
          </p:nvSpPr>
          <p:spPr bwMode="auto">
            <a:xfrm>
              <a:off x="490" y="0"/>
              <a:ext cx="1142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15000"/>
                </a:lnSpc>
              </a:pPr>
              <a:r>
                <a:rPr lang="zh-CN" altLang="en-US" sz="3200" b="1">
                  <a:solidFill>
                    <a:srgbClr val="990000"/>
                  </a:solidFill>
                  <a:latin typeface="宋体" panose="02010600030101010101" pitchFamily="2" charset="-122"/>
                </a:rPr>
                <a:t>想一想</a:t>
              </a:r>
              <a:r>
                <a:rPr lang="en-US" sz="3200" b="1">
                  <a:solidFill>
                    <a:srgbClr val="990000"/>
                  </a:solidFill>
                  <a:latin typeface="宋体" panose="02010600030101010101" pitchFamily="2" charset="-122"/>
                </a:rPr>
                <a:t>:</a:t>
              </a: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方正舒体" panose="02010601030101010101" pitchFamily="2" charset="-122"/>
                  <a:ea typeface="方正舒体" panose="02010601030101010101" pitchFamily="2" charset="-122"/>
                </a:rPr>
                <a:t> </a:t>
              </a:r>
            </a:p>
          </p:txBody>
        </p:sp>
      </p:grp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581400" y="22860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还有其他的方法吗？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2624138" y="4267200"/>
            <a:ext cx="5672137" cy="1535113"/>
          </a:xfrm>
          <a:prstGeom prst="wedgeEllipseCallout">
            <a:avLst>
              <a:gd name="adj1" fmla="val -31106"/>
              <a:gd name="adj2" fmla="val -159722"/>
            </a:avLst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046413" y="4589463"/>
            <a:ext cx="49720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还可以作</a:t>
            </a:r>
            <a:r>
              <a:rPr 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BC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边上的中线或</a:t>
            </a:r>
            <a:r>
              <a:rPr 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∠BAC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的角平分线来解决</a:t>
            </a:r>
          </a:p>
        </p:txBody>
      </p:sp>
      <p:pic>
        <p:nvPicPr>
          <p:cNvPr id="18440" name="Picture 10" descr="Kuang367"/>
          <p:cNvPicPr>
            <a:picLocks noChangeAspect="1" noChangeArrowheads="1"/>
          </p:cNvPicPr>
          <p:nvPr/>
        </p:nvPicPr>
        <p:blipFill>
          <a:blip r:embed="rId3" cstate="email"/>
          <a:srcRect t="-2631"/>
          <a:stretch>
            <a:fillRect/>
          </a:stretch>
        </p:blipFill>
        <p:spPr bwMode="auto">
          <a:xfrm>
            <a:off x="533400" y="762000"/>
            <a:ext cx="2667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  <p:bldP spid="18438" grpId="0" animBg="1" autoUpdateAnimBg="0"/>
      <p:bldP spid="1843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838200" y="3505200"/>
            <a:ext cx="8305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等腰三角形顶角的平分线，底边上的高、底边上的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中线有什么关系？</a:t>
            </a:r>
          </a:p>
        </p:txBody>
      </p:sp>
      <p:sp>
        <p:nvSpPr>
          <p:cNvPr id="19459" name="AutoShape 4"/>
          <p:cNvSpPr>
            <a:spLocks noChangeArrowheads="1"/>
          </p:cNvSpPr>
          <p:nvPr/>
        </p:nvSpPr>
        <p:spPr bwMode="auto">
          <a:xfrm rot="10800000">
            <a:off x="3505200" y="609600"/>
            <a:ext cx="4953000" cy="2057400"/>
          </a:xfrm>
          <a:prstGeom prst="cloudCallout">
            <a:avLst>
              <a:gd name="adj1" fmla="val 42657"/>
              <a:gd name="adj2" fmla="val -88505"/>
            </a:avLst>
          </a:prstGeom>
          <a:noFill/>
          <a:ln w="9525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/>
          <a:lstStyle/>
          <a:p>
            <a:pPr fontAlgn="b" hangingPunct="0"/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/>
            <a:endParaRPr lang="en-US" sz="3600" b="1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3810000" y="1185863"/>
            <a:ext cx="45720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刚才的推理除了能得到∠</a:t>
            </a:r>
            <a:r>
              <a:rPr 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＝∠</a:t>
            </a:r>
            <a:r>
              <a:rPr 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，你还能发现什么</a:t>
            </a:r>
            <a:r>
              <a:rPr 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?</a:t>
            </a:r>
            <a:endParaRPr lang="en-US" dirty="0"/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1371600" y="5684838"/>
            <a:ext cx="5314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等腰三角形“三线合一”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762000" y="4572000"/>
            <a:ext cx="83820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sz="2400">
                <a:latin typeface="宋体" panose="02010600030101010101" pitchFamily="2" charset="-122"/>
              </a:rPr>
              <a:t>    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等腰三角形的顶角平分线、底边上的中线、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</a:rPr>
              <a:t>底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边上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的高互相重合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19463" name="Picture 10" descr="Kuang367"/>
          <p:cNvPicPr>
            <a:picLocks noChangeAspect="1" noChangeArrowheads="1"/>
          </p:cNvPicPr>
          <p:nvPr/>
        </p:nvPicPr>
        <p:blipFill>
          <a:blip r:embed="rId2" cstate="email"/>
          <a:srcRect t="-2631"/>
          <a:stretch>
            <a:fillRect/>
          </a:stretch>
        </p:blipFill>
        <p:spPr bwMode="auto">
          <a:xfrm>
            <a:off x="533400" y="762000"/>
            <a:ext cx="2667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61" grpId="0" autoUpdateAnimBg="0"/>
      <p:bldP spid="1946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685800" y="2049463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等腰三角形的性质 </a:t>
            </a:r>
            <a:r>
              <a:rPr lang="en-US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:</a:t>
            </a:r>
          </a:p>
        </p:txBody>
      </p:sp>
      <p:pic>
        <p:nvPicPr>
          <p:cNvPr id="20483" name="Picture 2" descr="6_110558405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11624"/>
          <a:stretch>
            <a:fillRect/>
          </a:stretch>
        </p:blipFill>
        <p:spPr bwMode="auto">
          <a:xfrm>
            <a:off x="7516813" y="695325"/>
            <a:ext cx="1460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11" descr="图片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1287463"/>
            <a:ext cx="102393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73113" y="2678113"/>
            <a:ext cx="80772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性质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：等腰三角形是轴对称图形，等腰三角形的对称轴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是底边的垂直平分线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性质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：等腰三角形的两个底角相等（简写成“等边对等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角”）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性质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：等腰三角形的顶角平分线、底边上的中线、底边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上的高相互重合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（简写成“三线合一”）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/>
          </p:cNvSpPr>
          <p:nvPr/>
        </p:nvSpPr>
        <p:spPr bwMode="auto">
          <a:xfrm>
            <a:off x="3203575" y="404813"/>
            <a:ext cx="295275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12700">
                  <a:solidFill>
                    <a:srgbClr val="3333CC"/>
                  </a:solidFill>
                  <a:round/>
                </a:ln>
                <a:gradFill rotWithShape="0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例题讲解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9750" y="1341438"/>
            <a:ext cx="7596188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lang="zh-CN" altLang="en-US" sz="2800" b="1">
                <a:solidFill>
                  <a:srgbClr val="29158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例题1：如图2-39，屋椽AB和AC的长相等，∠A=120</a:t>
            </a:r>
            <a:r>
              <a:rPr lang="zh-CN" altLang="en-US" sz="2800" b="1" baseline="30000">
                <a:solidFill>
                  <a:srgbClr val="29158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o</a:t>
            </a:r>
            <a:r>
              <a:rPr lang="zh-CN" altLang="en-US" sz="2800" b="1">
                <a:solidFill>
                  <a:srgbClr val="29158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，求∠B的度数。</a:t>
            </a:r>
          </a:p>
        </p:txBody>
      </p:sp>
      <p:pic>
        <p:nvPicPr>
          <p:cNvPr id="21508" name="Picture 4" descr="bae01000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24725" y="404813"/>
            <a:ext cx="181927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bae01000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92600"/>
            <a:ext cx="1974850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6" cstate="email">
            <a:lum contrast="22000"/>
          </a:blip>
          <a:srcRect/>
          <a:stretch>
            <a:fillRect/>
          </a:stretch>
        </p:blipFill>
        <p:spPr bwMode="auto">
          <a:xfrm>
            <a:off x="4787900" y="1917700"/>
            <a:ext cx="3529013" cy="253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23850" y="2781300"/>
            <a:ext cx="25209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3333FF"/>
                </a:solidFill>
                <a:latin typeface="Times New Roman" panose="02020603050405020304" pitchFamily="18" charset="0"/>
                <a:ea typeface="华文行楷" panose="02010800040101010101" charset="-122"/>
              </a:rPr>
              <a:t>巩固练习（</a:t>
            </a:r>
            <a:r>
              <a:rPr lang="en-US" altLang="zh-CN" sz="2800">
                <a:solidFill>
                  <a:srgbClr val="3333FF"/>
                </a:solidFill>
                <a:latin typeface="Times New Roman" panose="02020603050405020304" pitchFamily="18" charset="0"/>
                <a:ea typeface="华文行楷" panose="02010800040101010101" charset="-122"/>
              </a:rPr>
              <a:t>1</a:t>
            </a:r>
            <a:r>
              <a:rPr lang="zh-CN" altLang="en-US" sz="2800">
                <a:solidFill>
                  <a:srgbClr val="3333FF"/>
                </a:solidFill>
                <a:latin typeface="Times New Roman" panose="02020603050405020304" pitchFamily="18" charset="0"/>
                <a:ea typeface="华文行楷" panose="02010800040101010101" charset="-122"/>
              </a:rPr>
              <a:t>）</a:t>
            </a:r>
            <a:endParaRPr lang="zh-CN" altLang="en-US" sz="2800" b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971550" y="4365625"/>
            <a:ext cx="7086600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CC"/>
                </a:solidFill>
                <a:latin typeface="宋体" panose="02010600030101010101" pitchFamily="2" charset="-122"/>
              </a:rPr>
              <a:t>⒈等腰三角形一个底角为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</a:rPr>
              <a:t>75°,</a:t>
            </a:r>
            <a:r>
              <a:rPr lang="zh-CN" altLang="en-US" sz="2400" b="1">
                <a:solidFill>
                  <a:srgbClr val="0000CC"/>
                </a:solidFill>
                <a:latin typeface="宋体" panose="02010600030101010101" pitchFamily="2" charset="-122"/>
              </a:rPr>
              <a:t>它的另外两个</a:t>
            </a:r>
          </a:p>
          <a:p>
            <a:r>
              <a:rPr lang="zh-CN" altLang="en-US" sz="2400" b="1">
                <a:solidFill>
                  <a:srgbClr val="0000CC"/>
                </a:solidFill>
                <a:latin typeface="宋体" panose="02010600030101010101" pitchFamily="2" charset="-122"/>
              </a:rPr>
              <a:t>    角为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</a:rPr>
              <a:t>_____</a:t>
            </a:r>
            <a:r>
              <a:rPr lang="en-US" altLang="zh-CN" sz="2400" b="1" u="sng">
                <a:solidFill>
                  <a:srgbClr val="0000CC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</a:rPr>
              <a:t>__</a:t>
            </a:r>
            <a:r>
              <a:rPr lang="zh-CN" altLang="en-US" sz="2400" b="1">
                <a:solidFill>
                  <a:srgbClr val="0000CC"/>
                </a:solidFill>
                <a:latin typeface="宋体" panose="02010600030101010101" pitchFamily="2" charset="-122"/>
              </a:rPr>
              <a:t>；</a:t>
            </a:r>
          </a:p>
          <a:p>
            <a:r>
              <a:rPr lang="zh-CN" altLang="en-US" sz="2400" b="1">
                <a:solidFill>
                  <a:srgbClr val="0000CC"/>
                </a:solidFill>
                <a:latin typeface="宋体" panose="02010600030101010101" pitchFamily="2" charset="-122"/>
              </a:rPr>
              <a:t>       ⒉等腰三角形一个角为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</a:rPr>
              <a:t>70°,</a:t>
            </a:r>
            <a:r>
              <a:rPr lang="zh-CN" altLang="en-US" sz="2400" b="1">
                <a:solidFill>
                  <a:srgbClr val="0000CC"/>
                </a:solidFill>
                <a:latin typeface="宋体" panose="02010600030101010101" pitchFamily="2" charset="-122"/>
              </a:rPr>
              <a:t>它的另外两个角</a:t>
            </a:r>
          </a:p>
          <a:p>
            <a:r>
              <a:rPr lang="zh-CN" altLang="en-US" sz="2400" b="1">
                <a:solidFill>
                  <a:srgbClr val="0000CC"/>
                </a:solidFill>
                <a:latin typeface="宋体" panose="02010600030101010101" pitchFamily="2" charset="-122"/>
              </a:rPr>
              <a:t>    为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</a:rPr>
              <a:t>___________________</a:t>
            </a:r>
            <a:r>
              <a:rPr lang="zh-CN" altLang="en-US" sz="2400" b="1">
                <a:solidFill>
                  <a:srgbClr val="0000CC"/>
                </a:solidFill>
                <a:latin typeface="宋体" panose="02010600030101010101" pitchFamily="2" charset="-122"/>
              </a:rPr>
              <a:t>；</a:t>
            </a:r>
          </a:p>
          <a:p>
            <a:r>
              <a:rPr lang="zh-CN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             ⒊等腰三角形一个角为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</a:rPr>
              <a:t>110°,</a:t>
            </a:r>
            <a:r>
              <a:rPr lang="zh-CN" altLang="en-US" sz="2400" b="1">
                <a:solidFill>
                  <a:srgbClr val="0000CC"/>
                </a:solidFill>
                <a:latin typeface="宋体" panose="02010600030101010101" pitchFamily="2" charset="-122"/>
              </a:rPr>
              <a:t>它的另外两个角</a:t>
            </a:r>
          </a:p>
          <a:p>
            <a:r>
              <a:rPr lang="zh-CN" altLang="en-US" sz="2400" b="1">
                <a:solidFill>
                  <a:srgbClr val="0000CC"/>
                </a:solidFill>
                <a:latin typeface="宋体" panose="02010600030101010101" pitchFamily="2" charset="-122"/>
              </a:rPr>
              <a:t>    为</a:t>
            </a:r>
            <a:r>
              <a:rPr lang="en-US" altLang="zh-CN" sz="2400" b="1" u="sng">
                <a:solidFill>
                  <a:srgbClr val="0000CC"/>
                </a:solidFill>
                <a:latin typeface="宋体" panose="02010600030101010101" pitchFamily="2" charset="-122"/>
              </a:rPr>
              <a:t>______   __</a:t>
            </a:r>
            <a:r>
              <a:rPr lang="zh-CN" altLang="en-US" sz="2400" b="1">
                <a:solidFill>
                  <a:srgbClr val="0000CC"/>
                </a:solidFill>
                <a:latin typeface="宋体" panose="02010600030101010101" pitchFamily="2" charset="-122"/>
              </a:rPr>
              <a:t>。</a:t>
            </a:r>
            <a:endParaRPr lang="zh-CN" altLang="en-US" sz="2800" u="sng">
              <a:solidFill>
                <a:srgbClr val="00FF00"/>
              </a:solidFill>
              <a:latin typeface="Times New Roman" panose="02020603050405020304" pitchFamily="18" charset="0"/>
              <a:ea typeface="华文行楷" panose="02010800040101010101" charset="-122"/>
            </a:endParaRPr>
          </a:p>
          <a:p>
            <a:endParaRPr lang="zh-CN" altLang="en-US" b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339975" y="4725988"/>
            <a:ext cx="1784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charset="-122"/>
              </a:rPr>
              <a:t>75°, 30°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124075" y="5445125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70°,40°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或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55°,55°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195513" y="6094413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charset="-122"/>
              </a:rPr>
              <a:t>35°,35°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 bldLvl="0" autoUpdateAnimBg="0"/>
      <p:bldP spid="21511" grpId="0" bldLvl="0" autoUpdateAnimBg="0"/>
      <p:bldP spid="21512" grpId="0" bldLvl="0" autoUpdateAnimBg="0"/>
      <p:bldP spid="21513" grpId="0" autoUpdateAnimBg="0"/>
      <p:bldP spid="21514" grpId="0" autoUpdateAnimBg="0"/>
      <p:bldP spid="2151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8"/>
          <p:cNvSpPr txBox="1">
            <a:spLocks noChangeArrowheads="1"/>
          </p:cNvSpPr>
          <p:nvPr/>
        </p:nvSpPr>
        <p:spPr bwMode="auto">
          <a:xfrm>
            <a:off x="533400" y="1154113"/>
            <a:ext cx="8610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如图，在△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ABC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中 ，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AB=AC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，点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D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在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上，且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BD=BC=AD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求△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ABC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各角的度数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25603" name="Group 9"/>
          <p:cNvGrpSpPr/>
          <p:nvPr/>
        </p:nvGrpSpPr>
        <p:grpSpPr bwMode="auto">
          <a:xfrm>
            <a:off x="3673475" y="2551113"/>
            <a:ext cx="2159000" cy="3325812"/>
            <a:chOff x="0" y="0"/>
            <a:chExt cx="1360" cy="2095"/>
          </a:xfrm>
        </p:grpSpPr>
        <p:sp>
          <p:nvSpPr>
            <p:cNvPr id="25604" name="AutoShape 10"/>
            <p:cNvSpPr>
              <a:spLocks noChangeArrowheads="1"/>
            </p:cNvSpPr>
            <p:nvPr/>
          </p:nvSpPr>
          <p:spPr bwMode="auto">
            <a:xfrm>
              <a:off x="136" y="231"/>
              <a:ext cx="998" cy="163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05" name="Line 11"/>
            <p:cNvSpPr>
              <a:spLocks noChangeShapeType="1"/>
            </p:cNvSpPr>
            <p:nvPr/>
          </p:nvSpPr>
          <p:spPr bwMode="auto">
            <a:xfrm flipV="1">
              <a:off x="136" y="1138"/>
              <a:ext cx="7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6" name="Text Box 12"/>
            <p:cNvSpPr txBox="1">
              <a:spLocks noChangeArrowheads="1"/>
            </p:cNvSpPr>
            <p:nvPr/>
          </p:nvSpPr>
          <p:spPr bwMode="auto">
            <a:xfrm>
              <a:off x="544" y="0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25607" name="Text Box 13"/>
            <p:cNvSpPr txBox="1">
              <a:spLocks noChangeArrowheads="1"/>
            </p:cNvSpPr>
            <p:nvPr/>
          </p:nvSpPr>
          <p:spPr bwMode="auto">
            <a:xfrm>
              <a:off x="0" y="1864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25608" name="Text Box 14"/>
            <p:cNvSpPr txBox="1">
              <a:spLocks noChangeArrowheads="1"/>
            </p:cNvSpPr>
            <p:nvPr/>
          </p:nvSpPr>
          <p:spPr bwMode="auto">
            <a:xfrm>
              <a:off x="1088" y="1864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25609" name="Text Box 15"/>
            <p:cNvSpPr txBox="1">
              <a:spLocks noChangeArrowheads="1"/>
            </p:cNvSpPr>
            <p:nvPr/>
          </p:nvSpPr>
          <p:spPr bwMode="auto">
            <a:xfrm>
              <a:off x="907" y="956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sp>
        <p:nvSpPr>
          <p:cNvPr id="25610" name="Rectangle 27"/>
          <p:cNvSpPr>
            <a:spLocks noChangeArrowheads="1"/>
          </p:cNvSpPr>
          <p:nvPr/>
        </p:nvSpPr>
        <p:spPr bwMode="auto">
          <a:xfrm>
            <a:off x="423863" y="544513"/>
            <a:ext cx="26066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练习</a:t>
            </a:r>
            <a:r>
              <a:rPr lang="en-US" sz="2800" b="1">
                <a:solidFill>
                  <a:srgbClr val="FF0000"/>
                </a:solidFill>
              </a:rPr>
              <a:t>】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9"/>
          <p:cNvGrpSpPr/>
          <p:nvPr/>
        </p:nvGrpSpPr>
        <p:grpSpPr bwMode="auto">
          <a:xfrm>
            <a:off x="6072188" y="1879600"/>
            <a:ext cx="2159000" cy="3325813"/>
            <a:chOff x="0" y="0"/>
            <a:chExt cx="1360" cy="2095"/>
          </a:xfrm>
        </p:grpSpPr>
        <p:sp>
          <p:nvSpPr>
            <p:cNvPr id="26627" name="AutoShape 10"/>
            <p:cNvSpPr>
              <a:spLocks noChangeArrowheads="1"/>
            </p:cNvSpPr>
            <p:nvPr/>
          </p:nvSpPr>
          <p:spPr bwMode="auto">
            <a:xfrm>
              <a:off x="136" y="231"/>
              <a:ext cx="998" cy="163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28" name="Line 11"/>
            <p:cNvSpPr>
              <a:spLocks noChangeShapeType="1"/>
            </p:cNvSpPr>
            <p:nvPr/>
          </p:nvSpPr>
          <p:spPr bwMode="auto">
            <a:xfrm flipV="1">
              <a:off x="136" y="1138"/>
              <a:ext cx="7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29" name="Text Box 12"/>
            <p:cNvSpPr txBox="1">
              <a:spLocks noChangeArrowheads="1"/>
            </p:cNvSpPr>
            <p:nvPr/>
          </p:nvSpPr>
          <p:spPr bwMode="auto">
            <a:xfrm>
              <a:off x="544" y="0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26630" name="Text Box 13"/>
            <p:cNvSpPr txBox="1">
              <a:spLocks noChangeArrowheads="1"/>
            </p:cNvSpPr>
            <p:nvPr/>
          </p:nvSpPr>
          <p:spPr bwMode="auto">
            <a:xfrm>
              <a:off x="0" y="1864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26631" name="Text Box 14"/>
            <p:cNvSpPr txBox="1">
              <a:spLocks noChangeArrowheads="1"/>
            </p:cNvSpPr>
            <p:nvPr/>
          </p:nvSpPr>
          <p:spPr bwMode="auto">
            <a:xfrm>
              <a:off x="1088" y="1864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26632" name="Text Box 15"/>
            <p:cNvSpPr txBox="1">
              <a:spLocks noChangeArrowheads="1"/>
            </p:cNvSpPr>
            <p:nvPr/>
          </p:nvSpPr>
          <p:spPr bwMode="auto">
            <a:xfrm>
              <a:off x="907" y="956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sp>
        <p:nvSpPr>
          <p:cNvPr id="26633" name="Text Box 16"/>
          <p:cNvSpPr txBox="1">
            <a:spLocks noChangeArrowheads="1"/>
          </p:cNvSpPr>
          <p:nvPr/>
        </p:nvSpPr>
        <p:spPr bwMode="auto">
          <a:xfrm>
            <a:off x="871538" y="938213"/>
            <a:ext cx="5224462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因为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AB=AC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BD=BC=AD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ABC=∠C=∠BDC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A=∠ABD          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（等边对等角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A=x,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则∠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BDC=∠A+∠ABD=2x,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从而∠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ABC=∠C=∠BDC=2x,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于是在△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ABC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中，有∠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A+∠ABC+∠C=x+2x+2x=180°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解得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x=36°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所以，在△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ABC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中，∠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A=36°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ABC=∠C=72°.</a:t>
            </a:r>
          </a:p>
        </p:txBody>
      </p:sp>
      <p:grpSp>
        <p:nvGrpSpPr>
          <p:cNvPr id="26634" name="Group 17"/>
          <p:cNvGrpSpPr/>
          <p:nvPr/>
        </p:nvGrpSpPr>
        <p:grpSpPr bwMode="auto">
          <a:xfrm>
            <a:off x="6791325" y="2455863"/>
            <a:ext cx="647700" cy="582612"/>
            <a:chOff x="0" y="0"/>
            <a:chExt cx="408" cy="367"/>
          </a:xfrm>
        </p:grpSpPr>
        <p:sp>
          <p:nvSpPr>
            <p:cNvPr id="26635" name="Text Box 18"/>
            <p:cNvSpPr txBox="1">
              <a:spLocks noChangeArrowheads="1"/>
            </p:cNvSpPr>
            <p:nvPr/>
          </p:nvSpPr>
          <p:spPr bwMode="auto">
            <a:xfrm>
              <a:off x="0" y="136"/>
              <a:ext cx="4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6636" name="Rectangle 19"/>
            <p:cNvSpPr>
              <a:spLocks noChangeArrowheads="1"/>
            </p:cNvSpPr>
            <p:nvPr/>
          </p:nvSpPr>
          <p:spPr bwMode="auto">
            <a:xfrm rot="10800000">
              <a:off x="58" y="0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⌒</a:t>
              </a:r>
            </a:p>
          </p:txBody>
        </p:sp>
      </p:grpSp>
      <p:grpSp>
        <p:nvGrpSpPr>
          <p:cNvPr id="26637" name="Group 20"/>
          <p:cNvGrpSpPr/>
          <p:nvPr/>
        </p:nvGrpSpPr>
        <p:grpSpPr bwMode="auto">
          <a:xfrm>
            <a:off x="6200775" y="4191000"/>
            <a:ext cx="1733550" cy="1073150"/>
            <a:chOff x="0" y="0"/>
            <a:chExt cx="1092" cy="676"/>
          </a:xfrm>
        </p:grpSpPr>
        <p:grpSp>
          <p:nvGrpSpPr>
            <p:cNvPr id="26638" name="Group 21"/>
            <p:cNvGrpSpPr/>
            <p:nvPr/>
          </p:nvGrpSpPr>
          <p:grpSpPr bwMode="auto">
            <a:xfrm>
              <a:off x="0" y="0"/>
              <a:ext cx="459" cy="676"/>
              <a:chOff x="0" y="0"/>
              <a:chExt cx="459" cy="676"/>
            </a:xfrm>
          </p:grpSpPr>
          <p:sp>
            <p:nvSpPr>
              <p:cNvPr id="26639" name="Text Box 22"/>
              <p:cNvSpPr txBox="1">
                <a:spLocks noChangeArrowheads="1"/>
              </p:cNvSpPr>
              <p:nvPr/>
            </p:nvSpPr>
            <p:spPr bwMode="auto">
              <a:xfrm>
                <a:off x="5" y="186"/>
                <a:ext cx="45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</a:rPr>
                  <a:t>2x</a:t>
                </a:r>
              </a:p>
            </p:txBody>
          </p:sp>
          <p:sp>
            <p:nvSpPr>
              <p:cNvPr id="26640" name="Rectangle 23"/>
              <p:cNvSpPr>
                <a:spLocks noChangeArrowheads="1"/>
              </p:cNvSpPr>
              <p:nvPr/>
            </p:nvSpPr>
            <p:spPr bwMode="auto">
              <a:xfrm rot="3858886">
                <a:off x="-213" y="213"/>
                <a:ext cx="67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/>
                  <a:t>⌒</a:t>
                </a:r>
              </a:p>
            </p:txBody>
          </p:sp>
        </p:grpSp>
        <p:grpSp>
          <p:nvGrpSpPr>
            <p:cNvPr id="26641" name="Group 24"/>
            <p:cNvGrpSpPr/>
            <p:nvPr/>
          </p:nvGrpSpPr>
          <p:grpSpPr bwMode="auto">
            <a:xfrm rot="-534896">
              <a:off x="653" y="190"/>
              <a:ext cx="439" cy="318"/>
              <a:chOff x="0" y="0"/>
              <a:chExt cx="439" cy="318"/>
            </a:xfrm>
          </p:grpSpPr>
          <p:sp>
            <p:nvSpPr>
              <p:cNvPr id="26642" name="Rectangle 25"/>
              <p:cNvSpPr>
                <a:spLocks noChangeArrowheads="1"/>
              </p:cNvSpPr>
              <p:nvPr/>
            </p:nvSpPr>
            <p:spPr bwMode="auto">
              <a:xfrm rot="534896">
                <a:off x="0" y="0"/>
                <a:ext cx="26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</a:rPr>
                  <a:t>2x</a:t>
                </a:r>
              </a:p>
            </p:txBody>
          </p:sp>
          <p:sp>
            <p:nvSpPr>
              <p:cNvPr id="26643" name="Rectangle 26"/>
              <p:cNvSpPr>
                <a:spLocks noChangeArrowheads="1"/>
              </p:cNvSpPr>
              <p:nvPr/>
            </p:nvSpPr>
            <p:spPr bwMode="auto">
              <a:xfrm rot="18328348">
                <a:off x="141" y="20"/>
                <a:ext cx="3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⌒</a:t>
                </a:r>
              </a:p>
            </p:txBody>
          </p:sp>
        </p:grpSp>
      </p:grpSp>
      <p:grpSp>
        <p:nvGrpSpPr>
          <p:cNvPr id="26644" name="Group 27"/>
          <p:cNvGrpSpPr/>
          <p:nvPr/>
        </p:nvGrpSpPr>
        <p:grpSpPr bwMode="auto">
          <a:xfrm>
            <a:off x="7151688" y="3679825"/>
            <a:ext cx="561975" cy="644525"/>
            <a:chOff x="0" y="0"/>
            <a:chExt cx="354" cy="406"/>
          </a:xfrm>
        </p:grpSpPr>
        <p:sp>
          <p:nvSpPr>
            <p:cNvPr id="26645" name="Rectangle 28"/>
            <p:cNvSpPr>
              <a:spLocks noChangeArrowheads="1"/>
            </p:cNvSpPr>
            <p:nvPr/>
          </p:nvSpPr>
          <p:spPr bwMode="auto">
            <a:xfrm rot="11914961">
              <a:off x="46" y="0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/>
                <a:t>⌒</a:t>
              </a:r>
            </a:p>
          </p:txBody>
        </p:sp>
        <p:sp>
          <p:nvSpPr>
            <p:cNvPr id="26646" name="Text Box 29"/>
            <p:cNvSpPr txBox="1">
              <a:spLocks noChangeArrowheads="1"/>
            </p:cNvSpPr>
            <p:nvPr/>
          </p:nvSpPr>
          <p:spPr bwMode="auto">
            <a:xfrm>
              <a:off x="0" y="175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2x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图片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30275" y="558800"/>
            <a:ext cx="7670800" cy="57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730250" y="1905000"/>
            <a:ext cx="786447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⒈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等腰三角形一个底角为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50°,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它的另外两个角为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_____________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⒉等腰三角形一个角为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70°,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它的另外两个角为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___________________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⒊等腰三角形一个角为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120°,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它的另外两个角为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________.</a:t>
            </a:r>
            <a:endParaRPr lang="en-US" sz="2400" u="sng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162050" y="254476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50°, 80°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787400" y="3668713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70°,40°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或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55°,55°</a:t>
            </a: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736600" y="474503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30°,30°</a:t>
            </a:r>
          </a:p>
        </p:txBody>
      </p:sp>
      <p:sp>
        <p:nvSpPr>
          <p:cNvPr id="27654" name="Rectangle 9"/>
          <p:cNvSpPr>
            <a:spLocks noChangeArrowheads="1"/>
          </p:cNvSpPr>
          <p:nvPr/>
        </p:nvSpPr>
        <p:spPr bwMode="auto">
          <a:xfrm>
            <a:off x="833438" y="1284288"/>
            <a:ext cx="43132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跟踪训练</a:t>
            </a:r>
            <a:r>
              <a:rPr lang="en-US" sz="2800" b="1">
                <a:solidFill>
                  <a:srgbClr val="FF0000"/>
                </a:solidFill>
              </a:rPr>
              <a:t>】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autoUpdateAnimBg="0"/>
      <p:bldP spid="2765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1981200" y="34290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400" b="1">
                <a:solidFill>
                  <a:srgbClr val="0000FF"/>
                </a:solidFill>
              </a:rPr>
              <a:t>两个底角相等，简称“等边对等角”</a:t>
            </a:r>
          </a:p>
        </p:txBody>
      </p:sp>
      <p:sp>
        <p:nvSpPr>
          <p:cNvPr id="28675" name="Text Box 4">
            <a:hlinkClick r:id="rId2" action="ppaction://program"/>
          </p:cNvPr>
          <p:cNvSpPr txBox="1">
            <a:spLocks noChangeArrowheads="1"/>
          </p:cNvSpPr>
          <p:nvPr/>
        </p:nvSpPr>
        <p:spPr bwMode="auto">
          <a:xfrm>
            <a:off x="2068513" y="4630738"/>
            <a:ext cx="7075487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zh-CN" altLang="en-US" sz="2400" b="1">
                <a:solidFill>
                  <a:srgbClr val="0000FF"/>
                </a:solidFill>
              </a:rPr>
              <a:t>顶角平分线、底边上的中线和底边上的高互相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zh-CN" altLang="en-US" sz="2400" b="1">
                <a:solidFill>
                  <a:srgbClr val="0000FF"/>
                </a:solidFill>
              </a:rPr>
              <a:t>重合，简称“三线合 一”</a:t>
            </a:r>
          </a:p>
        </p:txBody>
      </p:sp>
      <p:grpSp>
        <p:nvGrpSpPr>
          <p:cNvPr id="28676" name="Group 6"/>
          <p:cNvGrpSpPr/>
          <p:nvPr/>
        </p:nvGrpSpPr>
        <p:grpSpPr bwMode="auto">
          <a:xfrm>
            <a:off x="1371600" y="1828800"/>
            <a:ext cx="685800" cy="3592513"/>
            <a:chOff x="0" y="0"/>
            <a:chExt cx="432" cy="1968"/>
          </a:xfrm>
        </p:grpSpPr>
        <p:sp>
          <p:nvSpPr>
            <p:cNvPr id="28677" name="Line 7"/>
            <p:cNvSpPr>
              <a:spLocks noChangeShapeType="1"/>
            </p:cNvSpPr>
            <p:nvPr/>
          </p:nvSpPr>
          <p:spPr bwMode="auto">
            <a:xfrm>
              <a:off x="0" y="48"/>
              <a:ext cx="0" cy="1872"/>
            </a:xfrm>
            <a:prstGeom prst="line">
              <a:avLst/>
            </a:prstGeom>
            <a:noFill/>
            <a:ln w="1016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78" name="AutoShape 8"/>
            <p:cNvSpPr>
              <a:spLocks noChangeArrowheads="1"/>
            </p:cNvSpPr>
            <p:nvPr/>
          </p:nvSpPr>
          <p:spPr bwMode="auto">
            <a:xfrm>
              <a:off x="0" y="1824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79" name="AutoShape 9"/>
            <p:cNvSpPr>
              <a:spLocks noChangeArrowheads="1"/>
            </p:cNvSpPr>
            <p:nvPr/>
          </p:nvSpPr>
          <p:spPr bwMode="auto">
            <a:xfrm>
              <a:off x="0" y="912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28680" name="AutoShape 10"/>
            <p:cNvSpPr>
              <a:spLocks noChangeArrowheads="1"/>
            </p:cNvSpPr>
            <p:nvPr/>
          </p:nvSpPr>
          <p:spPr bwMode="auto">
            <a:xfrm>
              <a:off x="0" y="0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681" name="Rectangle 16"/>
          <p:cNvSpPr>
            <a:spLocks noChangeArrowheads="1"/>
          </p:cNvSpPr>
          <p:nvPr/>
        </p:nvSpPr>
        <p:spPr bwMode="auto">
          <a:xfrm>
            <a:off x="2057400" y="1752600"/>
            <a:ext cx="311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</a:rPr>
              <a:t> </a:t>
            </a:r>
            <a:r>
              <a:rPr lang="zh-CN" altLang="en-US" sz="2400" b="1">
                <a:solidFill>
                  <a:srgbClr val="0000FF"/>
                </a:solidFill>
              </a:rPr>
              <a:t>轴对称图形</a:t>
            </a:r>
          </a:p>
        </p:txBody>
      </p:sp>
      <p:sp>
        <p:nvSpPr>
          <p:cNvPr id="28682" name="Text Box 21"/>
          <p:cNvSpPr txBox="1">
            <a:spLocks noChangeArrowheads="1"/>
          </p:cNvSpPr>
          <p:nvPr/>
        </p:nvSpPr>
        <p:spPr bwMode="auto">
          <a:xfrm>
            <a:off x="609600" y="2514600"/>
            <a:ext cx="5492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</a:rPr>
              <a:t>等腰三角形的性质</a:t>
            </a:r>
          </a:p>
        </p:txBody>
      </p:sp>
      <p:pic>
        <p:nvPicPr>
          <p:cNvPr id="28683" name="Picture 2" descr="6_110558405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11624"/>
          <a:stretch>
            <a:fillRect/>
          </a:stretch>
        </p:blipFill>
        <p:spPr bwMode="auto">
          <a:xfrm>
            <a:off x="7315200" y="1031875"/>
            <a:ext cx="1677988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4" name="Picture 1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08425" y="765175"/>
            <a:ext cx="2233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autoUpdateAnimBg="0"/>
      <p:bldP spid="2868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09588" y="1501775"/>
            <a:ext cx="83883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（烟台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·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中考）如图，等腰△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ABC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中，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AB=AC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，∠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A=20°.</a:t>
            </a:r>
          </a:p>
          <a:p>
            <a:pPr>
              <a:lnSpc>
                <a:spcPct val="14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线段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的垂直平分线交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于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D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，交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于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E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，连接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BE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，则∠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CBE</a:t>
            </a:r>
          </a:p>
          <a:p>
            <a:pPr>
              <a:lnSpc>
                <a:spcPct val="14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等于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(    )</a:t>
            </a:r>
          </a:p>
          <a:p>
            <a:pPr>
              <a:lnSpc>
                <a:spcPct val="140000"/>
              </a:lnSpc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A.80°    B. 70°    C.60°     D.50</a:t>
            </a:r>
            <a:r>
              <a:rPr lang="en-US" sz="2400" b="1">
                <a:solidFill>
                  <a:srgbClr val="0000FF"/>
                </a:solidFill>
              </a:rPr>
              <a:t>°</a:t>
            </a:r>
            <a:endParaRPr lang="en-US" sz="2400" b="1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endParaRPr lang="en-US" sz="2400" b="1">
              <a:solidFill>
                <a:srgbClr val="CC00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选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C.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因为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AB=AC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A=20°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，所以∠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ABC=    </a:t>
            </a:r>
          </a:p>
          <a:p>
            <a:pPr>
              <a:lnSpc>
                <a:spcPct val="140000"/>
              </a:lnSpc>
            </a:pP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180°-∠A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=80°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，因为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DE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垂直平分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，所以∠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ABE=∠A=20°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，所以∠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CBE=∠ABC-∠ABE=80°-20°=60°.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657225" y="4614863"/>
          <a:ext cx="4524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r:id="rId3" imgW="127000" imgH="393700" progId="">
                  <p:embed/>
                </p:oleObj>
              </mc:Choice>
              <mc:Fallback>
                <p:oleObj r:id="rId3" imgW="127000" imgH="3937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4614863"/>
                        <a:ext cx="4524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0" name="Picture 9" descr="未标题-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92950" y="2608263"/>
            <a:ext cx="11144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WordArt 5"/>
          <p:cNvSpPr>
            <a:spLocks noChangeArrowheads="1" noChangeShapeType="1"/>
          </p:cNvSpPr>
          <p:nvPr/>
        </p:nvSpPr>
        <p:spPr bwMode="auto">
          <a:xfrm>
            <a:off x="3340100" y="728663"/>
            <a:ext cx="2098675" cy="604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38100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达标检测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585788" y="446088"/>
            <a:ext cx="7929562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133350">
              <a:lnSpc>
                <a:spcPct val="150000"/>
              </a:lnSpc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（日照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中考）已知等腰梯形的底角为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45</a:t>
            </a:r>
            <a:r>
              <a:rPr lang="en-US" sz="2800" b="1">
                <a:solidFill>
                  <a:srgbClr val="0000FF"/>
                </a:solidFill>
              </a:rPr>
              <a:t>°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</a:p>
          <a:p>
            <a:pPr indent="133350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高为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，上底为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，则其面积为（    ）</a:t>
            </a:r>
          </a:p>
          <a:p>
            <a:pPr indent="133350" eaLnBrk="0" hangingPunct="0">
              <a:lnSpc>
                <a:spcPct val="150000"/>
              </a:lnSpc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A.2         B.6          C.8            D.12</a:t>
            </a:r>
          </a:p>
        </p:txBody>
      </p:sp>
      <p:sp>
        <p:nvSpPr>
          <p:cNvPr id="30723" name="Rectangle 9"/>
          <p:cNvSpPr>
            <a:spLocks noChangeArrowheads="1"/>
          </p:cNvSpPr>
          <p:nvPr/>
        </p:nvSpPr>
        <p:spPr bwMode="auto">
          <a:xfrm>
            <a:off x="533400" y="2339975"/>
            <a:ext cx="8296275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选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C.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过上底的两个顶点分别作下底的垂线，又因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为底角为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45°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，高为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，则下底的长等于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2+2+2=6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S=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055688" y="3465513"/>
          <a:ext cx="266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r:id="rId3" imgW="127000" imgH="393700" progId="">
                  <p:embed/>
                </p:oleObj>
              </mc:Choice>
              <mc:Fallback>
                <p:oleObj r:id="rId3" imgW="127000" imgH="3937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3465513"/>
                        <a:ext cx="2667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Rectangle 11"/>
          <p:cNvSpPr>
            <a:spLocks noChangeArrowheads="1"/>
          </p:cNvSpPr>
          <p:nvPr/>
        </p:nvSpPr>
        <p:spPr bwMode="auto">
          <a:xfrm>
            <a:off x="1208088" y="3595688"/>
            <a:ext cx="2335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2+6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×2=8.</a:t>
            </a:r>
            <a:r>
              <a:rPr lang="en-US" sz="2400" b="1"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98500" y="4181475"/>
            <a:ext cx="8167688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（泰州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中考）等腰△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的两边长为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，则第三边</a:t>
            </a:r>
          </a:p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长为</a:t>
            </a:r>
            <a:r>
              <a:rPr lang="zh-CN" altLang="en-US" sz="2400" b="1" u="sng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       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  <a:p>
            <a:pPr eaLnBrk="0" hangingPunct="0">
              <a:spcBef>
                <a:spcPct val="20000"/>
              </a:spcBef>
            </a:pPr>
            <a:r>
              <a:rPr 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因为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2,5,5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能构成三角形，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2,2,5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不能构成三角</a:t>
            </a:r>
          </a:p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形，所以第三边长为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5.</a:t>
            </a:r>
          </a:p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答案：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ic1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6150" y="542925"/>
            <a:ext cx="7167563" cy="597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ic0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7688" y="527050"/>
            <a:ext cx="36417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pic12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8500" y="527050"/>
            <a:ext cx="389255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pic14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7688" y="3479800"/>
            <a:ext cx="3641725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图片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08500" y="3479800"/>
            <a:ext cx="3906838" cy="311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8" name="Group 6"/>
          <p:cNvGrpSpPr/>
          <p:nvPr/>
        </p:nvGrpSpPr>
        <p:grpSpPr bwMode="auto">
          <a:xfrm>
            <a:off x="547688" y="527050"/>
            <a:ext cx="7548562" cy="5507038"/>
            <a:chOff x="0" y="0"/>
            <a:chExt cx="5171" cy="3992"/>
          </a:xfrm>
        </p:grpSpPr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0" y="1860"/>
              <a:ext cx="249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0" y="1860"/>
              <a:ext cx="0" cy="21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0" y="3992"/>
              <a:ext cx="249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0" y="0"/>
              <a:ext cx="0" cy="186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0" y="0"/>
              <a:ext cx="5171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5171" y="0"/>
              <a:ext cx="0" cy="186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2495" y="0"/>
              <a:ext cx="0" cy="19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06" name="Group 14"/>
          <p:cNvGrpSpPr/>
          <p:nvPr/>
        </p:nvGrpSpPr>
        <p:grpSpPr bwMode="auto">
          <a:xfrm>
            <a:off x="908050" y="1030288"/>
            <a:ext cx="2847975" cy="1127125"/>
            <a:chOff x="0" y="0"/>
            <a:chExt cx="1951" cy="817"/>
          </a:xfrm>
        </p:grpSpPr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 flipH="1">
              <a:off x="0" y="0"/>
              <a:ext cx="998" cy="81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998" y="0"/>
              <a:ext cx="953" cy="81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>
              <a:off x="0" y="817"/>
              <a:ext cx="1951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10" name="Group 18"/>
          <p:cNvGrpSpPr/>
          <p:nvPr/>
        </p:nvGrpSpPr>
        <p:grpSpPr bwMode="auto">
          <a:xfrm>
            <a:off x="836613" y="4344988"/>
            <a:ext cx="1720850" cy="250825"/>
            <a:chOff x="0" y="0"/>
            <a:chExt cx="1179" cy="182"/>
          </a:xfrm>
        </p:grpSpPr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>
              <a:off x="635" y="0"/>
              <a:ext cx="544" cy="18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212" name="Group 20"/>
            <p:cNvGrpSpPr/>
            <p:nvPr/>
          </p:nvGrpSpPr>
          <p:grpSpPr bwMode="auto">
            <a:xfrm>
              <a:off x="0" y="0"/>
              <a:ext cx="1179" cy="182"/>
              <a:chOff x="0" y="0"/>
              <a:chExt cx="1179" cy="182"/>
            </a:xfrm>
          </p:grpSpPr>
          <p:sp>
            <p:nvSpPr>
              <p:cNvPr id="8213" name="Line 21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635" cy="13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4" name="Line 22"/>
              <p:cNvSpPr>
                <a:spLocks noChangeShapeType="1"/>
              </p:cNvSpPr>
              <p:nvPr/>
            </p:nvSpPr>
            <p:spPr bwMode="auto">
              <a:xfrm>
                <a:off x="0" y="136"/>
                <a:ext cx="1179" cy="4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8215" name="Group 23"/>
          <p:cNvGrpSpPr/>
          <p:nvPr/>
        </p:nvGrpSpPr>
        <p:grpSpPr bwMode="auto">
          <a:xfrm>
            <a:off x="1325563" y="4832350"/>
            <a:ext cx="793750" cy="125413"/>
            <a:chOff x="0" y="0"/>
            <a:chExt cx="544" cy="91"/>
          </a:xfrm>
        </p:grpSpPr>
        <p:sp>
          <p:nvSpPr>
            <p:cNvPr id="8216" name="Line 24"/>
            <p:cNvSpPr>
              <a:spLocks noChangeShapeType="1"/>
            </p:cNvSpPr>
            <p:nvPr/>
          </p:nvSpPr>
          <p:spPr bwMode="auto">
            <a:xfrm flipH="1">
              <a:off x="0" y="0"/>
              <a:ext cx="272" cy="9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7" name="Line 25"/>
            <p:cNvSpPr>
              <a:spLocks noChangeShapeType="1"/>
            </p:cNvSpPr>
            <p:nvPr/>
          </p:nvSpPr>
          <p:spPr bwMode="auto">
            <a:xfrm>
              <a:off x="272" y="0"/>
              <a:ext cx="272" cy="9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8" name="Line 26"/>
            <p:cNvSpPr>
              <a:spLocks noChangeShapeType="1"/>
            </p:cNvSpPr>
            <p:nvPr/>
          </p:nvSpPr>
          <p:spPr bwMode="auto">
            <a:xfrm>
              <a:off x="0" y="91"/>
              <a:ext cx="54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19" name="Group 27"/>
          <p:cNvGrpSpPr/>
          <p:nvPr/>
        </p:nvGrpSpPr>
        <p:grpSpPr bwMode="auto">
          <a:xfrm>
            <a:off x="6494463" y="814388"/>
            <a:ext cx="396875" cy="627062"/>
            <a:chOff x="0" y="0"/>
            <a:chExt cx="272" cy="454"/>
          </a:xfrm>
        </p:grpSpPr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 flipH="1">
              <a:off x="0" y="0"/>
              <a:ext cx="272" cy="454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>
              <a:off x="272" y="0"/>
              <a:ext cx="0" cy="31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 flipV="1">
              <a:off x="0" y="318"/>
              <a:ext cx="272" cy="136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23" name="Group 31"/>
          <p:cNvGrpSpPr/>
          <p:nvPr/>
        </p:nvGrpSpPr>
        <p:grpSpPr bwMode="auto">
          <a:xfrm>
            <a:off x="4797425" y="5534025"/>
            <a:ext cx="396875" cy="563563"/>
            <a:chOff x="0" y="0"/>
            <a:chExt cx="272" cy="409"/>
          </a:xfrm>
        </p:grpSpPr>
        <p:sp>
          <p:nvSpPr>
            <p:cNvPr id="8224" name="Line 32"/>
            <p:cNvSpPr>
              <a:spLocks noChangeShapeType="1"/>
            </p:cNvSpPr>
            <p:nvPr/>
          </p:nvSpPr>
          <p:spPr bwMode="auto">
            <a:xfrm flipH="1">
              <a:off x="0" y="0"/>
              <a:ext cx="136" cy="40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5" name="Line 33"/>
            <p:cNvSpPr>
              <a:spLocks noChangeShapeType="1"/>
            </p:cNvSpPr>
            <p:nvPr/>
          </p:nvSpPr>
          <p:spPr bwMode="auto">
            <a:xfrm>
              <a:off x="136" y="0"/>
              <a:ext cx="136" cy="40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6" name="Line 34"/>
            <p:cNvSpPr>
              <a:spLocks noChangeShapeType="1"/>
            </p:cNvSpPr>
            <p:nvPr/>
          </p:nvSpPr>
          <p:spPr bwMode="auto">
            <a:xfrm>
              <a:off x="0" y="409"/>
              <a:ext cx="2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841375" y="2112963"/>
            <a:ext cx="7467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下列图形不一定是轴对称图形的是（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圆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长方形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线段     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三角形</a:t>
            </a:r>
            <a:endParaRPr lang="zh-CN" altLang="en-US" sz="2400" b="1">
              <a:solidFill>
                <a:srgbClr val="0000FF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219" name="Text Box 11"/>
          <p:cNvSpPr txBox="1">
            <a:spLocks noChangeArrowheads="1"/>
          </p:cNvSpPr>
          <p:nvPr/>
        </p:nvSpPr>
        <p:spPr bwMode="auto">
          <a:xfrm>
            <a:off x="5905500" y="2276475"/>
            <a:ext cx="81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1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792788"/>
            <a:ext cx="78486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7"/>
          <p:cNvPicPr>
            <a:picLocks noChangeAspect="1" noChangeArrowheads="1"/>
          </p:cNvPicPr>
          <p:nvPr/>
        </p:nvPicPr>
        <p:blipFill>
          <a:blip r:embed="rId3" cstate="email"/>
          <a:srcRect t="-3052"/>
          <a:stretch>
            <a:fillRect/>
          </a:stretch>
        </p:blipFill>
        <p:spPr bwMode="auto">
          <a:xfrm>
            <a:off x="3479800" y="1455738"/>
            <a:ext cx="2357438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03288" y="2292350"/>
            <a:ext cx="7683500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了解等腰三角形的概念，掌握等腰三角形的性质；</a:t>
            </a:r>
          </a:p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运用等腰三角形的概念及性质解决相关问题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533400" y="1843088"/>
            <a:ext cx="38100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有两条边相等的三角形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叫做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等腰三角形</a:t>
            </a:r>
            <a:r>
              <a:rPr 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  <a:r>
              <a:rPr lang="en-US" sz="3200" b="1" dirty="0">
                <a:solidFill>
                  <a:srgbClr val="0000FF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 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439738" y="4975225"/>
            <a:ext cx="84439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等腰三角形中，相等的两边都叫做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腰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，另一边叫做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底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边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，两腰的夹角叫做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顶角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，腰和底边的夹角叫做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底角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1268" name="AutoShape 6"/>
          <p:cNvSpPr>
            <a:spLocks noChangeArrowheads="1"/>
          </p:cNvSpPr>
          <p:nvPr/>
        </p:nvSpPr>
        <p:spPr bwMode="auto">
          <a:xfrm>
            <a:off x="3352800" y="1995488"/>
            <a:ext cx="2438400" cy="243840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FF505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ctr"/>
            <a:endParaRPr lang="zh-CN" altLang="en-US" sz="2400"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4343400" y="15382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ea typeface="隶书" panose="02010509060101010101" pitchFamily="49" charset="-122"/>
              </a:rPr>
              <a:t>A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845175" y="43053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ea typeface="隶书" panose="02010509060101010101" pitchFamily="49" charset="-122"/>
              </a:rPr>
              <a:t>C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2895600" y="42814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ea typeface="隶书" panose="02010509060101010101" pitchFamily="49" charset="-122"/>
              </a:rPr>
              <a:t>B</a:t>
            </a:r>
          </a:p>
        </p:txBody>
      </p:sp>
      <p:grpSp>
        <p:nvGrpSpPr>
          <p:cNvPr id="11272" name="Group 10"/>
          <p:cNvGrpSpPr/>
          <p:nvPr/>
        </p:nvGrpSpPr>
        <p:grpSpPr bwMode="auto">
          <a:xfrm>
            <a:off x="3352800" y="1995488"/>
            <a:ext cx="2438400" cy="2438400"/>
            <a:chOff x="0" y="0"/>
            <a:chExt cx="1536" cy="1536"/>
          </a:xfrm>
        </p:grpSpPr>
        <p:sp>
          <p:nvSpPr>
            <p:cNvPr id="11273" name="Line 11"/>
            <p:cNvSpPr>
              <a:spLocks noChangeShapeType="1"/>
            </p:cNvSpPr>
            <p:nvPr/>
          </p:nvSpPr>
          <p:spPr bwMode="auto">
            <a:xfrm flipH="1">
              <a:off x="0" y="0"/>
              <a:ext cx="768" cy="15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74" name="Line 12"/>
            <p:cNvSpPr>
              <a:spLocks noChangeShapeType="1"/>
            </p:cNvSpPr>
            <p:nvPr/>
          </p:nvSpPr>
          <p:spPr bwMode="auto">
            <a:xfrm>
              <a:off x="768" y="0"/>
              <a:ext cx="768" cy="15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1275" name="Line 13"/>
          <p:cNvSpPr>
            <a:spLocks noChangeShapeType="1"/>
          </p:cNvSpPr>
          <p:nvPr/>
        </p:nvSpPr>
        <p:spPr bwMode="auto">
          <a:xfrm>
            <a:off x="3352800" y="4433888"/>
            <a:ext cx="2438400" cy="1587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1276" name="Group 14"/>
          <p:cNvGrpSpPr/>
          <p:nvPr/>
        </p:nvGrpSpPr>
        <p:grpSpPr bwMode="auto">
          <a:xfrm>
            <a:off x="3030538" y="2490788"/>
            <a:ext cx="3217862" cy="609600"/>
            <a:chOff x="0" y="0"/>
            <a:chExt cx="1872" cy="336"/>
          </a:xfrm>
        </p:grpSpPr>
        <p:sp>
          <p:nvSpPr>
            <p:cNvPr id="11277" name="AutoShape 15"/>
            <p:cNvSpPr>
              <a:spLocks noChangeArrowheads="1"/>
            </p:cNvSpPr>
            <p:nvPr/>
          </p:nvSpPr>
          <p:spPr bwMode="auto">
            <a:xfrm>
              <a:off x="1440" y="0"/>
              <a:ext cx="432" cy="336"/>
            </a:xfrm>
            <a:prstGeom prst="wedgeEllipseCallout">
              <a:avLst>
                <a:gd name="adj1" fmla="val -97222"/>
                <a:gd name="adj2" fmla="val 538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/>
              <a:r>
                <a:rPr lang="zh-CN" altLang="en-US" sz="2400" b="1">
                  <a:solidFill>
                    <a:srgbClr val="FF0000"/>
                  </a:solidFill>
                  <a:latin typeface="Tahoma" panose="020B0604030504040204" pitchFamily="34" charset="0"/>
                </a:rPr>
                <a:t>腰</a:t>
              </a:r>
            </a:p>
          </p:txBody>
        </p:sp>
        <p:sp>
          <p:nvSpPr>
            <p:cNvPr id="11278" name="AutoShape 16"/>
            <p:cNvSpPr>
              <a:spLocks noChangeArrowheads="1"/>
            </p:cNvSpPr>
            <p:nvPr/>
          </p:nvSpPr>
          <p:spPr bwMode="auto">
            <a:xfrm>
              <a:off x="0" y="0"/>
              <a:ext cx="432" cy="336"/>
            </a:xfrm>
            <a:prstGeom prst="wedgeEllipseCallout">
              <a:avLst>
                <a:gd name="adj1" fmla="val 83102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/>
              <a:r>
                <a:rPr lang="zh-CN" altLang="en-US" sz="2400" b="1">
                  <a:solidFill>
                    <a:srgbClr val="FF0000"/>
                  </a:solidFill>
                  <a:latin typeface="Tahoma" panose="020B0604030504040204" pitchFamily="34" charset="0"/>
                </a:rPr>
                <a:t>腰</a:t>
              </a:r>
            </a:p>
          </p:txBody>
        </p:sp>
      </p:grpSp>
      <p:sp>
        <p:nvSpPr>
          <p:cNvPr id="11279" name="AutoShape 17"/>
          <p:cNvSpPr>
            <a:spLocks noChangeArrowheads="1"/>
          </p:cNvSpPr>
          <p:nvPr/>
        </p:nvSpPr>
        <p:spPr bwMode="auto">
          <a:xfrm>
            <a:off x="4419600" y="4586288"/>
            <a:ext cx="914400" cy="457200"/>
          </a:xfrm>
          <a:prstGeom prst="wedgeRoundRectCallout">
            <a:avLst>
              <a:gd name="adj1" fmla="val -43921"/>
              <a:gd name="adj2" fmla="val -8333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Tahoma" panose="020B0604030504040204" pitchFamily="34" charset="0"/>
              </a:rPr>
              <a:t>底边</a:t>
            </a:r>
          </a:p>
        </p:txBody>
      </p:sp>
      <p:grpSp>
        <p:nvGrpSpPr>
          <p:cNvPr id="11280" name="Group 18"/>
          <p:cNvGrpSpPr/>
          <p:nvPr/>
        </p:nvGrpSpPr>
        <p:grpSpPr bwMode="auto">
          <a:xfrm>
            <a:off x="4343400" y="2147888"/>
            <a:ext cx="488950" cy="769937"/>
            <a:chOff x="0" y="0"/>
            <a:chExt cx="308" cy="485"/>
          </a:xfrm>
        </p:grpSpPr>
        <p:sp>
          <p:nvSpPr>
            <p:cNvPr id="11281" name="Arc 19"/>
            <p:cNvSpPr/>
            <p:nvPr/>
          </p:nvSpPr>
          <p:spPr bwMode="auto">
            <a:xfrm rot="6028455">
              <a:off x="111" y="-15"/>
              <a:ext cx="66" cy="96"/>
            </a:xfrm>
            <a:custGeom>
              <a:avLst/>
              <a:gdLst>
                <a:gd name="T0" fmla="*/ 0 w 29504"/>
                <a:gd name="T1" fmla="*/ 1498 h 21600"/>
                <a:gd name="T2" fmla="*/ 7904 w 29504"/>
                <a:gd name="T3" fmla="*/ 0 h 21600"/>
                <a:gd name="T4" fmla="*/ 29504 w 29504"/>
                <a:gd name="T5" fmla="*/ 21600 h 21600"/>
                <a:gd name="T6" fmla="*/ 0 w 29504"/>
                <a:gd name="T7" fmla="*/ 1498 h 21600"/>
                <a:gd name="T8" fmla="*/ 7904 w 29504"/>
                <a:gd name="T9" fmla="*/ 0 h 21600"/>
                <a:gd name="T10" fmla="*/ 29504 w 29504"/>
                <a:gd name="T11" fmla="*/ 21600 h 21600"/>
                <a:gd name="T12" fmla="*/ 7904 w 29504"/>
                <a:gd name="T13" fmla="*/ 21600 h 21600"/>
                <a:gd name="T14" fmla="*/ 0 w 29504"/>
                <a:gd name="T15" fmla="*/ 1498 h 21600"/>
                <a:gd name="T16" fmla="*/ 0 w 29504"/>
                <a:gd name="T17" fmla="*/ 0 h 21600"/>
                <a:gd name="T18" fmla="*/ 29504 w 29504"/>
                <a:gd name="T1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9504" h="21600" fill="none" extrusionOk="0">
                  <a:moveTo>
                    <a:pt x="0" y="1498"/>
                  </a:moveTo>
                  <a:cubicBezTo>
                    <a:pt x="2517" y="508"/>
                    <a:pt x="5198" y="-1"/>
                    <a:pt x="7904" y="0"/>
                  </a:cubicBezTo>
                  <a:cubicBezTo>
                    <a:pt x="19833" y="0"/>
                    <a:pt x="29504" y="9670"/>
                    <a:pt x="29504" y="21600"/>
                  </a:cubicBezTo>
                </a:path>
                <a:path w="29504" h="21600" stroke="0" extrusionOk="0">
                  <a:moveTo>
                    <a:pt x="0" y="1498"/>
                  </a:moveTo>
                  <a:cubicBezTo>
                    <a:pt x="2517" y="508"/>
                    <a:pt x="5198" y="-1"/>
                    <a:pt x="7904" y="0"/>
                  </a:cubicBezTo>
                  <a:cubicBezTo>
                    <a:pt x="19833" y="0"/>
                    <a:pt x="29504" y="9670"/>
                    <a:pt x="29504" y="21600"/>
                  </a:cubicBezTo>
                  <a:lnTo>
                    <a:pt x="7904" y="21600"/>
                  </a:lnTo>
                  <a:lnTo>
                    <a:pt x="0" y="1498"/>
                  </a:ln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82" name="Text Box 20"/>
            <p:cNvSpPr txBox="1">
              <a:spLocks noChangeArrowheads="1"/>
            </p:cNvSpPr>
            <p:nvPr/>
          </p:nvSpPr>
          <p:spPr bwMode="auto">
            <a:xfrm>
              <a:off x="0" y="53"/>
              <a:ext cx="30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  <a:latin typeface="Tahoma" panose="020B0604030504040204" pitchFamily="34" charset="0"/>
                </a:rPr>
                <a:t>顶角</a:t>
              </a:r>
            </a:p>
          </p:txBody>
        </p:sp>
      </p:grpSp>
      <p:grpSp>
        <p:nvGrpSpPr>
          <p:cNvPr id="11283" name="Group 21"/>
          <p:cNvGrpSpPr/>
          <p:nvPr/>
        </p:nvGrpSpPr>
        <p:grpSpPr bwMode="auto">
          <a:xfrm>
            <a:off x="3352800" y="3976688"/>
            <a:ext cx="2819400" cy="396875"/>
            <a:chOff x="0" y="0"/>
            <a:chExt cx="1358" cy="250"/>
          </a:xfrm>
        </p:grpSpPr>
        <p:sp>
          <p:nvSpPr>
            <p:cNvPr id="11284" name="Arc 22"/>
            <p:cNvSpPr/>
            <p:nvPr/>
          </p:nvSpPr>
          <p:spPr bwMode="auto">
            <a:xfrm>
              <a:off x="0" y="96"/>
              <a:ext cx="48" cy="154"/>
            </a:xfrm>
            <a:custGeom>
              <a:avLst/>
              <a:gdLst>
                <a:gd name="T0" fmla="*/ -1 w 21600"/>
                <a:gd name="T1" fmla="*/ 0 h 23037"/>
                <a:gd name="T2" fmla="*/ 21600 w 21600"/>
                <a:gd name="T3" fmla="*/ 21600 h 23037"/>
                <a:gd name="T4" fmla="*/ 21552 w 21600"/>
                <a:gd name="T5" fmla="*/ 23037 h 23037"/>
                <a:gd name="T6" fmla="*/ -1 w 21600"/>
                <a:gd name="T7" fmla="*/ 0 h 23037"/>
                <a:gd name="T8" fmla="*/ 21600 w 21600"/>
                <a:gd name="T9" fmla="*/ 21600 h 23037"/>
                <a:gd name="T10" fmla="*/ 21552 w 21600"/>
                <a:gd name="T11" fmla="*/ 23037 h 23037"/>
                <a:gd name="T12" fmla="*/ 0 w 21600"/>
                <a:gd name="T13" fmla="*/ 21600 h 23037"/>
                <a:gd name="T14" fmla="*/ -1 w 21600"/>
                <a:gd name="T15" fmla="*/ 0 h 23037"/>
                <a:gd name="T16" fmla="*/ 0 w 21600"/>
                <a:gd name="T17" fmla="*/ 0 h 23037"/>
                <a:gd name="T18" fmla="*/ 21600 w 21600"/>
                <a:gd name="T19" fmla="*/ 23037 h 23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303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079"/>
                    <a:pt x="21584" y="22558"/>
                    <a:pt x="21552" y="23037"/>
                  </a:cubicBezTo>
                </a:path>
                <a:path w="21600" h="2303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079"/>
                    <a:pt x="21584" y="22558"/>
                    <a:pt x="21552" y="23037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chemeClr val="bg1"/>
              </a:solidFill>
              <a:bevel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285" name="Arc 23"/>
            <p:cNvSpPr/>
            <p:nvPr/>
          </p:nvSpPr>
          <p:spPr bwMode="auto">
            <a:xfrm rot="13069966">
              <a:off x="1310" y="55"/>
              <a:ext cx="48" cy="190"/>
            </a:xfrm>
            <a:custGeom>
              <a:avLst/>
              <a:gdLst>
                <a:gd name="T0" fmla="*/ -1 w 21600"/>
                <a:gd name="T1" fmla="*/ 0 h 28474"/>
                <a:gd name="T2" fmla="*/ 21600 w 21600"/>
                <a:gd name="T3" fmla="*/ 21600 h 28474"/>
                <a:gd name="T4" fmla="*/ 20477 w 21600"/>
                <a:gd name="T5" fmla="*/ 28474 h 28474"/>
                <a:gd name="T6" fmla="*/ -1 w 21600"/>
                <a:gd name="T7" fmla="*/ 0 h 28474"/>
                <a:gd name="T8" fmla="*/ 21600 w 21600"/>
                <a:gd name="T9" fmla="*/ 21600 h 28474"/>
                <a:gd name="T10" fmla="*/ 20477 w 21600"/>
                <a:gd name="T11" fmla="*/ 28474 h 28474"/>
                <a:gd name="T12" fmla="*/ 0 w 21600"/>
                <a:gd name="T13" fmla="*/ 21600 h 28474"/>
                <a:gd name="T14" fmla="*/ -1 w 21600"/>
                <a:gd name="T15" fmla="*/ 0 h 28474"/>
                <a:gd name="T16" fmla="*/ 0 w 21600"/>
                <a:gd name="T17" fmla="*/ 0 h 28474"/>
                <a:gd name="T18" fmla="*/ 21600 w 21600"/>
                <a:gd name="T19" fmla="*/ 28474 h 28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847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936"/>
                    <a:pt x="21220" y="26258"/>
                    <a:pt x="20477" y="28474"/>
                  </a:cubicBezTo>
                </a:path>
                <a:path w="21600" h="2847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936"/>
                    <a:pt x="21220" y="26258"/>
                    <a:pt x="20477" y="28474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mpd="sng">
              <a:solidFill>
                <a:schemeClr val="bg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286" name="Text Box 24"/>
            <p:cNvSpPr txBox="1">
              <a:spLocks noChangeArrowheads="1"/>
            </p:cNvSpPr>
            <p:nvPr/>
          </p:nvSpPr>
          <p:spPr bwMode="auto">
            <a:xfrm>
              <a:off x="864" y="0"/>
              <a:ext cx="480" cy="2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 b="1">
                  <a:solidFill>
                    <a:srgbClr val="FF0000"/>
                  </a:solidFill>
                  <a:latin typeface="Tahoma" panose="020B0604030504040204" pitchFamily="34" charset="0"/>
                </a:rPr>
                <a:t>底角</a:t>
              </a:r>
            </a:p>
          </p:txBody>
        </p:sp>
        <p:sp>
          <p:nvSpPr>
            <p:cNvPr id="11287" name="Text Box 25"/>
            <p:cNvSpPr txBox="1">
              <a:spLocks noChangeArrowheads="1"/>
            </p:cNvSpPr>
            <p:nvPr/>
          </p:nvSpPr>
          <p:spPr bwMode="auto">
            <a:xfrm>
              <a:off x="0" y="9"/>
              <a:ext cx="480" cy="2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 b="1">
                  <a:solidFill>
                    <a:srgbClr val="FF0000"/>
                  </a:solidFill>
                  <a:latin typeface="Tahoma" panose="020B0604030504040204" pitchFamily="34" charset="0"/>
                </a:rPr>
                <a:t>底角</a:t>
              </a:r>
            </a:p>
          </p:txBody>
        </p:sp>
      </p:grpSp>
      <p:pic>
        <p:nvPicPr>
          <p:cNvPr id="11288" name="Picture 36" descr="图片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1130300"/>
            <a:ext cx="10112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9" name="Picture 2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94100" y="666750"/>
            <a:ext cx="240823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75" grpId="0" animBg="1"/>
      <p:bldP spid="1127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数学01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4675" y="3302000"/>
            <a:ext cx="7993063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11"/>
          <p:cNvSpPr>
            <a:spLocks noChangeArrowheads="1"/>
          </p:cNvSpPr>
          <p:nvPr/>
        </p:nvSpPr>
        <p:spPr bwMode="auto">
          <a:xfrm>
            <a:off x="762000" y="1371600"/>
            <a:ext cx="83820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如图，拿出一张长方形的纸按图中虚线对折，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并剪去阴影部分，再把它打开，得到的三角形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ABC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有什么特点？</a:t>
            </a:r>
          </a:p>
        </p:txBody>
      </p:sp>
      <p:pic>
        <p:nvPicPr>
          <p:cNvPr id="12292" name="Picture 16" descr="图片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69963" y="914400"/>
            <a:ext cx="101123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7"/>
          <p:cNvGrpSpPr/>
          <p:nvPr/>
        </p:nvGrpSpPr>
        <p:grpSpPr bwMode="auto">
          <a:xfrm>
            <a:off x="758825" y="5692775"/>
            <a:ext cx="7702550" cy="852488"/>
            <a:chOff x="0" y="0"/>
            <a:chExt cx="2792" cy="628"/>
          </a:xfrm>
        </p:grpSpPr>
        <p:sp>
          <p:nvSpPr>
            <p:cNvPr id="13315" name="Freeform 18"/>
            <p:cNvSpPr/>
            <p:nvPr/>
          </p:nvSpPr>
          <p:spPr bwMode="auto">
            <a:xfrm>
              <a:off x="0" y="107"/>
              <a:ext cx="559" cy="300"/>
            </a:xfrm>
            <a:custGeom>
              <a:avLst/>
              <a:gdLst>
                <a:gd name="T0" fmla="*/ 1119 w 1119"/>
                <a:gd name="T1" fmla="*/ 59 h 600"/>
                <a:gd name="T2" fmla="*/ 957 w 1119"/>
                <a:gd name="T3" fmla="*/ 59 h 600"/>
                <a:gd name="T4" fmla="*/ 957 w 1119"/>
                <a:gd name="T5" fmla="*/ 147 h 600"/>
                <a:gd name="T6" fmla="*/ 918 w 1119"/>
                <a:gd name="T7" fmla="*/ 186 h 600"/>
                <a:gd name="T8" fmla="*/ 870 w 1119"/>
                <a:gd name="T9" fmla="*/ 186 h 600"/>
                <a:gd name="T10" fmla="*/ 870 w 1119"/>
                <a:gd name="T11" fmla="*/ 93 h 600"/>
                <a:gd name="T12" fmla="*/ 737 w 1119"/>
                <a:gd name="T13" fmla="*/ 93 h 600"/>
                <a:gd name="T14" fmla="*/ 737 w 1119"/>
                <a:gd name="T15" fmla="*/ 204 h 600"/>
                <a:gd name="T16" fmla="*/ 689 w 1119"/>
                <a:gd name="T17" fmla="*/ 204 h 600"/>
                <a:gd name="T18" fmla="*/ 685 w 1119"/>
                <a:gd name="T19" fmla="*/ 166 h 600"/>
                <a:gd name="T20" fmla="*/ 678 w 1119"/>
                <a:gd name="T21" fmla="*/ 135 h 600"/>
                <a:gd name="T22" fmla="*/ 667 w 1119"/>
                <a:gd name="T23" fmla="*/ 108 h 600"/>
                <a:gd name="T24" fmla="*/ 653 w 1119"/>
                <a:gd name="T25" fmla="*/ 85 h 600"/>
                <a:gd name="T26" fmla="*/ 639 w 1119"/>
                <a:gd name="T27" fmla="*/ 66 h 600"/>
                <a:gd name="T28" fmla="*/ 627 w 1119"/>
                <a:gd name="T29" fmla="*/ 51 h 600"/>
                <a:gd name="T30" fmla="*/ 615 w 1119"/>
                <a:gd name="T31" fmla="*/ 38 h 600"/>
                <a:gd name="T32" fmla="*/ 607 w 1119"/>
                <a:gd name="T33" fmla="*/ 27 h 600"/>
                <a:gd name="T34" fmla="*/ 599 w 1119"/>
                <a:gd name="T35" fmla="*/ 40 h 600"/>
                <a:gd name="T36" fmla="*/ 590 w 1119"/>
                <a:gd name="T37" fmla="*/ 55 h 600"/>
                <a:gd name="T38" fmla="*/ 580 w 1119"/>
                <a:gd name="T39" fmla="*/ 73 h 600"/>
                <a:gd name="T40" fmla="*/ 571 w 1119"/>
                <a:gd name="T41" fmla="*/ 93 h 600"/>
                <a:gd name="T42" fmla="*/ 563 w 1119"/>
                <a:gd name="T43" fmla="*/ 111 h 600"/>
                <a:gd name="T44" fmla="*/ 556 w 1119"/>
                <a:gd name="T45" fmla="*/ 130 h 600"/>
                <a:gd name="T46" fmla="*/ 551 w 1119"/>
                <a:gd name="T47" fmla="*/ 145 h 600"/>
                <a:gd name="T48" fmla="*/ 547 w 1119"/>
                <a:gd name="T49" fmla="*/ 156 h 600"/>
                <a:gd name="T50" fmla="*/ 541 w 1119"/>
                <a:gd name="T51" fmla="*/ 142 h 600"/>
                <a:gd name="T52" fmla="*/ 536 w 1119"/>
                <a:gd name="T53" fmla="*/ 126 h 600"/>
                <a:gd name="T54" fmla="*/ 529 w 1119"/>
                <a:gd name="T55" fmla="*/ 109 h 600"/>
                <a:gd name="T56" fmla="*/ 521 w 1119"/>
                <a:gd name="T57" fmla="*/ 92 h 600"/>
                <a:gd name="T58" fmla="*/ 514 w 1119"/>
                <a:gd name="T59" fmla="*/ 76 h 600"/>
                <a:gd name="T60" fmla="*/ 506 w 1119"/>
                <a:gd name="T61" fmla="*/ 61 h 600"/>
                <a:gd name="T62" fmla="*/ 499 w 1119"/>
                <a:gd name="T63" fmla="*/ 48 h 600"/>
                <a:gd name="T64" fmla="*/ 493 w 1119"/>
                <a:gd name="T65" fmla="*/ 39 h 600"/>
                <a:gd name="T66" fmla="*/ 483 w 1119"/>
                <a:gd name="T67" fmla="*/ 55 h 600"/>
                <a:gd name="T68" fmla="*/ 472 w 1119"/>
                <a:gd name="T69" fmla="*/ 76 h 600"/>
                <a:gd name="T70" fmla="*/ 462 w 1119"/>
                <a:gd name="T71" fmla="*/ 100 h 600"/>
                <a:gd name="T72" fmla="*/ 453 w 1119"/>
                <a:gd name="T73" fmla="*/ 127 h 600"/>
                <a:gd name="T74" fmla="*/ 445 w 1119"/>
                <a:gd name="T75" fmla="*/ 155 h 600"/>
                <a:gd name="T76" fmla="*/ 439 w 1119"/>
                <a:gd name="T77" fmla="*/ 184 h 600"/>
                <a:gd name="T78" fmla="*/ 434 w 1119"/>
                <a:gd name="T79" fmla="*/ 212 h 600"/>
                <a:gd name="T80" fmla="*/ 432 w 1119"/>
                <a:gd name="T81" fmla="*/ 240 h 600"/>
                <a:gd name="T82" fmla="*/ 351 w 1119"/>
                <a:gd name="T83" fmla="*/ 240 h 600"/>
                <a:gd name="T84" fmla="*/ 351 w 1119"/>
                <a:gd name="T85" fmla="*/ 186 h 600"/>
                <a:gd name="T86" fmla="*/ 375 w 1119"/>
                <a:gd name="T87" fmla="*/ 186 h 600"/>
                <a:gd name="T88" fmla="*/ 318 w 1119"/>
                <a:gd name="T89" fmla="*/ 87 h 600"/>
                <a:gd name="T90" fmla="*/ 150 w 1119"/>
                <a:gd name="T91" fmla="*/ 87 h 600"/>
                <a:gd name="T92" fmla="*/ 104 w 1119"/>
                <a:gd name="T93" fmla="*/ 0 h 600"/>
                <a:gd name="T94" fmla="*/ 0 w 1119"/>
                <a:gd name="T95" fmla="*/ 229 h 600"/>
                <a:gd name="T96" fmla="*/ 0 w 1119"/>
                <a:gd name="T97" fmla="*/ 600 h 600"/>
                <a:gd name="T98" fmla="*/ 1119 w 1119"/>
                <a:gd name="T99" fmla="*/ 600 h 600"/>
                <a:gd name="T100" fmla="*/ 1119 w 1119"/>
                <a:gd name="T101" fmla="*/ 59 h 600"/>
                <a:gd name="T102" fmla="*/ 0 w 1119"/>
                <a:gd name="T103" fmla="*/ 0 h 600"/>
                <a:gd name="T104" fmla="*/ 1119 w 1119"/>
                <a:gd name="T105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6" name="Rectangle 19"/>
            <p:cNvSpPr>
              <a:spLocks noChangeArrowheads="1"/>
            </p:cNvSpPr>
            <p:nvPr/>
          </p:nvSpPr>
          <p:spPr bwMode="auto">
            <a:xfrm>
              <a:off x="0" y="389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7" name="Freeform 20"/>
            <p:cNvSpPr/>
            <p:nvPr/>
          </p:nvSpPr>
          <p:spPr bwMode="auto">
            <a:xfrm>
              <a:off x="1685" y="96"/>
              <a:ext cx="1107" cy="311"/>
            </a:xfrm>
            <a:custGeom>
              <a:avLst/>
              <a:gdLst>
                <a:gd name="T0" fmla="*/ 2214 w 2214"/>
                <a:gd name="T1" fmla="*/ 147 h 621"/>
                <a:gd name="T2" fmla="*/ 2087 w 2214"/>
                <a:gd name="T3" fmla="*/ 190 h 621"/>
                <a:gd name="T4" fmla="*/ 2024 w 2214"/>
                <a:gd name="T5" fmla="*/ 65 h 621"/>
                <a:gd name="T6" fmla="*/ 1977 w 2214"/>
                <a:gd name="T7" fmla="*/ 168 h 621"/>
                <a:gd name="T8" fmla="*/ 1955 w 2214"/>
                <a:gd name="T9" fmla="*/ 120 h 621"/>
                <a:gd name="T10" fmla="*/ 1882 w 2214"/>
                <a:gd name="T11" fmla="*/ 49 h 621"/>
                <a:gd name="T12" fmla="*/ 1861 w 2214"/>
                <a:gd name="T13" fmla="*/ 49 h 621"/>
                <a:gd name="T14" fmla="*/ 1828 w 2214"/>
                <a:gd name="T15" fmla="*/ 49 h 621"/>
                <a:gd name="T16" fmla="*/ 1784 w 2214"/>
                <a:gd name="T17" fmla="*/ 49 h 621"/>
                <a:gd name="T18" fmla="*/ 1738 w 2214"/>
                <a:gd name="T19" fmla="*/ 49 h 621"/>
                <a:gd name="T20" fmla="*/ 1694 w 2214"/>
                <a:gd name="T21" fmla="*/ 49 h 621"/>
                <a:gd name="T22" fmla="*/ 1660 w 2214"/>
                <a:gd name="T23" fmla="*/ 49 h 621"/>
                <a:gd name="T24" fmla="*/ 1639 w 2214"/>
                <a:gd name="T25" fmla="*/ 49 h 621"/>
                <a:gd name="T26" fmla="*/ 1631 w 2214"/>
                <a:gd name="T27" fmla="*/ 53 h 621"/>
                <a:gd name="T28" fmla="*/ 1607 w 2214"/>
                <a:gd name="T29" fmla="*/ 76 h 621"/>
                <a:gd name="T30" fmla="*/ 1577 w 2214"/>
                <a:gd name="T31" fmla="*/ 108 h 621"/>
                <a:gd name="T32" fmla="*/ 1554 w 2214"/>
                <a:gd name="T33" fmla="*/ 131 h 621"/>
                <a:gd name="T34" fmla="*/ 1587 w 2214"/>
                <a:gd name="T35" fmla="*/ 135 h 621"/>
                <a:gd name="T36" fmla="*/ 1515 w 2214"/>
                <a:gd name="T37" fmla="*/ 205 h 621"/>
                <a:gd name="T38" fmla="*/ 1515 w 2214"/>
                <a:gd name="T39" fmla="*/ 121 h 621"/>
                <a:gd name="T40" fmla="*/ 1515 w 2214"/>
                <a:gd name="T41" fmla="*/ 39 h 621"/>
                <a:gd name="T42" fmla="*/ 1505 w 2214"/>
                <a:gd name="T43" fmla="*/ 40 h 621"/>
                <a:gd name="T44" fmla="*/ 1481 w 2214"/>
                <a:gd name="T45" fmla="*/ 40 h 621"/>
                <a:gd name="T46" fmla="*/ 1448 w 2214"/>
                <a:gd name="T47" fmla="*/ 40 h 621"/>
                <a:gd name="T48" fmla="*/ 1410 w 2214"/>
                <a:gd name="T49" fmla="*/ 40 h 621"/>
                <a:gd name="T50" fmla="*/ 1371 w 2214"/>
                <a:gd name="T51" fmla="*/ 40 h 621"/>
                <a:gd name="T52" fmla="*/ 1337 w 2214"/>
                <a:gd name="T53" fmla="*/ 39 h 621"/>
                <a:gd name="T54" fmla="*/ 1313 w 2214"/>
                <a:gd name="T55" fmla="*/ 39 h 621"/>
                <a:gd name="T56" fmla="*/ 1304 w 2214"/>
                <a:gd name="T57" fmla="*/ 39 h 621"/>
                <a:gd name="T58" fmla="*/ 1063 w 2214"/>
                <a:gd name="T59" fmla="*/ 84 h 621"/>
                <a:gd name="T60" fmla="*/ 1049 w 2214"/>
                <a:gd name="T61" fmla="*/ 124 h 621"/>
                <a:gd name="T62" fmla="*/ 1020 w 2214"/>
                <a:gd name="T63" fmla="*/ 137 h 621"/>
                <a:gd name="T64" fmla="*/ 996 w 2214"/>
                <a:gd name="T65" fmla="*/ 159 h 621"/>
                <a:gd name="T66" fmla="*/ 981 w 2214"/>
                <a:gd name="T67" fmla="*/ 190 h 621"/>
                <a:gd name="T68" fmla="*/ 955 w 2214"/>
                <a:gd name="T69" fmla="*/ 207 h 621"/>
                <a:gd name="T70" fmla="*/ 944 w 2214"/>
                <a:gd name="T71" fmla="*/ 153 h 621"/>
                <a:gd name="T72" fmla="*/ 921 w 2214"/>
                <a:gd name="T73" fmla="*/ 132 h 621"/>
                <a:gd name="T74" fmla="*/ 898 w 2214"/>
                <a:gd name="T75" fmla="*/ 149 h 621"/>
                <a:gd name="T76" fmla="*/ 888 w 2214"/>
                <a:gd name="T77" fmla="*/ 207 h 621"/>
                <a:gd name="T78" fmla="*/ 822 w 2214"/>
                <a:gd name="T79" fmla="*/ 11 h 621"/>
                <a:gd name="T80" fmla="*/ 783 w 2214"/>
                <a:gd name="T81" fmla="*/ 75 h 621"/>
                <a:gd name="T82" fmla="*/ 524 w 2214"/>
                <a:gd name="T83" fmla="*/ 9 h 621"/>
                <a:gd name="T84" fmla="*/ 237 w 2214"/>
                <a:gd name="T85" fmla="*/ 75 h 621"/>
                <a:gd name="T86" fmla="*/ 175 w 2214"/>
                <a:gd name="T87" fmla="*/ 156 h 621"/>
                <a:gd name="T88" fmla="*/ 162 w 2214"/>
                <a:gd name="T89" fmla="*/ 139 h 621"/>
                <a:gd name="T90" fmla="*/ 147 w 2214"/>
                <a:gd name="T91" fmla="*/ 117 h 621"/>
                <a:gd name="T92" fmla="*/ 134 w 2214"/>
                <a:gd name="T93" fmla="*/ 98 h 621"/>
                <a:gd name="T94" fmla="*/ 129 w 2214"/>
                <a:gd name="T95" fmla="*/ 90 h 621"/>
                <a:gd name="T96" fmla="*/ 84 w 2214"/>
                <a:gd name="T97" fmla="*/ 0 h 621"/>
                <a:gd name="T98" fmla="*/ 45 w 2214"/>
                <a:gd name="T99" fmla="*/ 87 h 621"/>
                <a:gd name="T100" fmla="*/ 33 w 2214"/>
                <a:gd name="T101" fmla="*/ 156 h 621"/>
                <a:gd name="T102" fmla="*/ 0 w 2214"/>
                <a:gd name="T103" fmla="*/ 621 h 621"/>
                <a:gd name="T104" fmla="*/ 2214 w 2214"/>
                <a:gd name="T105" fmla="*/ 147 h 621"/>
                <a:gd name="T106" fmla="*/ 0 w 2214"/>
                <a:gd name="T107" fmla="*/ 0 h 621"/>
                <a:gd name="T108" fmla="*/ 2214 w 2214"/>
                <a:gd name="T109" fmla="*/ 62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T106" t="T107" r="T108" b="T109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8" name="Rectangle 21"/>
            <p:cNvSpPr>
              <a:spLocks noChangeArrowheads="1"/>
            </p:cNvSpPr>
            <p:nvPr/>
          </p:nvSpPr>
          <p:spPr bwMode="auto">
            <a:xfrm>
              <a:off x="1684" y="407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9" name="Freeform 22"/>
            <p:cNvSpPr/>
            <p:nvPr/>
          </p:nvSpPr>
          <p:spPr bwMode="auto">
            <a:xfrm>
              <a:off x="1684" y="275"/>
              <a:ext cx="24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0" name="Freeform 23"/>
            <p:cNvSpPr/>
            <p:nvPr/>
          </p:nvSpPr>
          <p:spPr bwMode="auto">
            <a:xfrm>
              <a:off x="1720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1" name="Freeform 24"/>
            <p:cNvSpPr/>
            <p:nvPr/>
          </p:nvSpPr>
          <p:spPr bwMode="auto">
            <a:xfrm>
              <a:off x="1758" y="275"/>
              <a:ext cx="25" cy="132"/>
            </a:xfrm>
            <a:custGeom>
              <a:avLst/>
              <a:gdLst>
                <a:gd name="T0" fmla="*/ 25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5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2" name="Rectangle 25"/>
            <p:cNvSpPr>
              <a:spLocks noChangeArrowheads="1"/>
            </p:cNvSpPr>
            <p:nvPr/>
          </p:nvSpPr>
          <p:spPr bwMode="auto">
            <a:xfrm>
              <a:off x="1684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3" name="Rectangle 26"/>
            <p:cNvSpPr>
              <a:spLocks noChangeArrowheads="1"/>
            </p:cNvSpPr>
            <p:nvPr/>
          </p:nvSpPr>
          <p:spPr bwMode="auto">
            <a:xfrm>
              <a:off x="1684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4" name="Freeform 27"/>
            <p:cNvSpPr/>
            <p:nvPr/>
          </p:nvSpPr>
          <p:spPr bwMode="auto">
            <a:xfrm>
              <a:off x="2407" y="275"/>
              <a:ext cx="24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5" name="Freeform 28"/>
            <p:cNvSpPr/>
            <p:nvPr/>
          </p:nvSpPr>
          <p:spPr bwMode="auto">
            <a:xfrm>
              <a:off x="244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6" name="Freeform 29"/>
            <p:cNvSpPr/>
            <p:nvPr/>
          </p:nvSpPr>
          <p:spPr bwMode="auto">
            <a:xfrm>
              <a:off x="2481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7" name="Freeform 30"/>
            <p:cNvSpPr/>
            <p:nvPr/>
          </p:nvSpPr>
          <p:spPr bwMode="auto">
            <a:xfrm>
              <a:off x="2519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8" name="Freeform 31"/>
            <p:cNvSpPr/>
            <p:nvPr/>
          </p:nvSpPr>
          <p:spPr bwMode="auto">
            <a:xfrm>
              <a:off x="2557" y="275"/>
              <a:ext cx="25" cy="144"/>
            </a:xfrm>
            <a:custGeom>
              <a:avLst/>
              <a:gdLst>
                <a:gd name="T0" fmla="*/ 25 w 49"/>
                <a:gd name="T1" fmla="*/ 0 h 286"/>
                <a:gd name="T2" fmla="*/ 49 w 49"/>
                <a:gd name="T3" fmla="*/ 57 h 286"/>
                <a:gd name="T4" fmla="*/ 49 w 49"/>
                <a:gd name="T5" fmla="*/ 286 h 286"/>
                <a:gd name="T6" fmla="*/ 0 w 49"/>
                <a:gd name="T7" fmla="*/ 272 h 286"/>
                <a:gd name="T8" fmla="*/ 0 w 49"/>
                <a:gd name="T9" fmla="*/ 57 h 286"/>
                <a:gd name="T10" fmla="*/ 25 w 49"/>
                <a:gd name="T11" fmla="*/ 0 h 286"/>
                <a:gd name="T12" fmla="*/ 0 w 49"/>
                <a:gd name="T13" fmla="*/ 0 h 286"/>
                <a:gd name="T14" fmla="*/ 49 w 49"/>
                <a:gd name="T15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9" name="Freeform 32"/>
            <p:cNvSpPr/>
            <p:nvPr/>
          </p:nvSpPr>
          <p:spPr bwMode="auto">
            <a:xfrm>
              <a:off x="2595" y="283"/>
              <a:ext cx="25" cy="148"/>
            </a:xfrm>
            <a:custGeom>
              <a:avLst/>
              <a:gdLst>
                <a:gd name="T0" fmla="*/ 25 w 50"/>
                <a:gd name="T1" fmla="*/ 0 h 295"/>
                <a:gd name="T2" fmla="*/ 50 w 50"/>
                <a:gd name="T3" fmla="*/ 56 h 295"/>
                <a:gd name="T4" fmla="*/ 50 w 50"/>
                <a:gd name="T5" fmla="*/ 295 h 295"/>
                <a:gd name="T6" fmla="*/ 0 w 50"/>
                <a:gd name="T7" fmla="*/ 276 h 295"/>
                <a:gd name="T8" fmla="*/ 0 w 50"/>
                <a:gd name="T9" fmla="*/ 56 h 295"/>
                <a:gd name="T10" fmla="*/ 25 w 50"/>
                <a:gd name="T11" fmla="*/ 0 h 295"/>
                <a:gd name="T12" fmla="*/ 0 w 50"/>
                <a:gd name="T13" fmla="*/ 0 h 295"/>
                <a:gd name="T14" fmla="*/ 50 w 50"/>
                <a:gd name="T1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0" name="Freeform 33"/>
            <p:cNvSpPr/>
            <p:nvPr/>
          </p:nvSpPr>
          <p:spPr bwMode="auto">
            <a:xfrm>
              <a:off x="2634" y="291"/>
              <a:ext cx="24" cy="156"/>
            </a:xfrm>
            <a:custGeom>
              <a:avLst/>
              <a:gdLst>
                <a:gd name="T0" fmla="*/ 24 w 49"/>
                <a:gd name="T1" fmla="*/ 0 h 313"/>
                <a:gd name="T2" fmla="*/ 49 w 49"/>
                <a:gd name="T3" fmla="*/ 57 h 313"/>
                <a:gd name="T4" fmla="*/ 49 w 49"/>
                <a:gd name="T5" fmla="*/ 313 h 313"/>
                <a:gd name="T6" fmla="*/ 0 w 49"/>
                <a:gd name="T7" fmla="*/ 290 h 313"/>
                <a:gd name="T8" fmla="*/ 0 w 49"/>
                <a:gd name="T9" fmla="*/ 57 h 313"/>
                <a:gd name="T10" fmla="*/ 24 w 49"/>
                <a:gd name="T11" fmla="*/ 0 h 313"/>
                <a:gd name="T12" fmla="*/ 0 w 49"/>
                <a:gd name="T13" fmla="*/ 0 h 313"/>
                <a:gd name="T14" fmla="*/ 49 w 49"/>
                <a:gd name="T15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1" name="Freeform 34"/>
            <p:cNvSpPr/>
            <p:nvPr/>
          </p:nvSpPr>
          <p:spPr bwMode="auto">
            <a:xfrm>
              <a:off x="2672" y="301"/>
              <a:ext cx="24" cy="169"/>
            </a:xfrm>
            <a:custGeom>
              <a:avLst/>
              <a:gdLst>
                <a:gd name="T0" fmla="*/ 24 w 50"/>
                <a:gd name="T1" fmla="*/ 0 h 340"/>
                <a:gd name="T2" fmla="*/ 50 w 50"/>
                <a:gd name="T3" fmla="*/ 58 h 340"/>
                <a:gd name="T4" fmla="*/ 50 w 50"/>
                <a:gd name="T5" fmla="*/ 340 h 340"/>
                <a:gd name="T6" fmla="*/ 0 w 50"/>
                <a:gd name="T7" fmla="*/ 309 h 340"/>
                <a:gd name="T8" fmla="*/ 0 w 50"/>
                <a:gd name="T9" fmla="*/ 58 h 340"/>
                <a:gd name="T10" fmla="*/ 24 w 50"/>
                <a:gd name="T11" fmla="*/ 0 h 340"/>
                <a:gd name="T12" fmla="*/ 0 w 50"/>
                <a:gd name="T13" fmla="*/ 0 h 340"/>
                <a:gd name="T14" fmla="*/ 50 w 50"/>
                <a:gd name="T15" fmla="*/ 34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2" name="Freeform 35"/>
            <p:cNvSpPr/>
            <p:nvPr/>
          </p:nvSpPr>
          <p:spPr bwMode="auto">
            <a:xfrm>
              <a:off x="2710" y="316"/>
              <a:ext cx="24" cy="186"/>
            </a:xfrm>
            <a:custGeom>
              <a:avLst/>
              <a:gdLst>
                <a:gd name="T0" fmla="*/ 24 w 50"/>
                <a:gd name="T1" fmla="*/ 0 h 373"/>
                <a:gd name="T2" fmla="*/ 50 w 50"/>
                <a:gd name="T3" fmla="*/ 58 h 373"/>
                <a:gd name="T4" fmla="*/ 50 w 50"/>
                <a:gd name="T5" fmla="*/ 373 h 373"/>
                <a:gd name="T6" fmla="*/ 0 w 50"/>
                <a:gd name="T7" fmla="*/ 326 h 373"/>
                <a:gd name="T8" fmla="*/ 0 w 50"/>
                <a:gd name="T9" fmla="*/ 58 h 373"/>
                <a:gd name="T10" fmla="*/ 24 w 50"/>
                <a:gd name="T11" fmla="*/ 0 h 373"/>
                <a:gd name="T12" fmla="*/ 0 w 50"/>
                <a:gd name="T13" fmla="*/ 0 h 373"/>
                <a:gd name="T14" fmla="*/ 50 w 50"/>
                <a:gd name="T15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3" name="Freeform 36"/>
            <p:cNvSpPr/>
            <p:nvPr/>
          </p:nvSpPr>
          <p:spPr bwMode="auto">
            <a:xfrm>
              <a:off x="2748" y="333"/>
              <a:ext cx="24" cy="216"/>
            </a:xfrm>
            <a:custGeom>
              <a:avLst/>
              <a:gdLst>
                <a:gd name="T0" fmla="*/ 26 w 50"/>
                <a:gd name="T1" fmla="*/ 0 h 430"/>
                <a:gd name="T2" fmla="*/ 50 w 50"/>
                <a:gd name="T3" fmla="*/ 56 h 430"/>
                <a:gd name="T4" fmla="*/ 50 w 50"/>
                <a:gd name="T5" fmla="*/ 430 h 430"/>
                <a:gd name="T6" fmla="*/ 0 w 50"/>
                <a:gd name="T7" fmla="*/ 368 h 430"/>
                <a:gd name="T8" fmla="*/ 0 w 50"/>
                <a:gd name="T9" fmla="*/ 56 h 430"/>
                <a:gd name="T10" fmla="*/ 26 w 50"/>
                <a:gd name="T11" fmla="*/ 0 h 430"/>
                <a:gd name="T12" fmla="*/ 0 w 50"/>
                <a:gd name="T13" fmla="*/ 0 h 430"/>
                <a:gd name="T14" fmla="*/ 50 w 50"/>
                <a:gd name="T15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4" name="Freeform 37"/>
            <p:cNvSpPr/>
            <p:nvPr/>
          </p:nvSpPr>
          <p:spPr bwMode="auto">
            <a:xfrm>
              <a:off x="2786" y="370"/>
              <a:ext cx="6" cy="213"/>
            </a:xfrm>
            <a:custGeom>
              <a:avLst/>
              <a:gdLst>
                <a:gd name="T0" fmla="*/ 13 w 13"/>
                <a:gd name="T1" fmla="*/ 0 h 427"/>
                <a:gd name="T2" fmla="*/ 13 w 13"/>
                <a:gd name="T3" fmla="*/ 427 h 427"/>
                <a:gd name="T4" fmla="*/ 0 w 13"/>
                <a:gd name="T5" fmla="*/ 396 h 427"/>
                <a:gd name="T6" fmla="*/ 0 w 13"/>
                <a:gd name="T7" fmla="*/ 29 h 427"/>
                <a:gd name="T8" fmla="*/ 13 w 13"/>
                <a:gd name="T9" fmla="*/ 0 h 427"/>
                <a:gd name="T10" fmla="*/ 0 w 13"/>
                <a:gd name="T11" fmla="*/ 0 h 427"/>
                <a:gd name="T12" fmla="*/ 13 w 13"/>
                <a:gd name="T13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5" name="Freeform 38"/>
            <p:cNvSpPr/>
            <p:nvPr/>
          </p:nvSpPr>
          <p:spPr bwMode="auto">
            <a:xfrm>
              <a:off x="2394" y="310"/>
              <a:ext cx="398" cy="105"/>
            </a:xfrm>
            <a:custGeom>
              <a:avLst/>
              <a:gdLst>
                <a:gd name="T0" fmla="*/ 6 w 796"/>
                <a:gd name="T1" fmla="*/ 29 h 208"/>
                <a:gd name="T2" fmla="*/ 29 w 796"/>
                <a:gd name="T3" fmla="*/ 29 h 208"/>
                <a:gd name="T4" fmla="*/ 63 w 796"/>
                <a:gd name="T5" fmla="*/ 29 h 208"/>
                <a:gd name="T6" fmla="*/ 105 w 796"/>
                <a:gd name="T7" fmla="*/ 29 h 208"/>
                <a:gd name="T8" fmla="*/ 147 w 796"/>
                <a:gd name="T9" fmla="*/ 29 h 208"/>
                <a:gd name="T10" fmla="*/ 189 w 796"/>
                <a:gd name="T11" fmla="*/ 29 h 208"/>
                <a:gd name="T12" fmla="*/ 223 w 796"/>
                <a:gd name="T13" fmla="*/ 29 h 208"/>
                <a:gd name="T14" fmla="*/ 246 w 796"/>
                <a:gd name="T15" fmla="*/ 29 h 208"/>
                <a:gd name="T16" fmla="*/ 259 w 796"/>
                <a:gd name="T17" fmla="*/ 29 h 208"/>
                <a:gd name="T18" fmla="*/ 294 w 796"/>
                <a:gd name="T19" fmla="*/ 32 h 208"/>
                <a:gd name="T20" fmla="*/ 349 w 796"/>
                <a:gd name="T21" fmla="*/ 40 h 208"/>
                <a:gd name="T22" fmla="*/ 420 w 796"/>
                <a:gd name="T23" fmla="*/ 53 h 208"/>
                <a:gd name="T24" fmla="*/ 503 w 796"/>
                <a:gd name="T25" fmla="*/ 72 h 208"/>
                <a:gd name="T26" fmla="*/ 590 w 796"/>
                <a:gd name="T27" fmla="*/ 100 h 208"/>
                <a:gd name="T28" fmla="*/ 677 w 796"/>
                <a:gd name="T29" fmla="*/ 136 h 208"/>
                <a:gd name="T30" fmla="*/ 759 w 796"/>
                <a:gd name="T31" fmla="*/ 182 h 208"/>
                <a:gd name="T32" fmla="*/ 796 w 796"/>
                <a:gd name="T33" fmla="*/ 161 h 208"/>
                <a:gd name="T34" fmla="*/ 719 w 796"/>
                <a:gd name="T35" fmla="*/ 112 h 208"/>
                <a:gd name="T36" fmla="*/ 634 w 796"/>
                <a:gd name="T37" fmla="*/ 74 h 208"/>
                <a:gd name="T38" fmla="*/ 546 w 796"/>
                <a:gd name="T39" fmla="*/ 45 h 208"/>
                <a:gd name="T40" fmla="*/ 461 w 796"/>
                <a:gd name="T41" fmla="*/ 25 h 208"/>
                <a:gd name="T42" fmla="*/ 384 w 796"/>
                <a:gd name="T43" fmla="*/ 11 h 208"/>
                <a:gd name="T44" fmla="*/ 319 w 796"/>
                <a:gd name="T45" fmla="*/ 5 h 208"/>
                <a:gd name="T46" fmla="*/ 274 w 796"/>
                <a:gd name="T47" fmla="*/ 1 h 208"/>
                <a:gd name="T48" fmla="*/ 252 w 796"/>
                <a:gd name="T49" fmla="*/ 0 h 208"/>
                <a:gd name="T50" fmla="*/ 236 w 796"/>
                <a:gd name="T51" fmla="*/ 0 h 208"/>
                <a:gd name="T52" fmla="*/ 207 w 796"/>
                <a:gd name="T53" fmla="*/ 0 h 208"/>
                <a:gd name="T54" fmla="*/ 169 w 796"/>
                <a:gd name="T55" fmla="*/ 0 h 208"/>
                <a:gd name="T56" fmla="*/ 127 w 796"/>
                <a:gd name="T57" fmla="*/ 0 h 208"/>
                <a:gd name="T58" fmla="*/ 83 w 796"/>
                <a:gd name="T59" fmla="*/ 0 h 208"/>
                <a:gd name="T60" fmla="*/ 45 w 796"/>
                <a:gd name="T61" fmla="*/ 0 h 208"/>
                <a:gd name="T62" fmla="*/ 16 w 796"/>
                <a:gd name="T63" fmla="*/ 0 h 208"/>
                <a:gd name="T64" fmla="*/ 0 w 796"/>
                <a:gd name="T65" fmla="*/ 0 h 208"/>
                <a:gd name="T66" fmla="*/ 0 w 796"/>
                <a:gd name="T67" fmla="*/ 0 h 208"/>
                <a:gd name="T68" fmla="*/ 796 w 796"/>
                <a:gd name="T6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T66" t="T67" r="T68" b="T69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6" name="Freeform 39"/>
            <p:cNvSpPr/>
            <p:nvPr/>
          </p:nvSpPr>
          <p:spPr bwMode="auto">
            <a:xfrm>
              <a:off x="2394" y="374"/>
              <a:ext cx="398" cy="154"/>
            </a:xfrm>
            <a:custGeom>
              <a:avLst/>
              <a:gdLst>
                <a:gd name="T0" fmla="*/ 6 w 796"/>
                <a:gd name="T1" fmla="*/ 32 h 307"/>
                <a:gd name="T2" fmla="*/ 29 w 796"/>
                <a:gd name="T3" fmla="*/ 32 h 307"/>
                <a:gd name="T4" fmla="*/ 63 w 796"/>
                <a:gd name="T5" fmla="*/ 32 h 307"/>
                <a:gd name="T6" fmla="*/ 105 w 796"/>
                <a:gd name="T7" fmla="*/ 32 h 307"/>
                <a:gd name="T8" fmla="*/ 147 w 796"/>
                <a:gd name="T9" fmla="*/ 32 h 307"/>
                <a:gd name="T10" fmla="*/ 189 w 796"/>
                <a:gd name="T11" fmla="*/ 32 h 307"/>
                <a:gd name="T12" fmla="*/ 223 w 796"/>
                <a:gd name="T13" fmla="*/ 32 h 307"/>
                <a:gd name="T14" fmla="*/ 246 w 796"/>
                <a:gd name="T15" fmla="*/ 32 h 307"/>
                <a:gd name="T16" fmla="*/ 299 w 796"/>
                <a:gd name="T17" fmla="*/ 33 h 307"/>
                <a:gd name="T18" fmla="*/ 390 w 796"/>
                <a:gd name="T19" fmla="*/ 46 h 307"/>
                <a:gd name="T20" fmla="*/ 473 w 796"/>
                <a:gd name="T21" fmla="*/ 69 h 307"/>
                <a:gd name="T22" fmla="*/ 551 w 796"/>
                <a:gd name="T23" fmla="*/ 101 h 307"/>
                <a:gd name="T24" fmla="*/ 620 w 796"/>
                <a:gd name="T25" fmla="*/ 140 h 307"/>
                <a:gd name="T26" fmla="*/ 681 w 796"/>
                <a:gd name="T27" fmla="*/ 185 h 307"/>
                <a:gd name="T28" fmla="*/ 734 w 796"/>
                <a:gd name="T29" fmla="*/ 233 h 307"/>
                <a:gd name="T30" fmla="*/ 778 w 796"/>
                <a:gd name="T31" fmla="*/ 283 h 307"/>
                <a:gd name="T32" fmla="*/ 796 w 796"/>
                <a:gd name="T33" fmla="*/ 255 h 307"/>
                <a:gd name="T34" fmla="*/ 757 w 796"/>
                <a:gd name="T35" fmla="*/ 208 h 307"/>
                <a:gd name="T36" fmla="*/ 708 w 796"/>
                <a:gd name="T37" fmla="*/ 161 h 307"/>
                <a:gd name="T38" fmla="*/ 652 w 796"/>
                <a:gd name="T39" fmla="*/ 118 h 307"/>
                <a:gd name="T40" fmla="*/ 586 w 796"/>
                <a:gd name="T41" fmla="*/ 79 h 307"/>
                <a:gd name="T42" fmla="*/ 514 w 796"/>
                <a:gd name="T43" fmla="*/ 47 h 307"/>
                <a:gd name="T44" fmla="*/ 433 w 796"/>
                <a:gd name="T45" fmla="*/ 21 h 307"/>
                <a:gd name="T46" fmla="*/ 346 w 796"/>
                <a:gd name="T47" fmla="*/ 5 h 307"/>
                <a:gd name="T48" fmla="*/ 252 w 796"/>
                <a:gd name="T49" fmla="*/ 0 h 307"/>
                <a:gd name="T50" fmla="*/ 236 w 796"/>
                <a:gd name="T51" fmla="*/ 0 h 307"/>
                <a:gd name="T52" fmla="*/ 207 w 796"/>
                <a:gd name="T53" fmla="*/ 0 h 307"/>
                <a:gd name="T54" fmla="*/ 169 w 796"/>
                <a:gd name="T55" fmla="*/ 0 h 307"/>
                <a:gd name="T56" fmla="*/ 127 w 796"/>
                <a:gd name="T57" fmla="*/ 0 h 307"/>
                <a:gd name="T58" fmla="*/ 83 w 796"/>
                <a:gd name="T59" fmla="*/ 0 h 307"/>
                <a:gd name="T60" fmla="*/ 45 w 796"/>
                <a:gd name="T61" fmla="*/ 0 h 307"/>
                <a:gd name="T62" fmla="*/ 16 w 796"/>
                <a:gd name="T63" fmla="*/ 0 h 307"/>
                <a:gd name="T64" fmla="*/ 0 w 796"/>
                <a:gd name="T65" fmla="*/ 0 h 307"/>
                <a:gd name="T66" fmla="*/ 0 w 796"/>
                <a:gd name="T67" fmla="*/ 0 h 307"/>
                <a:gd name="T68" fmla="*/ 796 w 796"/>
                <a:gd name="T69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T66" t="T67" r="T68" b="T69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7" name="Freeform 40"/>
            <p:cNvSpPr/>
            <p:nvPr/>
          </p:nvSpPr>
          <p:spPr bwMode="auto">
            <a:xfrm>
              <a:off x="1790" y="275"/>
              <a:ext cx="24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8" name="Freeform 41"/>
            <p:cNvSpPr/>
            <p:nvPr/>
          </p:nvSpPr>
          <p:spPr bwMode="auto">
            <a:xfrm>
              <a:off x="1826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9" name="Freeform 42"/>
            <p:cNvSpPr/>
            <p:nvPr/>
          </p:nvSpPr>
          <p:spPr bwMode="auto">
            <a:xfrm>
              <a:off x="1864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0" name="Rectangle 43"/>
            <p:cNvSpPr>
              <a:spLocks noChangeArrowheads="1"/>
            </p:cNvSpPr>
            <p:nvPr/>
          </p:nvSpPr>
          <p:spPr bwMode="auto">
            <a:xfrm>
              <a:off x="1790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1" name="Rectangle 44"/>
            <p:cNvSpPr>
              <a:spLocks noChangeArrowheads="1"/>
            </p:cNvSpPr>
            <p:nvPr/>
          </p:nvSpPr>
          <p:spPr bwMode="auto">
            <a:xfrm>
              <a:off x="1790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2" name="Freeform 45"/>
            <p:cNvSpPr/>
            <p:nvPr/>
          </p:nvSpPr>
          <p:spPr bwMode="auto">
            <a:xfrm>
              <a:off x="1896" y="275"/>
              <a:ext cx="24" cy="132"/>
            </a:xfrm>
            <a:custGeom>
              <a:avLst/>
              <a:gdLst>
                <a:gd name="T0" fmla="*/ 25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5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3" name="Freeform 46"/>
            <p:cNvSpPr/>
            <p:nvPr/>
          </p:nvSpPr>
          <p:spPr bwMode="auto">
            <a:xfrm>
              <a:off x="1931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4" name="Freeform 47"/>
            <p:cNvSpPr/>
            <p:nvPr/>
          </p:nvSpPr>
          <p:spPr bwMode="auto">
            <a:xfrm>
              <a:off x="1970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5" name="Rectangle 48"/>
            <p:cNvSpPr>
              <a:spLocks noChangeArrowheads="1"/>
            </p:cNvSpPr>
            <p:nvPr/>
          </p:nvSpPr>
          <p:spPr bwMode="auto">
            <a:xfrm>
              <a:off x="1896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6" name="Rectangle 49"/>
            <p:cNvSpPr>
              <a:spLocks noChangeArrowheads="1"/>
            </p:cNvSpPr>
            <p:nvPr/>
          </p:nvSpPr>
          <p:spPr bwMode="auto">
            <a:xfrm>
              <a:off x="1896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7" name="Freeform 50"/>
            <p:cNvSpPr/>
            <p:nvPr/>
          </p:nvSpPr>
          <p:spPr bwMode="auto">
            <a:xfrm>
              <a:off x="2002" y="275"/>
              <a:ext cx="24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8" name="Freeform 51"/>
            <p:cNvSpPr/>
            <p:nvPr/>
          </p:nvSpPr>
          <p:spPr bwMode="auto">
            <a:xfrm>
              <a:off x="2037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9" name="Freeform 52"/>
            <p:cNvSpPr/>
            <p:nvPr/>
          </p:nvSpPr>
          <p:spPr bwMode="auto">
            <a:xfrm>
              <a:off x="2075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0" name="Rectangle 53"/>
            <p:cNvSpPr>
              <a:spLocks noChangeArrowheads="1"/>
            </p:cNvSpPr>
            <p:nvPr/>
          </p:nvSpPr>
          <p:spPr bwMode="auto">
            <a:xfrm>
              <a:off x="2002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1" name="Rectangle 54"/>
            <p:cNvSpPr>
              <a:spLocks noChangeArrowheads="1"/>
            </p:cNvSpPr>
            <p:nvPr/>
          </p:nvSpPr>
          <p:spPr bwMode="auto">
            <a:xfrm>
              <a:off x="2002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2" name="Freeform 55"/>
            <p:cNvSpPr/>
            <p:nvPr/>
          </p:nvSpPr>
          <p:spPr bwMode="auto">
            <a:xfrm>
              <a:off x="2107" y="275"/>
              <a:ext cx="25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3" name="Freeform 56"/>
            <p:cNvSpPr/>
            <p:nvPr/>
          </p:nvSpPr>
          <p:spPr bwMode="auto">
            <a:xfrm>
              <a:off x="214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4" name="Freeform 57"/>
            <p:cNvSpPr/>
            <p:nvPr/>
          </p:nvSpPr>
          <p:spPr bwMode="auto">
            <a:xfrm>
              <a:off x="2181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5" name="Rectangle 58"/>
            <p:cNvSpPr>
              <a:spLocks noChangeArrowheads="1"/>
            </p:cNvSpPr>
            <p:nvPr/>
          </p:nvSpPr>
          <p:spPr bwMode="auto">
            <a:xfrm>
              <a:off x="2107" y="31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6" name="Rectangle 59"/>
            <p:cNvSpPr>
              <a:spLocks noChangeArrowheads="1"/>
            </p:cNvSpPr>
            <p:nvPr/>
          </p:nvSpPr>
          <p:spPr bwMode="auto">
            <a:xfrm>
              <a:off x="2107" y="374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7" name="Freeform 60"/>
            <p:cNvSpPr/>
            <p:nvPr/>
          </p:nvSpPr>
          <p:spPr bwMode="auto">
            <a:xfrm>
              <a:off x="2213" y="275"/>
              <a:ext cx="25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8" name="Freeform 61"/>
            <p:cNvSpPr/>
            <p:nvPr/>
          </p:nvSpPr>
          <p:spPr bwMode="auto">
            <a:xfrm>
              <a:off x="2249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9" name="Freeform 62"/>
            <p:cNvSpPr/>
            <p:nvPr/>
          </p:nvSpPr>
          <p:spPr bwMode="auto">
            <a:xfrm>
              <a:off x="2287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0" name="Rectangle 63"/>
            <p:cNvSpPr>
              <a:spLocks noChangeArrowheads="1"/>
            </p:cNvSpPr>
            <p:nvPr/>
          </p:nvSpPr>
          <p:spPr bwMode="auto">
            <a:xfrm>
              <a:off x="2213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1" name="Rectangle 64"/>
            <p:cNvSpPr>
              <a:spLocks noChangeArrowheads="1"/>
            </p:cNvSpPr>
            <p:nvPr/>
          </p:nvSpPr>
          <p:spPr bwMode="auto">
            <a:xfrm>
              <a:off x="2213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2" name="Freeform 65"/>
            <p:cNvSpPr/>
            <p:nvPr/>
          </p:nvSpPr>
          <p:spPr bwMode="auto">
            <a:xfrm>
              <a:off x="2319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3" name="Freeform 66"/>
            <p:cNvSpPr/>
            <p:nvPr/>
          </p:nvSpPr>
          <p:spPr bwMode="auto">
            <a:xfrm>
              <a:off x="2355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4" name="Freeform 67"/>
            <p:cNvSpPr/>
            <p:nvPr/>
          </p:nvSpPr>
          <p:spPr bwMode="auto">
            <a:xfrm>
              <a:off x="239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5" name="Rectangle 68"/>
            <p:cNvSpPr>
              <a:spLocks noChangeArrowheads="1"/>
            </p:cNvSpPr>
            <p:nvPr/>
          </p:nvSpPr>
          <p:spPr bwMode="auto">
            <a:xfrm>
              <a:off x="2319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6" name="Rectangle 69"/>
            <p:cNvSpPr>
              <a:spLocks noChangeArrowheads="1"/>
            </p:cNvSpPr>
            <p:nvPr/>
          </p:nvSpPr>
          <p:spPr bwMode="auto">
            <a:xfrm>
              <a:off x="2319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7" name="Freeform 70"/>
            <p:cNvSpPr/>
            <p:nvPr/>
          </p:nvSpPr>
          <p:spPr bwMode="auto">
            <a:xfrm>
              <a:off x="2424" y="65"/>
              <a:ext cx="304" cy="420"/>
            </a:xfrm>
            <a:custGeom>
              <a:avLst/>
              <a:gdLst>
                <a:gd name="T0" fmla="*/ 52 w 607"/>
                <a:gd name="T1" fmla="*/ 391 h 841"/>
                <a:gd name="T2" fmla="*/ 138 w 607"/>
                <a:gd name="T3" fmla="*/ 429 h 841"/>
                <a:gd name="T4" fmla="*/ 219 w 607"/>
                <a:gd name="T5" fmla="*/ 537 h 841"/>
                <a:gd name="T6" fmla="*/ 264 w 607"/>
                <a:gd name="T7" fmla="*/ 761 h 841"/>
                <a:gd name="T8" fmla="*/ 301 w 607"/>
                <a:gd name="T9" fmla="*/ 787 h 841"/>
                <a:gd name="T10" fmla="*/ 310 w 607"/>
                <a:gd name="T11" fmla="*/ 651 h 841"/>
                <a:gd name="T12" fmla="*/ 364 w 607"/>
                <a:gd name="T13" fmla="*/ 504 h 841"/>
                <a:gd name="T14" fmla="*/ 499 w 607"/>
                <a:gd name="T15" fmla="*/ 376 h 841"/>
                <a:gd name="T16" fmla="*/ 584 w 607"/>
                <a:gd name="T17" fmla="*/ 336 h 841"/>
                <a:gd name="T18" fmla="*/ 517 w 607"/>
                <a:gd name="T19" fmla="*/ 359 h 841"/>
                <a:gd name="T20" fmla="*/ 434 w 607"/>
                <a:gd name="T21" fmla="*/ 408 h 841"/>
                <a:gd name="T22" fmla="*/ 355 w 607"/>
                <a:gd name="T23" fmla="*/ 498 h 841"/>
                <a:gd name="T24" fmla="*/ 326 w 607"/>
                <a:gd name="T25" fmla="*/ 533 h 841"/>
                <a:gd name="T26" fmla="*/ 341 w 607"/>
                <a:gd name="T27" fmla="*/ 437 h 841"/>
                <a:gd name="T28" fmla="*/ 379 w 607"/>
                <a:gd name="T29" fmla="*/ 306 h 841"/>
                <a:gd name="T30" fmla="*/ 454 w 607"/>
                <a:gd name="T31" fmla="*/ 160 h 841"/>
                <a:gd name="T32" fmla="*/ 467 w 607"/>
                <a:gd name="T33" fmla="*/ 131 h 841"/>
                <a:gd name="T34" fmla="*/ 411 w 607"/>
                <a:gd name="T35" fmla="*/ 216 h 841"/>
                <a:gd name="T36" fmla="*/ 396 w 607"/>
                <a:gd name="T37" fmla="*/ 208 h 841"/>
                <a:gd name="T38" fmla="*/ 420 w 607"/>
                <a:gd name="T39" fmla="*/ 82 h 841"/>
                <a:gd name="T40" fmla="*/ 419 w 607"/>
                <a:gd name="T41" fmla="*/ 73 h 841"/>
                <a:gd name="T42" fmla="*/ 389 w 607"/>
                <a:gd name="T43" fmla="*/ 192 h 841"/>
                <a:gd name="T44" fmla="*/ 362 w 607"/>
                <a:gd name="T45" fmla="*/ 315 h 841"/>
                <a:gd name="T46" fmla="*/ 300 w 607"/>
                <a:gd name="T47" fmla="*/ 529 h 841"/>
                <a:gd name="T48" fmla="*/ 265 w 607"/>
                <a:gd name="T49" fmla="*/ 581 h 841"/>
                <a:gd name="T50" fmla="*/ 242 w 607"/>
                <a:gd name="T51" fmla="*/ 386 h 841"/>
                <a:gd name="T52" fmla="*/ 276 w 607"/>
                <a:gd name="T53" fmla="*/ 168 h 841"/>
                <a:gd name="T54" fmla="*/ 318 w 607"/>
                <a:gd name="T55" fmla="*/ 34 h 841"/>
                <a:gd name="T56" fmla="*/ 313 w 607"/>
                <a:gd name="T57" fmla="*/ 39 h 841"/>
                <a:gd name="T58" fmla="*/ 257 w 607"/>
                <a:gd name="T59" fmla="*/ 200 h 841"/>
                <a:gd name="T60" fmla="*/ 218 w 607"/>
                <a:gd name="T61" fmla="*/ 234 h 841"/>
                <a:gd name="T62" fmla="*/ 150 w 607"/>
                <a:gd name="T63" fmla="*/ 116 h 841"/>
                <a:gd name="T64" fmla="*/ 145 w 607"/>
                <a:gd name="T65" fmla="*/ 116 h 841"/>
                <a:gd name="T66" fmla="*/ 217 w 607"/>
                <a:gd name="T67" fmla="*/ 261 h 841"/>
                <a:gd name="T68" fmla="*/ 229 w 607"/>
                <a:gd name="T69" fmla="*/ 363 h 841"/>
                <a:gd name="T70" fmla="*/ 181 w 607"/>
                <a:gd name="T71" fmla="*/ 366 h 841"/>
                <a:gd name="T72" fmla="*/ 107 w 607"/>
                <a:gd name="T73" fmla="*/ 214 h 841"/>
                <a:gd name="T74" fmla="*/ 98 w 607"/>
                <a:gd name="T75" fmla="*/ 171 h 841"/>
                <a:gd name="T76" fmla="*/ 82 w 607"/>
                <a:gd name="T77" fmla="*/ 224 h 841"/>
                <a:gd name="T78" fmla="*/ 45 w 607"/>
                <a:gd name="T79" fmla="*/ 145 h 841"/>
                <a:gd name="T80" fmla="*/ 43 w 607"/>
                <a:gd name="T81" fmla="*/ 148 h 841"/>
                <a:gd name="T82" fmla="*/ 78 w 607"/>
                <a:gd name="T83" fmla="*/ 234 h 841"/>
                <a:gd name="T84" fmla="*/ 127 w 607"/>
                <a:gd name="T85" fmla="*/ 301 h 841"/>
                <a:gd name="T86" fmla="*/ 160 w 607"/>
                <a:gd name="T87" fmla="*/ 361 h 841"/>
                <a:gd name="T88" fmla="*/ 194 w 607"/>
                <a:gd name="T89" fmla="*/ 397 h 841"/>
                <a:gd name="T90" fmla="*/ 227 w 607"/>
                <a:gd name="T91" fmla="*/ 462 h 841"/>
                <a:gd name="T92" fmla="*/ 221 w 607"/>
                <a:gd name="T93" fmla="*/ 502 h 841"/>
                <a:gd name="T94" fmla="*/ 173 w 607"/>
                <a:gd name="T95" fmla="*/ 439 h 841"/>
                <a:gd name="T96" fmla="*/ 134 w 607"/>
                <a:gd name="T97" fmla="*/ 379 h 841"/>
                <a:gd name="T98" fmla="*/ 130 w 607"/>
                <a:gd name="T99" fmla="*/ 387 h 841"/>
                <a:gd name="T100" fmla="*/ 105 w 607"/>
                <a:gd name="T101" fmla="*/ 398 h 841"/>
                <a:gd name="T102" fmla="*/ 30 w 607"/>
                <a:gd name="T103" fmla="*/ 379 h 841"/>
                <a:gd name="T104" fmla="*/ 0 w 607"/>
                <a:gd name="T105" fmla="*/ 0 h 841"/>
                <a:gd name="T106" fmla="*/ 607 w 607"/>
                <a:gd name="T107" fmla="*/ 841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8" name="Freeform 71"/>
            <p:cNvSpPr/>
            <p:nvPr/>
          </p:nvSpPr>
          <p:spPr bwMode="auto">
            <a:xfrm>
              <a:off x="2338" y="0"/>
              <a:ext cx="426" cy="307"/>
            </a:xfrm>
            <a:custGeom>
              <a:avLst/>
              <a:gdLst>
                <a:gd name="T0" fmla="*/ 388 w 854"/>
                <a:gd name="T1" fmla="*/ 94 h 614"/>
                <a:gd name="T2" fmla="*/ 355 w 854"/>
                <a:gd name="T3" fmla="*/ 61 h 614"/>
                <a:gd name="T4" fmla="*/ 339 w 854"/>
                <a:gd name="T5" fmla="*/ 40 h 614"/>
                <a:gd name="T6" fmla="*/ 275 w 854"/>
                <a:gd name="T7" fmla="*/ 50 h 614"/>
                <a:gd name="T8" fmla="*/ 204 w 854"/>
                <a:gd name="T9" fmla="*/ 104 h 614"/>
                <a:gd name="T10" fmla="*/ 145 w 854"/>
                <a:gd name="T11" fmla="*/ 147 h 614"/>
                <a:gd name="T12" fmla="*/ 127 w 854"/>
                <a:gd name="T13" fmla="*/ 207 h 614"/>
                <a:gd name="T14" fmla="*/ 135 w 854"/>
                <a:gd name="T15" fmla="*/ 268 h 614"/>
                <a:gd name="T16" fmla="*/ 198 w 854"/>
                <a:gd name="T17" fmla="*/ 287 h 614"/>
                <a:gd name="T18" fmla="*/ 245 w 854"/>
                <a:gd name="T19" fmla="*/ 248 h 614"/>
                <a:gd name="T20" fmla="*/ 312 w 854"/>
                <a:gd name="T21" fmla="*/ 244 h 614"/>
                <a:gd name="T22" fmla="*/ 350 w 854"/>
                <a:gd name="T23" fmla="*/ 244 h 614"/>
                <a:gd name="T24" fmla="*/ 324 w 854"/>
                <a:gd name="T25" fmla="*/ 310 h 614"/>
                <a:gd name="T26" fmla="*/ 240 w 854"/>
                <a:gd name="T27" fmla="*/ 318 h 614"/>
                <a:gd name="T28" fmla="*/ 172 w 854"/>
                <a:gd name="T29" fmla="*/ 325 h 614"/>
                <a:gd name="T30" fmla="*/ 38 w 854"/>
                <a:gd name="T31" fmla="*/ 345 h 614"/>
                <a:gd name="T32" fmla="*/ 0 w 854"/>
                <a:gd name="T33" fmla="*/ 453 h 614"/>
                <a:gd name="T34" fmla="*/ 38 w 854"/>
                <a:gd name="T35" fmla="*/ 540 h 614"/>
                <a:gd name="T36" fmla="*/ 152 w 854"/>
                <a:gd name="T37" fmla="*/ 547 h 614"/>
                <a:gd name="T38" fmla="*/ 285 w 854"/>
                <a:gd name="T39" fmla="*/ 517 h 614"/>
                <a:gd name="T40" fmla="*/ 364 w 854"/>
                <a:gd name="T41" fmla="*/ 471 h 614"/>
                <a:gd name="T42" fmla="*/ 424 w 854"/>
                <a:gd name="T43" fmla="*/ 489 h 614"/>
                <a:gd name="T44" fmla="*/ 452 w 854"/>
                <a:gd name="T45" fmla="*/ 501 h 614"/>
                <a:gd name="T46" fmla="*/ 502 w 854"/>
                <a:gd name="T47" fmla="*/ 607 h 614"/>
                <a:gd name="T48" fmla="*/ 676 w 854"/>
                <a:gd name="T49" fmla="*/ 597 h 614"/>
                <a:gd name="T50" fmla="*/ 702 w 854"/>
                <a:gd name="T51" fmla="*/ 531 h 614"/>
                <a:gd name="T52" fmla="*/ 615 w 854"/>
                <a:gd name="T53" fmla="*/ 463 h 614"/>
                <a:gd name="T54" fmla="*/ 626 w 854"/>
                <a:gd name="T55" fmla="*/ 456 h 614"/>
                <a:gd name="T56" fmla="*/ 722 w 854"/>
                <a:gd name="T57" fmla="*/ 512 h 614"/>
                <a:gd name="T58" fmla="*/ 803 w 854"/>
                <a:gd name="T59" fmla="*/ 484 h 614"/>
                <a:gd name="T60" fmla="*/ 841 w 854"/>
                <a:gd name="T61" fmla="*/ 408 h 614"/>
                <a:gd name="T62" fmla="*/ 812 w 854"/>
                <a:gd name="T63" fmla="*/ 291 h 614"/>
                <a:gd name="T64" fmla="*/ 722 w 854"/>
                <a:gd name="T65" fmla="*/ 268 h 614"/>
                <a:gd name="T66" fmla="*/ 657 w 854"/>
                <a:gd name="T67" fmla="*/ 316 h 614"/>
                <a:gd name="T68" fmla="*/ 593 w 854"/>
                <a:gd name="T69" fmla="*/ 292 h 614"/>
                <a:gd name="T70" fmla="*/ 508 w 854"/>
                <a:gd name="T71" fmla="*/ 298 h 614"/>
                <a:gd name="T72" fmla="*/ 460 w 854"/>
                <a:gd name="T73" fmla="*/ 346 h 614"/>
                <a:gd name="T74" fmla="*/ 477 w 854"/>
                <a:gd name="T75" fmla="*/ 282 h 614"/>
                <a:gd name="T76" fmla="*/ 527 w 854"/>
                <a:gd name="T77" fmla="*/ 245 h 614"/>
                <a:gd name="T78" fmla="*/ 642 w 854"/>
                <a:gd name="T79" fmla="*/ 224 h 614"/>
                <a:gd name="T80" fmla="*/ 765 w 854"/>
                <a:gd name="T81" fmla="*/ 222 h 614"/>
                <a:gd name="T82" fmla="*/ 753 w 854"/>
                <a:gd name="T83" fmla="*/ 160 h 614"/>
                <a:gd name="T84" fmla="*/ 757 w 854"/>
                <a:gd name="T85" fmla="*/ 127 h 614"/>
                <a:gd name="T86" fmla="*/ 706 w 854"/>
                <a:gd name="T87" fmla="*/ 108 h 614"/>
                <a:gd name="T88" fmla="*/ 601 w 854"/>
                <a:gd name="T89" fmla="*/ 132 h 614"/>
                <a:gd name="T90" fmla="*/ 656 w 854"/>
                <a:gd name="T91" fmla="*/ 47 h 614"/>
                <a:gd name="T92" fmla="*/ 600 w 854"/>
                <a:gd name="T93" fmla="*/ 28 h 614"/>
                <a:gd name="T94" fmla="*/ 537 w 854"/>
                <a:gd name="T95" fmla="*/ 0 h 614"/>
                <a:gd name="T96" fmla="*/ 432 w 854"/>
                <a:gd name="T97" fmla="*/ 28 h 614"/>
                <a:gd name="T98" fmla="*/ 423 w 854"/>
                <a:gd name="T99" fmla="*/ 101 h 614"/>
                <a:gd name="T100" fmla="*/ 406 w 854"/>
                <a:gd name="T101" fmla="*/ 135 h 614"/>
                <a:gd name="T102" fmla="*/ 0 w 854"/>
                <a:gd name="T103" fmla="*/ 0 h 614"/>
                <a:gd name="T104" fmla="*/ 854 w 854"/>
                <a:gd name="T105" fmla="*/ 614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9" name="Freeform 72"/>
            <p:cNvSpPr/>
            <p:nvPr/>
          </p:nvSpPr>
          <p:spPr bwMode="auto">
            <a:xfrm>
              <a:off x="559" y="99"/>
              <a:ext cx="1125" cy="308"/>
            </a:xfrm>
            <a:custGeom>
              <a:avLst/>
              <a:gdLst>
                <a:gd name="T0" fmla="*/ 2252 w 2252"/>
                <a:gd name="T1" fmla="*/ 615 h 615"/>
                <a:gd name="T2" fmla="*/ 2248 w 2252"/>
                <a:gd name="T3" fmla="*/ 134 h 615"/>
                <a:gd name="T4" fmla="*/ 2223 w 2252"/>
                <a:gd name="T5" fmla="*/ 109 h 615"/>
                <a:gd name="T6" fmla="*/ 2190 w 2252"/>
                <a:gd name="T7" fmla="*/ 74 h 615"/>
                <a:gd name="T8" fmla="*/ 2165 w 2252"/>
                <a:gd name="T9" fmla="*/ 50 h 615"/>
                <a:gd name="T10" fmla="*/ 2162 w 2252"/>
                <a:gd name="T11" fmla="*/ 42 h 615"/>
                <a:gd name="T12" fmla="*/ 2162 w 2252"/>
                <a:gd name="T13" fmla="*/ 8 h 615"/>
                <a:gd name="T14" fmla="*/ 2132 w 2252"/>
                <a:gd name="T15" fmla="*/ 0 h 615"/>
                <a:gd name="T16" fmla="*/ 1944 w 2252"/>
                <a:gd name="T17" fmla="*/ 33 h 615"/>
                <a:gd name="T18" fmla="*/ 1882 w 2252"/>
                <a:gd name="T19" fmla="*/ 120 h 615"/>
                <a:gd name="T20" fmla="*/ 1772 w 2252"/>
                <a:gd name="T21" fmla="*/ 214 h 615"/>
                <a:gd name="T22" fmla="*/ 1821 w 2252"/>
                <a:gd name="T23" fmla="*/ 132 h 615"/>
                <a:gd name="T24" fmla="*/ 1581 w 2252"/>
                <a:gd name="T25" fmla="*/ 63 h 615"/>
                <a:gd name="T26" fmla="*/ 1542 w 2252"/>
                <a:gd name="T27" fmla="*/ 39 h 615"/>
                <a:gd name="T28" fmla="*/ 1512 w 2252"/>
                <a:gd name="T29" fmla="*/ 63 h 615"/>
                <a:gd name="T30" fmla="*/ 1214 w 2252"/>
                <a:gd name="T31" fmla="*/ 204 h 615"/>
                <a:gd name="T32" fmla="*/ 1196 w 2252"/>
                <a:gd name="T33" fmla="*/ 103 h 615"/>
                <a:gd name="T34" fmla="*/ 1162 w 2252"/>
                <a:gd name="T35" fmla="*/ 55 h 615"/>
                <a:gd name="T36" fmla="*/ 1120 w 2252"/>
                <a:gd name="T37" fmla="*/ 64 h 615"/>
                <a:gd name="T38" fmla="*/ 1082 w 2252"/>
                <a:gd name="T39" fmla="*/ 137 h 615"/>
                <a:gd name="T40" fmla="*/ 909 w 2252"/>
                <a:gd name="T41" fmla="*/ 126 h 615"/>
                <a:gd name="T42" fmla="*/ 728 w 2252"/>
                <a:gd name="T43" fmla="*/ 123 h 615"/>
                <a:gd name="T44" fmla="*/ 566 w 2252"/>
                <a:gd name="T45" fmla="*/ 204 h 615"/>
                <a:gd name="T46" fmla="*/ 537 w 2252"/>
                <a:gd name="T47" fmla="*/ 176 h 615"/>
                <a:gd name="T48" fmla="*/ 529 w 2252"/>
                <a:gd name="T49" fmla="*/ 110 h 615"/>
                <a:gd name="T50" fmla="*/ 514 w 2252"/>
                <a:gd name="T51" fmla="*/ 64 h 615"/>
                <a:gd name="T52" fmla="*/ 496 w 2252"/>
                <a:gd name="T53" fmla="*/ 63 h 615"/>
                <a:gd name="T54" fmla="*/ 481 w 2252"/>
                <a:gd name="T55" fmla="*/ 71 h 615"/>
                <a:gd name="T56" fmla="*/ 466 w 2252"/>
                <a:gd name="T57" fmla="*/ 49 h 615"/>
                <a:gd name="T58" fmla="*/ 446 w 2252"/>
                <a:gd name="T59" fmla="*/ 51 h 615"/>
                <a:gd name="T60" fmla="*/ 430 w 2252"/>
                <a:gd name="T61" fmla="*/ 88 h 615"/>
                <a:gd name="T62" fmla="*/ 415 w 2252"/>
                <a:gd name="T63" fmla="*/ 119 h 615"/>
                <a:gd name="T64" fmla="*/ 399 w 2252"/>
                <a:gd name="T65" fmla="*/ 163 h 615"/>
                <a:gd name="T66" fmla="*/ 363 w 2252"/>
                <a:gd name="T67" fmla="*/ 208 h 615"/>
                <a:gd name="T68" fmla="*/ 317 w 2252"/>
                <a:gd name="T69" fmla="*/ 107 h 615"/>
                <a:gd name="T70" fmla="*/ 128 w 2252"/>
                <a:gd name="T71" fmla="*/ 55 h 615"/>
                <a:gd name="T72" fmla="*/ 74 w 2252"/>
                <a:gd name="T73" fmla="*/ 216 h 615"/>
                <a:gd name="T74" fmla="*/ 0 w 2252"/>
                <a:gd name="T75" fmla="*/ 615 h 615"/>
                <a:gd name="T76" fmla="*/ 0 w 2252"/>
                <a:gd name="T77" fmla="*/ 0 h 615"/>
                <a:gd name="T78" fmla="*/ 2252 w 2252"/>
                <a:gd name="T79" fmla="*/ 615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T76" t="T77" r="T78" b="T79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0" name="Freeform 73"/>
            <p:cNvSpPr/>
            <p:nvPr/>
          </p:nvSpPr>
          <p:spPr bwMode="auto">
            <a:xfrm>
              <a:off x="584" y="88"/>
              <a:ext cx="176" cy="319"/>
            </a:xfrm>
            <a:custGeom>
              <a:avLst/>
              <a:gdLst>
                <a:gd name="T0" fmla="*/ 150 w 351"/>
                <a:gd name="T1" fmla="*/ 4 h 638"/>
                <a:gd name="T2" fmla="*/ 119 w 351"/>
                <a:gd name="T3" fmla="*/ 48 h 638"/>
                <a:gd name="T4" fmla="*/ 95 w 351"/>
                <a:gd name="T5" fmla="*/ 118 h 638"/>
                <a:gd name="T6" fmla="*/ 82 w 351"/>
                <a:gd name="T7" fmla="*/ 186 h 638"/>
                <a:gd name="T8" fmla="*/ 74 w 351"/>
                <a:gd name="T9" fmla="*/ 192 h 638"/>
                <a:gd name="T10" fmla="*/ 65 w 351"/>
                <a:gd name="T11" fmla="*/ 148 h 638"/>
                <a:gd name="T12" fmla="*/ 46 w 351"/>
                <a:gd name="T13" fmla="*/ 188 h 638"/>
                <a:gd name="T14" fmla="*/ 30 w 351"/>
                <a:gd name="T15" fmla="*/ 267 h 638"/>
                <a:gd name="T16" fmla="*/ 31 w 351"/>
                <a:gd name="T17" fmla="*/ 323 h 638"/>
                <a:gd name="T18" fmla="*/ 46 w 351"/>
                <a:gd name="T19" fmla="*/ 359 h 638"/>
                <a:gd name="T20" fmla="*/ 45 w 351"/>
                <a:gd name="T21" fmla="*/ 362 h 638"/>
                <a:gd name="T22" fmla="*/ 28 w 351"/>
                <a:gd name="T23" fmla="*/ 351 h 638"/>
                <a:gd name="T24" fmla="*/ 15 w 351"/>
                <a:gd name="T25" fmla="*/ 341 h 638"/>
                <a:gd name="T26" fmla="*/ 9 w 351"/>
                <a:gd name="T27" fmla="*/ 336 h 638"/>
                <a:gd name="T28" fmla="*/ 5 w 351"/>
                <a:gd name="T29" fmla="*/ 367 h 638"/>
                <a:gd name="T30" fmla="*/ 0 w 351"/>
                <a:gd name="T31" fmla="*/ 453 h 638"/>
                <a:gd name="T32" fmla="*/ 7 w 351"/>
                <a:gd name="T33" fmla="*/ 545 h 638"/>
                <a:gd name="T34" fmla="*/ 37 w 351"/>
                <a:gd name="T35" fmla="*/ 618 h 638"/>
                <a:gd name="T36" fmla="*/ 71 w 351"/>
                <a:gd name="T37" fmla="*/ 638 h 638"/>
                <a:gd name="T38" fmla="*/ 97 w 351"/>
                <a:gd name="T39" fmla="*/ 638 h 638"/>
                <a:gd name="T40" fmla="*/ 133 w 351"/>
                <a:gd name="T41" fmla="*/ 638 h 638"/>
                <a:gd name="T42" fmla="*/ 173 w 351"/>
                <a:gd name="T43" fmla="*/ 638 h 638"/>
                <a:gd name="T44" fmla="*/ 214 w 351"/>
                <a:gd name="T45" fmla="*/ 638 h 638"/>
                <a:gd name="T46" fmla="*/ 252 w 351"/>
                <a:gd name="T47" fmla="*/ 638 h 638"/>
                <a:gd name="T48" fmla="*/ 282 w 351"/>
                <a:gd name="T49" fmla="*/ 638 h 638"/>
                <a:gd name="T50" fmla="*/ 300 w 351"/>
                <a:gd name="T51" fmla="*/ 638 h 638"/>
                <a:gd name="T52" fmla="*/ 315 w 351"/>
                <a:gd name="T53" fmla="*/ 621 h 638"/>
                <a:gd name="T54" fmla="*/ 336 w 351"/>
                <a:gd name="T55" fmla="*/ 562 h 638"/>
                <a:gd name="T56" fmla="*/ 349 w 351"/>
                <a:gd name="T57" fmla="*/ 491 h 638"/>
                <a:gd name="T58" fmla="*/ 350 w 351"/>
                <a:gd name="T59" fmla="*/ 427 h 638"/>
                <a:gd name="T60" fmla="*/ 342 w 351"/>
                <a:gd name="T61" fmla="*/ 416 h 638"/>
                <a:gd name="T62" fmla="*/ 332 w 351"/>
                <a:gd name="T63" fmla="*/ 441 h 638"/>
                <a:gd name="T64" fmla="*/ 319 w 351"/>
                <a:gd name="T65" fmla="*/ 462 h 638"/>
                <a:gd name="T66" fmla="*/ 308 w 351"/>
                <a:gd name="T67" fmla="*/ 476 h 638"/>
                <a:gd name="T68" fmla="*/ 309 w 351"/>
                <a:gd name="T69" fmla="*/ 464 h 638"/>
                <a:gd name="T70" fmla="*/ 323 w 351"/>
                <a:gd name="T71" fmla="*/ 413 h 638"/>
                <a:gd name="T72" fmla="*/ 328 w 351"/>
                <a:gd name="T73" fmla="*/ 341 h 638"/>
                <a:gd name="T74" fmla="*/ 312 w 351"/>
                <a:gd name="T75" fmla="*/ 256 h 638"/>
                <a:gd name="T76" fmla="*/ 293 w 351"/>
                <a:gd name="T77" fmla="*/ 222 h 638"/>
                <a:gd name="T78" fmla="*/ 285 w 351"/>
                <a:gd name="T79" fmla="*/ 246 h 638"/>
                <a:gd name="T80" fmla="*/ 271 w 351"/>
                <a:gd name="T81" fmla="*/ 268 h 638"/>
                <a:gd name="T82" fmla="*/ 260 w 351"/>
                <a:gd name="T83" fmla="*/ 282 h 638"/>
                <a:gd name="T84" fmla="*/ 262 w 351"/>
                <a:gd name="T85" fmla="*/ 267 h 638"/>
                <a:gd name="T86" fmla="*/ 263 w 351"/>
                <a:gd name="T87" fmla="*/ 208 h 638"/>
                <a:gd name="T88" fmla="*/ 257 w 351"/>
                <a:gd name="T89" fmla="*/ 137 h 638"/>
                <a:gd name="T90" fmla="*/ 239 w 351"/>
                <a:gd name="T91" fmla="*/ 72 h 638"/>
                <a:gd name="T92" fmla="*/ 225 w 351"/>
                <a:gd name="T93" fmla="*/ 73 h 638"/>
                <a:gd name="T94" fmla="*/ 214 w 351"/>
                <a:gd name="T95" fmla="*/ 109 h 638"/>
                <a:gd name="T96" fmla="*/ 210 w 351"/>
                <a:gd name="T97" fmla="*/ 99 h 638"/>
                <a:gd name="T98" fmla="*/ 197 w 351"/>
                <a:gd name="T99" fmla="*/ 61 h 638"/>
                <a:gd name="T100" fmla="*/ 181 w 351"/>
                <a:gd name="T101" fmla="*/ 26 h 638"/>
                <a:gd name="T102" fmla="*/ 168 w 351"/>
                <a:gd name="T103" fmla="*/ 3 h 638"/>
                <a:gd name="T104" fmla="*/ 0 w 351"/>
                <a:gd name="T105" fmla="*/ 0 h 638"/>
                <a:gd name="T106" fmla="*/ 351 w 351"/>
                <a:gd name="T107" fmla="*/ 63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1" name="Freeform 74"/>
            <p:cNvSpPr/>
            <p:nvPr/>
          </p:nvSpPr>
          <p:spPr bwMode="auto">
            <a:xfrm>
              <a:off x="653" y="183"/>
              <a:ext cx="379" cy="224"/>
            </a:xfrm>
            <a:custGeom>
              <a:avLst/>
              <a:gdLst>
                <a:gd name="T0" fmla="*/ 0 w 758"/>
                <a:gd name="T1" fmla="*/ 228 h 449"/>
                <a:gd name="T2" fmla="*/ 150 w 758"/>
                <a:gd name="T3" fmla="*/ 0 h 449"/>
                <a:gd name="T4" fmla="*/ 299 w 758"/>
                <a:gd name="T5" fmla="*/ 228 h 449"/>
                <a:gd name="T6" fmla="*/ 758 w 758"/>
                <a:gd name="T7" fmla="*/ 228 h 449"/>
                <a:gd name="T8" fmla="*/ 758 w 758"/>
                <a:gd name="T9" fmla="*/ 449 h 449"/>
                <a:gd name="T10" fmla="*/ 0 w 758"/>
                <a:gd name="T11" fmla="*/ 449 h 449"/>
                <a:gd name="T12" fmla="*/ 0 w 758"/>
                <a:gd name="T13" fmla="*/ 228 h 449"/>
                <a:gd name="T14" fmla="*/ 0 w 758"/>
                <a:gd name="T15" fmla="*/ 0 h 449"/>
                <a:gd name="T16" fmla="*/ 758 w 758"/>
                <a:gd name="T17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2" name="Freeform 75"/>
            <p:cNvSpPr/>
            <p:nvPr/>
          </p:nvSpPr>
          <p:spPr bwMode="auto">
            <a:xfrm>
              <a:off x="650" y="164"/>
              <a:ext cx="386" cy="133"/>
            </a:xfrm>
            <a:custGeom>
              <a:avLst/>
              <a:gdLst>
                <a:gd name="T0" fmla="*/ 763 w 770"/>
                <a:gd name="T1" fmla="*/ 264 h 264"/>
                <a:gd name="T2" fmla="*/ 304 w 770"/>
                <a:gd name="T3" fmla="*/ 264 h 264"/>
                <a:gd name="T4" fmla="*/ 155 w 770"/>
                <a:gd name="T5" fmla="*/ 36 h 264"/>
                <a:gd name="T6" fmla="*/ 5 w 770"/>
                <a:gd name="T7" fmla="*/ 264 h 264"/>
                <a:gd name="T8" fmla="*/ 0 w 770"/>
                <a:gd name="T9" fmla="*/ 237 h 264"/>
                <a:gd name="T10" fmla="*/ 155 w 770"/>
                <a:gd name="T11" fmla="*/ 0 h 264"/>
                <a:gd name="T12" fmla="*/ 309 w 770"/>
                <a:gd name="T13" fmla="*/ 237 h 264"/>
                <a:gd name="T14" fmla="*/ 770 w 770"/>
                <a:gd name="T15" fmla="*/ 237 h 264"/>
                <a:gd name="T16" fmla="*/ 763 w 770"/>
                <a:gd name="T17" fmla="*/ 264 h 264"/>
                <a:gd name="T18" fmla="*/ 0 w 770"/>
                <a:gd name="T19" fmla="*/ 0 h 264"/>
                <a:gd name="T20" fmla="*/ 770 w 770"/>
                <a:gd name="T21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3" name="Rectangle 76"/>
            <p:cNvSpPr>
              <a:spLocks noChangeArrowheads="1"/>
            </p:cNvSpPr>
            <p:nvPr/>
          </p:nvSpPr>
          <p:spPr bwMode="auto">
            <a:xfrm>
              <a:off x="664" y="305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4" name="Freeform 77"/>
            <p:cNvSpPr/>
            <p:nvPr/>
          </p:nvSpPr>
          <p:spPr bwMode="auto">
            <a:xfrm>
              <a:off x="728" y="164"/>
              <a:ext cx="308" cy="119"/>
            </a:xfrm>
            <a:custGeom>
              <a:avLst/>
              <a:gdLst>
                <a:gd name="T0" fmla="*/ 0 w 615"/>
                <a:gd name="T1" fmla="*/ 0 h 237"/>
                <a:gd name="T2" fmla="*/ 154 w 615"/>
                <a:gd name="T3" fmla="*/ 237 h 237"/>
                <a:gd name="T4" fmla="*/ 615 w 615"/>
                <a:gd name="T5" fmla="*/ 237 h 237"/>
                <a:gd name="T6" fmla="*/ 460 w 615"/>
                <a:gd name="T7" fmla="*/ 0 h 237"/>
                <a:gd name="T8" fmla="*/ 0 w 615"/>
                <a:gd name="T9" fmla="*/ 0 h 237"/>
                <a:gd name="T10" fmla="*/ 0 w 615"/>
                <a:gd name="T11" fmla="*/ 0 h 237"/>
                <a:gd name="T12" fmla="*/ 615 w 615"/>
                <a:gd name="T13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5" name="Rectangle 78"/>
            <p:cNvSpPr>
              <a:spLocks noChangeArrowheads="1"/>
            </p:cNvSpPr>
            <p:nvPr/>
          </p:nvSpPr>
          <p:spPr bwMode="auto">
            <a:xfrm>
              <a:off x="673" y="313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6" name="Rectangle 79"/>
            <p:cNvSpPr>
              <a:spLocks noChangeArrowheads="1"/>
            </p:cNvSpPr>
            <p:nvPr/>
          </p:nvSpPr>
          <p:spPr bwMode="auto">
            <a:xfrm>
              <a:off x="558" y="407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7" name="Freeform 80"/>
            <p:cNvSpPr/>
            <p:nvPr/>
          </p:nvSpPr>
          <p:spPr bwMode="auto">
            <a:xfrm>
              <a:off x="1011" y="26"/>
              <a:ext cx="435" cy="205"/>
            </a:xfrm>
            <a:custGeom>
              <a:avLst/>
              <a:gdLst>
                <a:gd name="T0" fmla="*/ 380 w 871"/>
                <a:gd name="T1" fmla="*/ 73 h 409"/>
                <a:gd name="T2" fmla="*/ 871 w 871"/>
                <a:gd name="T3" fmla="*/ 73 h 409"/>
                <a:gd name="T4" fmla="*/ 652 w 871"/>
                <a:gd name="T5" fmla="*/ 409 h 409"/>
                <a:gd name="T6" fmla="*/ 0 w 871"/>
                <a:gd name="T7" fmla="*/ 409 h 409"/>
                <a:gd name="T8" fmla="*/ 220 w 871"/>
                <a:gd name="T9" fmla="*/ 73 h 409"/>
                <a:gd name="T10" fmla="*/ 306 w 871"/>
                <a:gd name="T11" fmla="*/ 73 h 409"/>
                <a:gd name="T12" fmla="*/ 306 w 871"/>
                <a:gd name="T13" fmla="*/ 0 h 409"/>
                <a:gd name="T14" fmla="*/ 380 w 871"/>
                <a:gd name="T15" fmla="*/ 0 h 409"/>
                <a:gd name="T16" fmla="*/ 380 w 871"/>
                <a:gd name="T17" fmla="*/ 73 h 409"/>
                <a:gd name="T18" fmla="*/ 0 w 871"/>
                <a:gd name="T19" fmla="*/ 0 h 409"/>
                <a:gd name="T20" fmla="*/ 871 w 871"/>
                <a:gd name="T21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8" name="Freeform 81"/>
            <p:cNvSpPr/>
            <p:nvPr/>
          </p:nvSpPr>
          <p:spPr bwMode="auto">
            <a:xfrm>
              <a:off x="1015" y="89"/>
              <a:ext cx="537" cy="318"/>
            </a:xfrm>
            <a:custGeom>
              <a:avLst/>
              <a:gdLst>
                <a:gd name="T0" fmla="*/ 1073 w 1073"/>
                <a:gd name="T1" fmla="*/ 323 h 636"/>
                <a:gd name="T2" fmla="*/ 862 w 1073"/>
                <a:gd name="T3" fmla="*/ 0 h 636"/>
                <a:gd name="T4" fmla="*/ 651 w 1073"/>
                <a:gd name="T5" fmla="*/ 323 h 636"/>
                <a:gd name="T6" fmla="*/ 0 w 1073"/>
                <a:gd name="T7" fmla="*/ 323 h 636"/>
                <a:gd name="T8" fmla="*/ 0 w 1073"/>
                <a:gd name="T9" fmla="*/ 636 h 636"/>
                <a:gd name="T10" fmla="*/ 1073 w 1073"/>
                <a:gd name="T11" fmla="*/ 636 h 636"/>
                <a:gd name="T12" fmla="*/ 1073 w 1073"/>
                <a:gd name="T13" fmla="*/ 323 h 636"/>
                <a:gd name="T14" fmla="*/ 0 w 1073"/>
                <a:gd name="T15" fmla="*/ 0 h 636"/>
                <a:gd name="T16" fmla="*/ 1073 w 1073"/>
                <a:gd name="T17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9" name="Rectangle 82"/>
            <p:cNvSpPr>
              <a:spLocks noChangeArrowheads="1"/>
            </p:cNvSpPr>
            <p:nvPr/>
          </p:nvSpPr>
          <p:spPr bwMode="auto">
            <a:xfrm>
              <a:off x="1024" y="262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0" name="Freeform 83"/>
            <p:cNvSpPr/>
            <p:nvPr/>
          </p:nvSpPr>
          <p:spPr bwMode="auto">
            <a:xfrm>
              <a:off x="1463" y="351"/>
              <a:ext cx="174" cy="56"/>
            </a:xfrm>
            <a:custGeom>
              <a:avLst/>
              <a:gdLst>
                <a:gd name="T0" fmla="*/ 303 w 348"/>
                <a:gd name="T1" fmla="*/ 55 h 113"/>
                <a:gd name="T2" fmla="*/ 303 w 348"/>
                <a:gd name="T3" fmla="*/ 0 h 113"/>
                <a:gd name="T4" fmla="*/ 0 w 348"/>
                <a:gd name="T5" fmla="*/ 0 h 113"/>
                <a:gd name="T6" fmla="*/ 0 w 348"/>
                <a:gd name="T7" fmla="*/ 113 h 113"/>
                <a:gd name="T8" fmla="*/ 348 w 348"/>
                <a:gd name="T9" fmla="*/ 113 h 113"/>
                <a:gd name="T10" fmla="*/ 348 w 348"/>
                <a:gd name="T11" fmla="*/ 55 h 113"/>
                <a:gd name="T12" fmla="*/ 303 w 348"/>
                <a:gd name="T13" fmla="*/ 55 h 113"/>
                <a:gd name="T14" fmla="*/ 0 w 348"/>
                <a:gd name="T15" fmla="*/ 0 h 113"/>
                <a:gd name="T16" fmla="*/ 348 w 348"/>
                <a:gd name="T17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1" name="Rectangle 84"/>
            <p:cNvSpPr>
              <a:spLocks noChangeArrowheads="1"/>
            </p:cNvSpPr>
            <p:nvPr/>
          </p:nvSpPr>
          <p:spPr bwMode="auto">
            <a:xfrm>
              <a:off x="1463" y="259"/>
              <a:ext cx="74" cy="92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2" name="Rectangle 85"/>
            <p:cNvSpPr>
              <a:spLocks noChangeArrowheads="1"/>
            </p:cNvSpPr>
            <p:nvPr/>
          </p:nvSpPr>
          <p:spPr bwMode="auto">
            <a:xfrm>
              <a:off x="1172" y="277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3" name="Rectangle 86"/>
            <p:cNvSpPr>
              <a:spLocks noChangeArrowheads="1"/>
            </p:cNvSpPr>
            <p:nvPr/>
          </p:nvSpPr>
          <p:spPr bwMode="auto">
            <a:xfrm>
              <a:off x="1478" y="269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4" name="Freeform 87"/>
            <p:cNvSpPr/>
            <p:nvPr/>
          </p:nvSpPr>
          <p:spPr bwMode="auto">
            <a:xfrm>
              <a:off x="1011" y="63"/>
              <a:ext cx="545" cy="188"/>
            </a:xfrm>
            <a:custGeom>
              <a:avLst/>
              <a:gdLst>
                <a:gd name="T0" fmla="*/ 9 w 1091"/>
                <a:gd name="T1" fmla="*/ 375 h 375"/>
                <a:gd name="T2" fmla="*/ 660 w 1091"/>
                <a:gd name="T3" fmla="*/ 375 h 375"/>
                <a:gd name="T4" fmla="*/ 871 w 1091"/>
                <a:gd name="T5" fmla="*/ 52 h 375"/>
                <a:gd name="T6" fmla="*/ 1082 w 1091"/>
                <a:gd name="T7" fmla="*/ 375 h 375"/>
                <a:gd name="T8" fmla="*/ 1091 w 1091"/>
                <a:gd name="T9" fmla="*/ 336 h 375"/>
                <a:gd name="T10" fmla="*/ 871 w 1091"/>
                <a:gd name="T11" fmla="*/ 0 h 375"/>
                <a:gd name="T12" fmla="*/ 652 w 1091"/>
                <a:gd name="T13" fmla="*/ 336 h 375"/>
                <a:gd name="T14" fmla="*/ 0 w 1091"/>
                <a:gd name="T15" fmla="*/ 336 h 375"/>
                <a:gd name="T16" fmla="*/ 9 w 1091"/>
                <a:gd name="T17" fmla="*/ 375 h 375"/>
                <a:gd name="T18" fmla="*/ 0 w 1091"/>
                <a:gd name="T19" fmla="*/ 0 h 375"/>
                <a:gd name="T20" fmla="*/ 1091 w 1091"/>
                <a:gd name="T21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5" name="Rectangle 88"/>
            <p:cNvSpPr>
              <a:spLocks noChangeArrowheads="1"/>
            </p:cNvSpPr>
            <p:nvPr/>
          </p:nvSpPr>
          <p:spPr bwMode="auto">
            <a:xfrm>
              <a:off x="1210" y="283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6" name="Rectangle 89"/>
            <p:cNvSpPr>
              <a:spLocks noChangeArrowheads="1"/>
            </p:cNvSpPr>
            <p:nvPr/>
          </p:nvSpPr>
          <p:spPr bwMode="auto">
            <a:xfrm>
              <a:off x="1179" y="283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7" name="Rectangle 90"/>
            <p:cNvSpPr>
              <a:spLocks noChangeArrowheads="1"/>
            </p:cNvSpPr>
            <p:nvPr/>
          </p:nvSpPr>
          <p:spPr bwMode="auto">
            <a:xfrm>
              <a:off x="1276" y="283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8" name="Rectangle 91"/>
            <p:cNvSpPr>
              <a:spLocks noChangeArrowheads="1"/>
            </p:cNvSpPr>
            <p:nvPr/>
          </p:nvSpPr>
          <p:spPr bwMode="auto">
            <a:xfrm>
              <a:off x="1383" y="283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9" name="Rectangle 92"/>
            <p:cNvSpPr>
              <a:spLocks noChangeArrowheads="1"/>
            </p:cNvSpPr>
            <p:nvPr/>
          </p:nvSpPr>
          <p:spPr bwMode="auto">
            <a:xfrm>
              <a:off x="1359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0" name="Rectangle 93"/>
            <p:cNvSpPr>
              <a:spLocks noChangeArrowheads="1"/>
            </p:cNvSpPr>
            <p:nvPr/>
          </p:nvSpPr>
          <p:spPr bwMode="auto">
            <a:xfrm>
              <a:off x="1428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1" name="Freeform 94"/>
            <p:cNvSpPr/>
            <p:nvPr/>
          </p:nvSpPr>
          <p:spPr bwMode="auto">
            <a:xfrm>
              <a:off x="1414" y="159"/>
              <a:ext cx="27" cy="20"/>
            </a:xfrm>
            <a:custGeom>
              <a:avLst/>
              <a:gdLst>
                <a:gd name="T0" fmla="*/ 21 w 55"/>
                <a:gd name="T1" fmla="*/ 0 h 42"/>
                <a:gd name="T2" fmla="*/ 13 w 55"/>
                <a:gd name="T3" fmla="*/ 8 h 42"/>
                <a:gd name="T4" fmla="*/ 7 w 55"/>
                <a:gd name="T5" fmla="*/ 19 h 42"/>
                <a:gd name="T6" fmla="*/ 2 w 55"/>
                <a:gd name="T7" fmla="*/ 30 h 42"/>
                <a:gd name="T8" fmla="*/ 0 w 55"/>
                <a:gd name="T9" fmla="*/ 42 h 42"/>
                <a:gd name="T10" fmla="*/ 55 w 55"/>
                <a:gd name="T11" fmla="*/ 42 h 42"/>
                <a:gd name="T12" fmla="*/ 21 w 55"/>
                <a:gd name="T13" fmla="*/ 0 h 42"/>
                <a:gd name="T14" fmla="*/ 0 w 55"/>
                <a:gd name="T15" fmla="*/ 0 h 42"/>
                <a:gd name="T16" fmla="*/ 55 w 55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2" name="Freeform 95"/>
            <p:cNvSpPr/>
            <p:nvPr/>
          </p:nvSpPr>
          <p:spPr bwMode="auto">
            <a:xfrm>
              <a:off x="1451" y="159"/>
              <a:ext cx="28" cy="20"/>
            </a:xfrm>
            <a:custGeom>
              <a:avLst/>
              <a:gdLst>
                <a:gd name="T0" fmla="*/ 33 w 55"/>
                <a:gd name="T1" fmla="*/ 0 h 42"/>
                <a:gd name="T2" fmla="*/ 41 w 55"/>
                <a:gd name="T3" fmla="*/ 8 h 42"/>
                <a:gd name="T4" fmla="*/ 48 w 55"/>
                <a:gd name="T5" fmla="*/ 19 h 42"/>
                <a:gd name="T6" fmla="*/ 53 w 55"/>
                <a:gd name="T7" fmla="*/ 30 h 42"/>
                <a:gd name="T8" fmla="*/ 55 w 55"/>
                <a:gd name="T9" fmla="*/ 42 h 42"/>
                <a:gd name="T10" fmla="*/ 0 w 55"/>
                <a:gd name="T11" fmla="*/ 42 h 42"/>
                <a:gd name="T12" fmla="*/ 33 w 55"/>
                <a:gd name="T13" fmla="*/ 0 h 42"/>
                <a:gd name="T14" fmla="*/ 0 w 55"/>
                <a:gd name="T15" fmla="*/ 0 h 42"/>
                <a:gd name="T16" fmla="*/ 55 w 55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3" name="Freeform 96"/>
            <p:cNvSpPr/>
            <p:nvPr/>
          </p:nvSpPr>
          <p:spPr bwMode="auto">
            <a:xfrm>
              <a:off x="1430" y="148"/>
              <a:ext cx="32" cy="27"/>
            </a:xfrm>
            <a:custGeom>
              <a:avLst/>
              <a:gdLst>
                <a:gd name="T0" fmla="*/ 33 w 66"/>
                <a:gd name="T1" fmla="*/ 53 h 53"/>
                <a:gd name="T2" fmla="*/ 66 w 66"/>
                <a:gd name="T3" fmla="*/ 12 h 53"/>
                <a:gd name="T4" fmla="*/ 59 w 66"/>
                <a:gd name="T5" fmla="*/ 7 h 53"/>
                <a:gd name="T6" fmla="*/ 52 w 66"/>
                <a:gd name="T7" fmla="*/ 4 h 53"/>
                <a:gd name="T8" fmla="*/ 43 w 66"/>
                <a:gd name="T9" fmla="*/ 2 h 53"/>
                <a:gd name="T10" fmla="*/ 34 w 66"/>
                <a:gd name="T11" fmla="*/ 0 h 53"/>
                <a:gd name="T12" fmla="*/ 25 w 66"/>
                <a:gd name="T13" fmla="*/ 2 h 53"/>
                <a:gd name="T14" fmla="*/ 15 w 66"/>
                <a:gd name="T15" fmla="*/ 4 h 53"/>
                <a:gd name="T16" fmla="*/ 7 w 66"/>
                <a:gd name="T17" fmla="*/ 7 h 53"/>
                <a:gd name="T18" fmla="*/ 0 w 66"/>
                <a:gd name="T19" fmla="*/ 12 h 53"/>
                <a:gd name="T20" fmla="*/ 33 w 66"/>
                <a:gd name="T21" fmla="*/ 53 h 53"/>
                <a:gd name="T22" fmla="*/ 0 w 66"/>
                <a:gd name="T23" fmla="*/ 0 h 53"/>
                <a:gd name="T24" fmla="*/ 66 w 66"/>
                <a:gd name="T2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4" name="Freeform 97"/>
            <p:cNvSpPr/>
            <p:nvPr/>
          </p:nvSpPr>
          <p:spPr bwMode="auto">
            <a:xfrm>
              <a:off x="1450" y="172"/>
              <a:ext cx="174" cy="87"/>
            </a:xfrm>
            <a:custGeom>
              <a:avLst/>
              <a:gdLst>
                <a:gd name="T0" fmla="*/ 1 w 348"/>
                <a:gd name="T1" fmla="*/ 136 h 174"/>
                <a:gd name="T2" fmla="*/ 88 w 348"/>
                <a:gd name="T3" fmla="*/ 0 h 174"/>
                <a:gd name="T4" fmla="*/ 122 w 348"/>
                <a:gd name="T5" fmla="*/ 0 h 174"/>
                <a:gd name="T6" fmla="*/ 35 w 348"/>
                <a:gd name="T7" fmla="*/ 136 h 174"/>
                <a:gd name="T8" fmla="*/ 171 w 348"/>
                <a:gd name="T9" fmla="*/ 136 h 174"/>
                <a:gd name="T10" fmla="*/ 259 w 348"/>
                <a:gd name="T11" fmla="*/ 0 h 174"/>
                <a:gd name="T12" fmla="*/ 348 w 348"/>
                <a:gd name="T13" fmla="*/ 136 h 174"/>
                <a:gd name="T14" fmla="*/ 340 w 348"/>
                <a:gd name="T15" fmla="*/ 174 h 174"/>
                <a:gd name="T16" fmla="*/ 259 w 348"/>
                <a:gd name="T17" fmla="*/ 50 h 174"/>
                <a:gd name="T18" fmla="*/ 179 w 348"/>
                <a:gd name="T19" fmla="*/ 174 h 174"/>
                <a:gd name="T20" fmla="*/ 9 w 348"/>
                <a:gd name="T21" fmla="*/ 174 h 174"/>
                <a:gd name="T22" fmla="*/ 0 w 348"/>
                <a:gd name="T23" fmla="*/ 136 h 174"/>
                <a:gd name="T24" fmla="*/ 1 w 348"/>
                <a:gd name="T25" fmla="*/ 136 h 174"/>
                <a:gd name="T26" fmla="*/ 0 w 348"/>
                <a:gd name="T27" fmla="*/ 0 h 174"/>
                <a:gd name="T28" fmla="*/ 348 w 348"/>
                <a:gd name="T2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5" name="Rectangle 98"/>
            <p:cNvSpPr>
              <a:spLocks noChangeArrowheads="1"/>
            </p:cNvSpPr>
            <p:nvPr/>
          </p:nvSpPr>
          <p:spPr bwMode="auto">
            <a:xfrm>
              <a:off x="1564" y="383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6" name="Rectangle 99"/>
            <p:cNvSpPr>
              <a:spLocks noChangeArrowheads="1"/>
            </p:cNvSpPr>
            <p:nvPr/>
          </p:nvSpPr>
          <p:spPr bwMode="auto">
            <a:xfrm>
              <a:off x="1541" y="356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7" name="Freeform 100"/>
            <p:cNvSpPr/>
            <p:nvPr/>
          </p:nvSpPr>
          <p:spPr bwMode="auto">
            <a:xfrm>
              <a:off x="1540" y="198"/>
              <a:ext cx="80" cy="61"/>
            </a:xfrm>
            <a:custGeom>
              <a:avLst/>
              <a:gdLst>
                <a:gd name="T0" fmla="*/ 161 w 161"/>
                <a:gd name="T1" fmla="*/ 124 h 124"/>
                <a:gd name="T2" fmla="*/ 80 w 161"/>
                <a:gd name="T3" fmla="*/ 0 h 124"/>
                <a:gd name="T4" fmla="*/ 0 w 161"/>
                <a:gd name="T5" fmla="*/ 124 h 124"/>
                <a:gd name="T6" fmla="*/ 161 w 161"/>
                <a:gd name="T7" fmla="*/ 124 h 124"/>
                <a:gd name="T8" fmla="*/ 0 w 161"/>
                <a:gd name="T9" fmla="*/ 0 h 124"/>
                <a:gd name="T10" fmla="*/ 161 w 161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8" name="Rectangle 101"/>
            <p:cNvSpPr>
              <a:spLocks noChangeArrowheads="1"/>
            </p:cNvSpPr>
            <p:nvPr/>
          </p:nvSpPr>
          <p:spPr bwMode="auto">
            <a:xfrm>
              <a:off x="1602" y="259"/>
              <a:ext cx="9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9" name="Freeform 102"/>
            <p:cNvSpPr/>
            <p:nvPr/>
          </p:nvSpPr>
          <p:spPr bwMode="auto">
            <a:xfrm>
              <a:off x="1468" y="172"/>
              <a:ext cx="111" cy="68"/>
            </a:xfrm>
            <a:custGeom>
              <a:avLst/>
              <a:gdLst>
                <a:gd name="T0" fmla="*/ 87 w 224"/>
                <a:gd name="T1" fmla="*/ 0 h 136"/>
                <a:gd name="T2" fmla="*/ 0 w 224"/>
                <a:gd name="T3" fmla="*/ 136 h 136"/>
                <a:gd name="T4" fmla="*/ 136 w 224"/>
                <a:gd name="T5" fmla="*/ 136 h 136"/>
                <a:gd name="T6" fmla="*/ 224 w 224"/>
                <a:gd name="T7" fmla="*/ 0 h 136"/>
                <a:gd name="T8" fmla="*/ 87 w 224"/>
                <a:gd name="T9" fmla="*/ 0 h 136"/>
                <a:gd name="T10" fmla="*/ 0 w 224"/>
                <a:gd name="T11" fmla="*/ 0 h 136"/>
                <a:gd name="T12" fmla="*/ 224 w 224"/>
                <a:gd name="T1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0" name="Rectangle 103"/>
            <p:cNvSpPr>
              <a:spLocks noChangeArrowheads="1"/>
            </p:cNvSpPr>
            <p:nvPr/>
          </p:nvSpPr>
          <p:spPr bwMode="auto">
            <a:xfrm>
              <a:off x="1537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1" name="Rectangle 104"/>
            <p:cNvSpPr>
              <a:spLocks noChangeArrowheads="1"/>
            </p:cNvSpPr>
            <p:nvPr/>
          </p:nvSpPr>
          <p:spPr bwMode="auto">
            <a:xfrm>
              <a:off x="1463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2" name="Freeform 105"/>
            <p:cNvSpPr/>
            <p:nvPr/>
          </p:nvSpPr>
          <p:spPr bwMode="auto">
            <a:xfrm>
              <a:off x="356" y="407"/>
              <a:ext cx="442" cy="221"/>
            </a:xfrm>
            <a:custGeom>
              <a:avLst/>
              <a:gdLst>
                <a:gd name="T0" fmla="*/ 646 w 882"/>
                <a:gd name="T1" fmla="*/ 4 h 442"/>
                <a:gd name="T2" fmla="*/ 683 w 882"/>
                <a:gd name="T3" fmla="*/ 23 h 442"/>
                <a:gd name="T4" fmla="*/ 706 w 882"/>
                <a:gd name="T5" fmla="*/ 52 h 442"/>
                <a:gd name="T6" fmla="*/ 682 w 882"/>
                <a:gd name="T7" fmla="*/ 80 h 442"/>
                <a:gd name="T8" fmla="*/ 613 w 882"/>
                <a:gd name="T9" fmla="*/ 96 h 442"/>
                <a:gd name="T10" fmla="*/ 555 w 882"/>
                <a:gd name="T11" fmla="*/ 104 h 442"/>
                <a:gd name="T12" fmla="*/ 493 w 882"/>
                <a:gd name="T13" fmla="*/ 111 h 442"/>
                <a:gd name="T14" fmla="*/ 427 w 882"/>
                <a:gd name="T15" fmla="*/ 118 h 442"/>
                <a:gd name="T16" fmla="*/ 361 w 882"/>
                <a:gd name="T17" fmla="*/ 126 h 442"/>
                <a:gd name="T18" fmla="*/ 295 w 882"/>
                <a:gd name="T19" fmla="*/ 135 h 442"/>
                <a:gd name="T20" fmla="*/ 232 w 882"/>
                <a:gd name="T21" fmla="*/ 146 h 442"/>
                <a:gd name="T22" fmla="*/ 172 w 882"/>
                <a:gd name="T23" fmla="*/ 161 h 442"/>
                <a:gd name="T24" fmla="*/ 116 w 882"/>
                <a:gd name="T25" fmla="*/ 181 h 442"/>
                <a:gd name="T26" fmla="*/ 69 w 882"/>
                <a:gd name="T27" fmla="*/ 207 h 442"/>
                <a:gd name="T28" fmla="*/ 32 w 882"/>
                <a:gd name="T29" fmla="*/ 241 h 442"/>
                <a:gd name="T30" fmla="*/ 8 w 882"/>
                <a:gd name="T31" fmla="*/ 278 h 442"/>
                <a:gd name="T32" fmla="*/ 0 w 882"/>
                <a:gd name="T33" fmla="*/ 317 h 442"/>
                <a:gd name="T34" fmla="*/ 10 w 882"/>
                <a:gd name="T35" fmla="*/ 356 h 442"/>
                <a:gd name="T36" fmla="*/ 41 w 882"/>
                <a:gd name="T37" fmla="*/ 393 h 442"/>
                <a:gd name="T38" fmla="*/ 98 w 882"/>
                <a:gd name="T39" fmla="*/ 427 h 442"/>
                <a:gd name="T40" fmla="*/ 151 w 882"/>
                <a:gd name="T41" fmla="*/ 442 h 442"/>
                <a:gd name="T42" fmla="*/ 196 w 882"/>
                <a:gd name="T43" fmla="*/ 442 h 442"/>
                <a:gd name="T44" fmla="*/ 256 w 882"/>
                <a:gd name="T45" fmla="*/ 442 h 442"/>
                <a:gd name="T46" fmla="*/ 323 w 882"/>
                <a:gd name="T47" fmla="*/ 442 h 442"/>
                <a:gd name="T48" fmla="*/ 392 w 882"/>
                <a:gd name="T49" fmla="*/ 442 h 442"/>
                <a:gd name="T50" fmla="*/ 454 w 882"/>
                <a:gd name="T51" fmla="*/ 442 h 442"/>
                <a:gd name="T52" fmla="*/ 502 w 882"/>
                <a:gd name="T53" fmla="*/ 442 h 442"/>
                <a:gd name="T54" fmla="*/ 530 w 882"/>
                <a:gd name="T55" fmla="*/ 442 h 442"/>
                <a:gd name="T56" fmla="*/ 505 w 882"/>
                <a:gd name="T57" fmla="*/ 436 h 442"/>
                <a:gd name="T58" fmla="*/ 437 w 882"/>
                <a:gd name="T59" fmla="*/ 422 h 442"/>
                <a:gd name="T60" fmla="*/ 363 w 882"/>
                <a:gd name="T61" fmla="*/ 404 h 442"/>
                <a:gd name="T62" fmla="*/ 293 w 882"/>
                <a:gd name="T63" fmla="*/ 381 h 442"/>
                <a:gd name="T64" fmla="*/ 234 w 882"/>
                <a:gd name="T65" fmla="*/ 353 h 442"/>
                <a:gd name="T66" fmla="*/ 194 w 882"/>
                <a:gd name="T67" fmla="*/ 321 h 442"/>
                <a:gd name="T68" fmla="*/ 180 w 882"/>
                <a:gd name="T69" fmla="*/ 284 h 442"/>
                <a:gd name="T70" fmla="*/ 202 w 882"/>
                <a:gd name="T71" fmla="*/ 241 h 442"/>
                <a:gd name="T72" fmla="*/ 247 w 882"/>
                <a:gd name="T73" fmla="*/ 207 h 442"/>
                <a:gd name="T74" fmla="*/ 302 w 882"/>
                <a:gd name="T75" fmla="*/ 191 h 442"/>
                <a:gd name="T76" fmla="*/ 373 w 882"/>
                <a:gd name="T77" fmla="*/ 180 h 442"/>
                <a:gd name="T78" fmla="*/ 456 w 882"/>
                <a:gd name="T79" fmla="*/ 170 h 442"/>
                <a:gd name="T80" fmla="*/ 545 w 882"/>
                <a:gd name="T81" fmla="*/ 162 h 442"/>
                <a:gd name="T82" fmla="*/ 631 w 882"/>
                <a:gd name="T83" fmla="*/ 153 h 442"/>
                <a:gd name="T84" fmla="*/ 712 w 882"/>
                <a:gd name="T85" fmla="*/ 142 h 442"/>
                <a:gd name="T86" fmla="*/ 778 w 882"/>
                <a:gd name="T87" fmla="*/ 124 h 442"/>
                <a:gd name="T88" fmla="*/ 843 w 882"/>
                <a:gd name="T89" fmla="*/ 92 h 442"/>
                <a:gd name="T90" fmla="*/ 880 w 882"/>
                <a:gd name="T91" fmla="*/ 53 h 442"/>
                <a:gd name="T92" fmla="*/ 880 w 882"/>
                <a:gd name="T93" fmla="*/ 23 h 442"/>
                <a:gd name="T94" fmla="*/ 866 w 882"/>
                <a:gd name="T95" fmla="*/ 5 h 442"/>
                <a:gd name="T96" fmla="*/ 632 w 882"/>
                <a:gd name="T97" fmla="*/ 0 h 442"/>
                <a:gd name="T98" fmla="*/ 0 w 882"/>
                <a:gd name="T99" fmla="*/ 0 h 442"/>
                <a:gd name="T100" fmla="*/ 882 w 882"/>
                <a:gd name="T101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T98" t="T99" r="T100" b="T101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3" name="Freeform 106"/>
            <p:cNvSpPr/>
            <p:nvPr/>
          </p:nvSpPr>
          <p:spPr bwMode="auto">
            <a:xfrm>
              <a:off x="915" y="306"/>
              <a:ext cx="45" cy="170"/>
            </a:xfrm>
            <a:custGeom>
              <a:avLst/>
              <a:gdLst>
                <a:gd name="T0" fmla="*/ 7 w 91"/>
                <a:gd name="T1" fmla="*/ 338 h 338"/>
                <a:gd name="T2" fmla="*/ 4 w 91"/>
                <a:gd name="T3" fmla="*/ 338 h 338"/>
                <a:gd name="T4" fmla="*/ 0 w 91"/>
                <a:gd name="T5" fmla="*/ 335 h 338"/>
                <a:gd name="T6" fmla="*/ 4 w 91"/>
                <a:gd name="T7" fmla="*/ 145 h 338"/>
                <a:gd name="T8" fmla="*/ 5 w 91"/>
                <a:gd name="T9" fmla="*/ 7 h 338"/>
                <a:gd name="T10" fmla="*/ 3 w 91"/>
                <a:gd name="T11" fmla="*/ 4 h 338"/>
                <a:gd name="T12" fmla="*/ 3 w 91"/>
                <a:gd name="T13" fmla="*/ 2 h 338"/>
                <a:gd name="T14" fmla="*/ 59 w 91"/>
                <a:gd name="T15" fmla="*/ 0 h 338"/>
                <a:gd name="T16" fmla="*/ 66 w 91"/>
                <a:gd name="T17" fmla="*/ 7 h 338"/>
                <a:gd name="T18" fmla="*/ 67 w 91"/>
                <a:gd name="T19" fmla="*/ 10 h 338"/>
                <a:gd name="T20" fmla="*/ 65 w 91"/>
                <a:gd name="T21" fmla="*/ 10 h 338"/>
                <a:gd name="T22" fmla="*/ 91 w 91"/>
                <a:gd name="T23" fmla="*/ 335 h 338"/>
                <a:gd name="T24" fmla="*/ 87 w 91"/>
                <a:gd name="T25" fmla="*/ 335 h 338"/>
                <a:gd name="T26" fmla="*/ 82 w 91"/>
                <a:gd name="T27" fmla="*/ 332 h 338"/>
                <a:gd name="T28" fmla="*/ 58 w 91"/>
                <a:gd name="T29" fmla="*/ 11 h 338"/>
                <a:gd name="T30" fmla="*/ 15 w 91"/>
                <a:gd name="T31" fmla="*/ 13 h 338"/>
                <a:gd name="T32" fmla="*/ 7 w 91"/>
                <a:gd name="T33" fmla="*/ 338 h 338"/>
                <a:gd name="T34" fmla="*/ 0 w 91"/>
                <a:gd name="T35" fmla="*/ 0 h 338"/>
                <a:gd name="T36" fmla="*/ 91 w 91"/>
                <a:gd name="T37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T34" t="T35" r="T36" b="T37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4" name="Freeform 107"/>
            <p:cNvSpPr/>
            <p:nvPr/>
          </p:nvSpPr>
          <p:spPr bwMode="auto">
            <a:xfrm>
              <a:off x="920" y="320"/>
              <a:ext cx="26" cy="5"/>
            </a:xfrm>
            <a:custGeom>
              <a:avLst/>
              <a:gdLst>
                <a:gd name="T0" fmla="*/ 49 w 51"/>
                <a:gd name="T1" fmla="*/ 0 h 10"/>
                <a:gd name="T2" fmla="*/ 1 w 51"/>
                <a:gd name="T3" fmla="*/ 2 h 10"/>
                <a:gd name="T4" fmla="*/ 0 w 51"/>
                <a:gd name="T5" fmla="*/ 10 h 10"/>
                <a:gd name="T6" fmla="*/ 51 w 51"/>
                <a:gd name="T7" fmla="*/ 9 h 10"/>
                <a:gd name="T8" fmla="*/ 49 w 51"/>
                <a:gd name="T9" fmla="*/ 0 h 10"/>
                <a:gd name="T10" fmla="*/ 0 w 51"/>
                <a:gd name="T11" fmla="*/ 0 h 10"/>
                <a:gd name="T12" fmla="*/ 51 w 5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5" name="Freeform 108"/>
            <p:cNvSpPr/>
            <p:nvPr/>
          </p:nvSpPr>
          <p:spPr bwMode="auto">
            <a:xfrm>
              <a:off x="920" y="342"/>
              <a:ext cx="27" cy="4"/>
            </a:xfrm>
            <a:custGeom>
              <a:avLst/>
              <a:gdLst>
                <a:gd name="T0" fmla="*/ 52 w 53"/>
                <a:gd name="T1" fmla="*/ 0 h 9"/>
                <a:gd name="T2" fmla="*/ 1 w 53"/>
                <a:gd name="T3" fmla="*/ 1 h 9"/>
                <a:gd name="T4" fmla="*/ 0 w 53"/>
                <a:gd name="T5" fmla="*/ 9 h 9"/>
                <a:gd name="T6" fmla="*/ 53 w 53"/>
                <a:gd name="T7" fmla="*/ 8 h 9"/>
                <a:gd name="T8" fmla="*/ 52 w 53"/>
                <a:gd name="T9" fmla="*/ 0 h 9"/>
                <a:gd name="T10" fmla="*/ 0 w 53"/>
                <a:gd name="T11" fmla="*/ 0 h 9"/>
                <a:gd name="T12" fmla="*/ 53 w 53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6" name="Freeform 109"/>
            <p:cNvSpPr/>
            <p:nvPr/>
          </p:nvSpPr>
          <p:spPr bwMode="auto">
            <a:xfrm>
              <a:off x="920" y="336"/>
              <a:ext cx="27" cy="3"/>
            </a:xfrm>
            <a:custGeom>
              <a:avLst/>
              <a:gdLst>
                <a:gd name="T0" fmla="*/ 52 w 53"/>
                <a:gd name="T1" fmla="*/ 0 h 4"/>
                <a:gd name="T2" fmla="*/ 1 w 53"/>
                <a:gd name="T3" fmla="*/ 1 h 4"/>
                <a:gd name="T4" fmla="*/ 0 w 53"/>
                <a:gd name="T5" fmla="*/ 4 h 4"/>
                <a:gd name="T6" fmla="*/ 53 w 53"/>
                <a:gd name="T7" fmla="*/ 3 h 4"/>
                <a:gd name="T8" fmla="*/ 52 w 53"/>
                <a:gd name="T9" fmla="*/ 0 h 4"/>
                <a:gd name="T10" fmla="*/ 0 w 53"/>
                <a:gd name="T11" fmla="*/ 0 h 4"/>
                <a:gd name="T12" fmla="*/ 53 w 53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7" name="Freeform 110"/>
            <p:cNvSpPr/>
            <p:nvPr/>
          </p:nvSpPr>
          <p:spPr bwMode="auto">
            <a:xfrm>
              <a:off x="920" y="366"/>
              <a:ext cx="29" cy="5"/>
            </a:xfrm>
            <a:custGeom>
              <a:avLst/>
              <a:gdLst>
                <a:gd name="T0" fmla="*/ 57 w 58"/>
                <a:gd name="T1" fmla="*/ 0 h 10"/>
                <a:gd name="T2" fmla="*/ 1 w 58"/>
                <a:gd name="T3" fmla="*/ 2 h 10"/>
                <a:gd name="T4" fmla="*/ 0 w 58"/>
                <a:gd name="T5" fmla="*/ 10 h 10"/>
                <a:gd name="T6" fmla="*/ 58 w 58"/>
                <a:gd name="T7" fmla="*/ 8 h 10"/>
                <a:gd name="T8" fmla="*/ 57 w 58"/>
                <a:gd name="T9" fmla="*/ 0 h 10"/>
                <a:gd name="T10" fmla="*/ 0 w 58"/>
                <a:gd name="T11" fmla="*/ 0 h 10"/>
                <a:gd name="T12" fmla="*/ 58 w 58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8" name="Freeform 111"/>
            <p:cNvSpPr/>
            <p:nvPr/>
          </p:nvSpPr>
          <p:spPr bwMode="auto">
            <a:xfrm>
              <a:off x="920" y="361"/>
              <a:ext cx="29" cy="3"/>
            </a:xfrm>
            <a:custGeom>
              <a:avLst/>
              <a:gdLst>
                <a:gd name="T0" fmla="*/ 57 w 57"/>
                <a:gd name="T1" fmla="*/ 0 h 6"/>
                <a:gd name="T2" fmla="*/ 1 w 57"/>
                <a:gd name="T3" fmla="*/ 2 h 6"/>
                <a:gd name="T4" fmla="*/ 0 w 57"/>
                <a:gd name="T5" fmla="*/ 6 h 6"/>
                <a:gd name="T6" fmla="*/ 57 w 57"/>
                <a:gd name="T7" fmla="*/ 4 h 6"/>
                <a:gd name="T8" fmla="*/ 57 w 57"/>
                <a:gd name="T9" fmla="*/ 0 h 6"/>
                <a:gd name="T10" fmla="*/ 0 w 57"/>
                <a:gd name="T11" fmla="*/ 0 h 6"/>
                <a:gd name="T12" fmla="*/ 57 w 57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9" name="Freeform 112"/>
            <p:cNvSpPr/>
            <p:nvPr/>
          </p:nvSpPr>
          <p:spPr bwMode="auto">
            <a:xfrm>
              <a:off x="54" y="67"/>
              <a:ext cx="304" cy="444"/>
            </a:xfrm>
            <a:custGeom>
              <a:avLst/>
              <a:gdLst>
                <a:gd name="T0" fmla="*/ 555 w 607"/>
                <a:gd name="T1" fmla="*/ 391 h 888"/>
                <a:gd name="T2" fmla="*/ 469 w 607"/>
                <a:gd name="T3" fmla="*/ 434 h 888"/>
                <a:gd name="T4" fmla="*/ 390 w 607"/>
                <a:gd name="T5" fmla="*/ 553 h 888"/>
                <a:gd name="T6" fmla="*/ 345 w 607"/>
                <a:gd name="T7" fmla="*/ 800 h 888"/>
                <a:gd name="T8" fmla="*/ 308 w 607"/>
                <a:gd name="T9" fmla="*/ 818 h 888"/>
                <a:gd name="T10" fmla="*/ 299 w 607"/>
                <a:gd name="T11" fmla="*/ 663 h 888"/>
                <a:gd name="T12" fmla="*/ 243 w 607"/>
                <a:gd name="T13" fmla="*/ 506 h 888"/>
                <a:gd name="T14" fmla="*/ 108 w 607"/>
                <a:gd name="T15" fmla="*/ 376 h 888"/>
                <a:gd name="T16" fmla="*/ 23 w 607"/>
                <a:gd name="T17" fmla="*/ 336 h 888"/>
                <a:gd name="T18" fmla="*/ 91 w 607"/>
                <a:gd name="T19" fmla="*/ 359 h 888"/>
                <a:gd name="T20" fmla="*/ 173 w 607"/>
                <a:gd name="T21" fmla="*/ 409 h 888"/>
                <a:gd name="T22" fmla="*/ 254 w 607"/>
                <a:gd name="T23" fmla="*/ 498 h 888"/>
                <a:gd name="T24" fmla="*/ 282 w 607"/>
                <a:gd name="T25" fmla="*/ 534 h 888"/>
                <a:gd name="T26" fmla="*/ 266 w 607"/>
                <a:gd name="T27" fmla="*/ 437 h 888"/>
                <a:gd name="T28" fmla="*/ 229 w 607"/>
                <a:gd name="T29" fmla="*/ 306 h 888"/>
                <a:gd name="T30" fmla="*/ 153 w 607"/>
                <a:gd name="T31" fmla="*/ 160 h 888"/>
                <a:gd name="T32" fmla="*/ 141 w 607"/>
                <a:gd name="T33" fmla="*/ 131 h 888"/>
                <a:gd name="T34" fmla="*/ 196 w 607"/>
                <a:gd name="T35" fmla="*/ 217 h 888"/>
                <a:gd name="T36" fmla="*/ 212 w 607"/>
                <a:gd name="T37" fmla="*/ 208 h 888"/>
                <a:gd name="T38" fmla="*/ 188 w 607"/>
                <a:gd name="T39" fmla="*/ 83 h 888"/>
                <a:gd name="T40" fmla="*/ 189 w 607"/>
                <a:gd name="T41" fmla="*/ 74 h 888"/>
                <a:gd name="T42" fmla="*/ 219 w 607"/>
                <a:gd name="T43" fmla="*/ 192 h 888"/>
                <a:gd name="T44" fmla="*/ 247 w 607"/>
                <a:gd name="T45" fmla="*/ 315 h 888"/>
                <a:gd name="T46" fmla="*/ 309 w 607"/>
                <a:gd name="T47" fmla="*/ 529 h 888"/>
                <a:gd name="T48" fmla="*/ 342 w 607"/>
                <a:gd name="T49" fmla="*/ 581 h 888"/>
                <a:gd name="T50" fmla="*/ 365 w 607"/>
                <a:gd name="T51" fmla="*/ 387 h 888"/>
                <a:gd name="T52" fmla="*/ 332 w 607"/>
                <a:gd name="T53" fmla="*/ 168 h 888"/>
                <a:gd name="T54" fmla="*/ 290 w 607"/>
                <a:gd name="T55" fmla="*/ 35 h 888"/>
                <a:gd name="T56" fmla="*/ 294 w 607"/>
                <a:gd name="T57" fmla="*/ 39 h 888"/>
                <a:gd name="T58" fmla="*/ 350 w 607"/>
                <a:gd name="T59" fmla="*/ 200 h 888"/>
                <a:gd name="T60" fmla="*/ 390 w 607"/>
                <a:gd name="T61" fmla="*/ 236 h 888"/>
                <a:gd name="T62" fmla="*/ 459 w 607"/>
                <a:gd name="T63" fmla="*/ 116 h 888"/>
                <a:gd name="T64" fmla="*/ 462 w 607"/>
                <a:gd name="T65" fmla="*/ 116 h 888"/>
                <a:gd name="T66" fmla="*/ 391 w 607"/>
                <a:gd name="T67" fmla="*/ 261 h 888"/>
                <a:gd name="T68" fmla="*/ 378 w 607"/>
                <a:gd name="T69" fmla="*/ 364 h 888"/>
                <a:gd name="T70" fmla="*/ 428 w 607"/>
                <a:gd name="T71" fmla="*/ 366 h 888"/>
                <a:gd name="T72" fmla="*/ 501 w 607"/>
                <a:gd name="T73" fmla="*/ 214 h 888"/>
                <a:gd name="T74" fmla="*/ 512 w 607"/>
                <a:gd name="T75" fmla="*/ 172 h 888"/>
                <a:gd name="T76" fmla="*/ 525 w 607"/>
                <a:gd name="T77" fmla="*/ 226 h 888"/>
                <a:gd name="T78" fmla="*/ 562 w 607"/>
                <a:gd name="T79" fmla="*/ 145 h 888"/>
                <a:gd name="T80" fmla="*/ 566 w 607"/>
                <a:gd name="T81" fmla="*/ 149 h 888"/>
                <a:gd name="T82" fmla="*/ 529 w 607"/>
                <a:gd name="T83" fmla="*/ 235 h 888"/>
                <a:gd name="T84" fmla="*/ 482 w 607"/>
                <a:gd name="T85" fmla="*/ 302 h 888"/>
                <a:gd name="T86" fmla="*/ 448 w 607"/>
                <a:gd name="T87" fmla="*/ 362 h 888"/>
                <a:gd name="T88" fmla="*/ 415 w 607"/>
                <a:gd name="T89" fmla="*/ 398 h 888"/>
                <a:gd name="T90" fmla="*/ 381 w 607"/>
                <a:gd name="T91" fmla="*/ 464 h 888"/>
                <a:gd name="T92" fmla="*/ 387 w 607"/>
                <a:gd name="T93" fmla="*/ 503 h 888"/>
                <a:gd name="T94" fmla="*/ 434 w 607"/>
                <a:gd name="T95" fmla="*/ 440 h 888"/>
                <a:gd name="T96" fmla="*/ 475 w 607"/>
                <a:gd name="T97" fmla="*/ 380 h 888"/>
                <a:gd name="T98" fmla="*/ 478 w 607"/>
                <a:gd name="T99" fmla="*/ 388 h 888"/>
                <a:gd name="T100" fmla="*/ 502 w 607"/>
                <a:gd name="T101" fmla="*/ 398 h 888"/>
                <a:gd name="T102" fmla="*/ 577 w 607"/>
                <a:gd name="T103" fmla="*/ 380 h 888"/>
                <a:gd name="T104" fmla="*/ 0 w 607"/>
                <a:gd name="T105" fmla="*/ 0 h 888"/>
                <a:gd name="T106" fmla="*/ 607 w 607"/>
                <a:gd name="T107" fmla="*/ 888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0" name="Freeform 113"/>
            <p:cNvSpPr/>
            <p:nvPr/>
          </p:nvSpPr>
          <p:spPr bwMode="auto">
            <a:xfrm>
              <a:off x="3" y="6"/>
              <a:ext cx="408" cy="298"/>
            </a:xfrm>
            <a:custGeom>
              <a:avLst/>
              <a:gdLst>
                <a:gd name="T0" fmla="*/ 510 w 814"/>
                <a:gd name="T1" fmla="*/ 51 h 595"/>
                <a:gd name="T2" fmla="*/ 455 w 814"/>
                <a:gd name="T3" fmla="*/ 5 h 595"/>
                <a:gd name="T4" fmla="*/ 371 w 814"/>
                <a:gd name="T5" fmla="*/ 14 h 595"/>
                <a:gd name="T6" fmla="*/ 309 w 814"/>
                <a:gd name="T7" fmla="*/ 73 h 595"/>
                <a:gd name="T8" fmla="*/ 292 w 814"/>
                <a:gd name="T9" fmla="*/ 142 h 595"/>
                <a:gd name="T10" fmla="*/ 302 w 814"/>
                <a:gd name="T11" fmla="*/ 188 h 595"/>
                <a:gd name="T12" fmla="*/ 282 w 814"/>
                <a:gd name="T13" fmla="*/ 195 h 595"/>
                <a:gd name="T14" fmla="*/ 270 w 814"/>
                <a:gd name="T15" fmla="*/ 211 h 595"/>
                <a:gd name="T16" fmla="*/ 261 w 814"/>
                <a:gd name="T17" fmla="*/ 191 h 595"/>
                <a:gd name="T18" fmla="*/ 269 w 814"/>
                <a:gd name="T19" fmla="*/ 167 h 595"/>
                <a:gd name="T20" fmla="*/ 270 w 814"/>
                <a:gd name="T21" fmla="*/ 102 h 595"/>
                <a:gd name="T22" fmla="*/ 197 w 814"/>
                <a:gd name="T23" fmla="*/ 76 h 595"/>
                <a:gd name="T24" fmla="*/ 103 w 814"/>
                <a:gd name="T25" fmla="*/ 160 h 595"/>
                <a:gd name="T26" fmla="*/ 112 w 814"/>
                <a:gd name="T27" fmla="*/ 223 h 595"/>
                <a:gd name="T28" fmla="*/ 167 w 814"/>
                <a:gd name="T29" fmla="*/ 248 h 595"/>
                <a:gd name="T30" fmla="*/ 146 w 814"/>
                <a:gd name="T31" fmla="*/ 301 h 595"/>
                <a:gd name="T32" fmla="*/ 115 w 814"/>
                <a:gd name="T33" fmla="*/ 241 h 595"/>
                <a:gd name="T34" fmla="*/ 53 w 814"/>
                <a:gd name="T35" fmla="*/ 241 h 595"/>
                <a:gd name="T36" fmla="*/ 47 w 814"/>
                <a:gd name="T37" fmla="*/ 336 h 595"/>
                <a:gd name="T38" fmla="*/ 8 w 814"/>
                <a:gd name="T39" fmla="*/ 334 h 595"/>
                <a:gd name="T40" fmla="*/ 11 w 814"/>
                <a:gd name="T41" fmla="*/ 398 h 595"/>
                <a:gd name="T42" fmla="*/ 71 w 814"/>
                <a:gd name="T43" fmla="*/ 465 h 595"/>
                <a:gd name="T44" fmla="*/ 59 w 814"/>
                <a:gd name="T45" fmla="*/ 486 h 595"/>
                <a:gd name="T46" fmla="*/ 61 w 814"/>
                <a:gd name="T47" fmla="*/ 520 h 595"/>
                <a:gd name="T48" fmla="*/ 88 w 814"/>
                <a:gd name="T49" fmla="*/ 557 h 595"/>
                <a:gd name="T50" fmla="*/ 154 w 814"/>
                <a:gd name="T51" fmla="*/ 584 h 595"/>
                <a:gd name="T52" fmla="*/ 268 w 814"/>
                <a:gd name="T53" fmla="*/ 587 h 595"/>
                <a:gd name="T54" fmla="*/ 349 w 814"/>
                <a:gd name="T55" fmla="*/ 567 h 595"/>
                <a:gd name="T56" fmla="*/ 370 w 814"/>
                <a:gd name="T57" fmla="*/ 534 h 595"/>
                <a:gd name="T58" fmla="*/ 375 w 814"/>
                <a:gd name="T59" fmla="*/ 509 h 595"/>
                <a:gd name="T60" fmla="*/ 425 w 814"/>
                <a:gd name="T61" fmla="*/ 503 h 595"/>
                <a:gd name="T62" fmla="*/ 470 w 814"/>
                <a:gd name="T63" fmla="*/ 473 h 595"/>
                <a:gd name="T64" fmla="*/ 476 w 814"/>
                <a:gd name="T65" fmla="*/ 478 h 595"/>
                <a:gd name="T66" fmla="*/ 482 w 814"/>
                <a:gd name="T67" fmla="*/ 500 h 595"/>
                <a:gd name="T68" fmla="*/ 507 w 814"/>
                <a:gd name="T69" fmla="*/ 515 h 595"/>
                <a:gd name="T70" fmla="*/ 492 w 814"/>
                <a:gd name="T71" fmla="*/ 555 h 595"/>
                <a:gd name="T72" fmla="*/ 527 w 814"/>
                <a:gd name="T73" fmla="*/ 586 h 595"/>
                <a:gd name="T74" fmla="*/ 600 w 814"/>
                <a:gd name="T75" fmla="*/ 594 h 595"/>
                <a:gd name="T76" fmla="*/ 691 w 814"/>
                <a:gd name="T77" fmla="*/ 567 h 595"/>
                <a:gd name="T78" fmla="*/ 762 w 814"/>
                <a:gd name="T79" fmla="*/ 516 h 595"/>
                <a:gd name="T80" fmla="*/ 805 w 814"/>
                <a:gd name="T81" fmla="*/ 454 h 595"/>
                <a:gd name="T82" fmla="*/ 811 w 814"/>
                <a:gd name="T83" fmla="*/ 400 h 595"/>
                <a:gd name="T84" fmla="*/ 771 w 814"/>
                <a:gd name="T85" fmla="*/ 366 h 595"/>
                <a:gd name="T86" fmla="*/ 785 w 814"/>
                <a:gd name="T87" fmla="*/ 303 h 595"/>
                <a:gd name="T88" fmla="*/ 754 w 814"/>
                <a:gd name="T89" fmla="*/ 245 h 595"/>
                <a:gd name="T90" fmla="*/ 708 w 814"/>
                <a:gd name="T91" fmla="*/ 243 h 595"/>
                <a:gd name="T92" fmla="*/ 688 w 814"/>
                <a:gd name="T93" fmla="*/ 223 h 595"/>
                <a:gd name="T94" fmla="*/ 659 w 814"/>
                <a:gd name="T95" fmla="*/ 221 h 595"/>
                <a:gd name="T96" fmla="*/ 692 w 814"/>
                <a:gd name="T97" fmla="*/ 192 h 595"/>
                <a:gd name="T98" fmla="*/ 692 w 814"/>
                <a:gd name="T99" fmla="*/ 144 h 595"/>
                <a:gd name="T100" fmla="*/ 638 w 814"/>
                <a:gd name="T101" fmla="*/ 137 h 595"/>
                <a:gd name="T102" fmla="*/ 661 w 814"/>
                <a:gd name="T103" fmla="*/ 106 h 595"/>
                <a:gd name="T104" fmla="*/ 648 w 814"/>
                <a:gd name="T105" fmla="*/ 75 h 595"/>
                <a:gd name="T106" fmla="*/ 612 w 814"/>
                <a:gd name="T107" fmla="*/ 57 h 595"/>
                <a:gd name="T108" fmla="*/ 565 w 814"/>
                <a:gd name="T109" fmla="*/ 64 h 595"/>
                <a:gd name="T110" fmla="*/ 523 w 814"/>
                <a:gd name="T111" fmla="*/ 111 h 595"/>
                <a:gd name="T112" fmla="*/ 0 w 814"/>
                <a:gd name="T113" fmla="*/ 0 h 595"/>
                <a:gd name="T114" fmla="*/ 814 w 814"/>
                <a:gd name="T115" fmla="*/ 595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T112" t="T113" r="T114" b="T115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1" name="Freeform 114"/>
            <p:cNvSpPr/>
            <p:nvPr/>
          </p:nvSpPr>
          <p:spPr bwMode="auto">
            <a:xfrm>
              <a:off x="319" y="383"/>
              <a:ext cx="80" cy="93"/>
            </a:xfrm>
            <a:custGeom>
              <a:avLst/>
              <a:gdLst>
                <a:gd name="T0" fmla="*/ 87 w 160"/>
                <a:gd name="T1" fmla="*/ 176 h 185"/>
                <a:gd name="T2" fmla="*/ 76 w 160"/>
                <a:gd name="T3" fmla="*/ 159 h 185"/>
                <a:gd name="T4" fmla="*/ 55 w 160"/>
                <a:gd name="T5" fmla="*/ 144 h 185"/>
                <a:gd name="T6" fmla="*/ 22 w 160"/>
                <a:gd name="T7" fmla="*/ 139 h 185"/>
                <a:gd name="T8" fmla="*/ 5 w 160"/>
                <a:gd name="T9" fmla="*/ 135 h 185"/>
                <a:gd name="T10" fmla="*/ 17 w 160"/>
                <a:gd name="T11" fmla="*/ 120 h 185"/>
                <a:gd name="T12" fmla="*/ 38 w 160"/>
                <a:gd name="T13" fmla="*/ 116 h 185"/>
                <a:gd name="T14" fmla="*/ 65 w 160"/>
                <a:gd name="T15" fmla="*/ 132 h 185"/>
                <a:gd name="T16" fmla="*/ 77 w 160"/>
                <a:gd name="T17" fmla="*/ 141 h 185"/>
                <a:gd name="T18" fmla="*/ 69 w 160"/>
                <a:gd name="T19" fmla="*/ 120 h 185"/>
                <a:gd name="T20" fmla="*/ 52 w 160"/>
                <a:gd name="T21" fmla="*/ 100 h 185"/>
                <a:gd name="T22" fmla="*/ 21 w 160"/>
                <a:gd name="T23" fmla="*/ 91 h 185"/>
                <a:gd name="T24" fmla="*/ 2 w 160"/>
                <a:gd name="T25" fmla="*/ 85 h 185"/>
                <a:gd name="T26" fmla="*/ 19 w 160"/>
                <a:gd name="T27" fmla="*/ 71 h 185"/>
                <a:gd name="T28" fmla="*/ 43 w 160"/>
                <a:gd name="T29" fmla="*/ 71 h 185"/>
                <a:gd name="T30" fmla="*/ 68 w 160"/>
                <a:gd name="T31" fmla="*/ 97 h 185"/>
                <a:gd name="T32" fmla="*/ 76 w 160"/>
                <a:gd name="T33" fmla="*/ 108 h 185"/>
                <a:gd name="T34" fmla="*/ 67 w 160"/>
                <a:gd name="T35" fmla="*/ 75 h 185"/>
                <a:gd name="T36" fmla="*/ 51 w 160"/>
                <a:gd name="T37" fmla="*/ 45 h 185"/>
                <a:gd name="T38" fmla="*/ 24 w 160"/>
                <a:gd name="T39" fmla="*/ 25 h 185"/>
                <a:gd name="T40" fmla="*/ 15 w 160"/>
                <a:gd name="T41" fmla="*/ 16 h 185"/>
                <a:gd name="T42" fmla="*/ 34 w 160"/>
                <a:gd name="T43" fmla="*/ 13 h 185"/>
                <a:gd name="T44" fmla="*/ 54 w 160"/>
                <a:gd name="T45" fmla="*/ 25 h 185"/>
                <a:gd name="T46" fmla="*/ 75 w 160"/>
                <a:gd name="T47" fmla="*/ 61 h 185"/>
                <a:gd name="T48" fmla="*/ 84 w 160"/>
                <a:gd name="T49" fmla="*/ 67 h 185"/>
                <a:gd name="T50" fmla="*/ 73 w 160"/>
                <a:gd name="T51" fmla="*/ 18 h 185"/>
                <a:gd name="T52" fmla="*/ 72 w 160"/>
                <a:gd name="T53" fmla="*/ 3 h 185"/>
                <a:gd name="T54" fmla="*/ 90 w 160"/>
                <a:gd name="T55" fmla="*/ 21 h 185"/>
                <a:gd name="T56" fmla="*/ 100 w 160"/>
                <a:gd name="T57" fmla="*/ 48 h 185"/>
                <a:gd name="T58" fmla="*/ 103 w 160"/>
                <a:gd name="T59" fmla="*/ 83 h 185"/>
                <a:gd name="T60" fmla="*/ 103 w 160"/>
                <a:gd name="T61" fmla="*/ 90 h 185"/>
                <a:gd name="T62" fmla="*/ 112 w 160"/>
                <a:gd name="T63" fmla="*/ 64 h 185"/>
                <a:gd name="T64" fmla="*/ 127 w 160"/>
                <a:gd name="T65" fmla="*/ 47 h 185"/>
                <a:gd name="T66" fmla="*/ 148 w 160"/>
                <a:gd name="T67" fmla="*/ 42 h 185"/>
                <a:gd name="T68" fmla="*/ 150 w 160"/>
                <a:gd name="T69" fmla="*/ 53 h 185"/>
                <a:gd name="T70" fmla="*/ 128 w 160"/>
                <a:gd name="T71" fmla="*/ 70 h 185"/>
                <a:gd name="T72" fmla="*/ 111 w 160"/>
                <a:gd name="T73" fmla="*/ 95 h 185"/>
                <a:gd name="T74" fmla="*/ 99 w 160"/>
                <a:gd name="T75" fmla="*/ 129 h 185"/>
                <a:gd name="T76" fmla="*/ 99 w 160"/>
                <a:gd name="T77" fmla="*/ 139 h 185"/>
                <a:gd name="T78" fmla="*/ 111 w 160"/>
                <a:gd name="T79" fmla="*/ 116 h 185"/>
                <a:gd name="T80" fmla="*/ 128 w 160"/>
                <a:gd name="T81" fmla="*/ 98 h 185"/>
                <a:gd name="T82" fmla="*/ 148 w 160"/>
                <a:gd name="T83" fmla="*/ 94 h 185"/>
                <a:gd name="T84" fmla="*/ 151 w 160"/>
                <a:gd name="T85" fmla="*/ 102 h 185"/>
                <a:gd name="T86" fmla="*/ 134 w 160"/>
                <a:gd name="T87" fmla="*/ 115 h 185"/>
                <a:gd name="T88" fmla="*/ 116 w 160"/>
                <a:gd name="T89" fmla="*/ 137 h 185"/>
                <a:gd name="T90" fmla="*/ 106 w 160"/>
                <a:gd name="T91" fmla="*/ 168 h 185"/>
                <a:gd name="T92" fmla="*/ 88 w 160"/>
                <a:gd name="T93" fmla="*/ 183 h 185"/>
                <a:gd name="T94" fmla="*/ 0 w 160"/>
                <a:gd name="T95" fmla="*/ 0 h 185"/>
                <a:gd name="T96" fmla="*/ 160 w 160"/>
                <a:gd name="T97" fmla="*/ 18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2" name="Freeform 115"/>
            <p:cNvSpPr/>
            <p:nvPr/>
          </p:nvSpPr>
          <p:spPr bwMode="auto">
            <a:xfrm>
              <a:off x="185" y="419"/>
              <a:ext cx="47" cy="50"/>
            </a:xfrm>
            <a:custGeom>
              <a:avLst/>
              <a:gdLst>
                <a:gd name="T0" fmla="*/ 64 w 94"/>
                <a:gd name="T1" fmla="*/ 99 h 99"/>
                <a:gd name="T2" fmla="*/ 55 w 94"/>
                <a:gd name="T3" fmla="*/ 82 h 99"/>
                <a:gd name="T4" fmla="*/ 66 w 94"/>
                <a:gd name="T5" fmla="*/ 72 h 99"/>
                <a:gd name="T6" fmla="*/ 76 w 94"/>
                <a:gd name="T7" fmla="*/ 60 h 99"/>
                <a:gd name="T8" fmla="*/ 79 w 94"/>
                <a:gd name="T9" fmla="*/ 48 h 99"/>
                <a:gd name="T10" fmla="*/ 77 w 94"/>
                <a:gd name="T11" fmla="*/ 34 h 99"/>
                <a:gd name="T12" fmla="*/ 72 w 94"/>
                <a:gd name="T13" fmla="*/ 28 h 99"/>
                <a:gd name="T14" fmla="*/ 66 w 94"/>
                <a:gd name="T15" fmla="*/ 23 h 99"/>
                <a:gd name="T16" fmla="*/ 58 w 94"/>
                <a:gd name="T17" fmla="*/ 21 h 99"/>
                <a:gd name="T18" fmla="*/ 49 w 94"/>
                <a:gd name="T19" fmla="*/ 19 h 99"/>
                <a:gd name="T20" fmla="*/ 40 w 94"/>
                <a:gd name="T21" fmla="*/ 19 h 99"/>
                <a:gd name="T22" fmla="*/ 31 w 94"/>
                <a:gd name="T23" fmla="*/ 19 h 99"/>
                <a:gd name="T24" fmla="*/ 22 w 94"/>
                <a:gd name="T25" fmla="*/ 20 h 99"/>
                <a:gd name="T26" fmla="*/ 13 w 94"/>
                <a:gd name="T27" fmla="*/ 21 h 99"/>
                <a:gd name="T28" fmla="*/ 4 w 94"/>
                <a:gd name="T29" fmla="*/ 20 h 99"/>
                <a:gd name="T30" fmla="*/ 0 w 94"/>
                <a:gd name="T31" fmla="*/ 15 h 99"/>
                <a:gd name="T32" fmla="*/ 1 w 94"/>
                <a:gd name="T33" fmla="*/ 8 h 99"/>
                <a:gd name="T34" fmla="*/ 9 w 94"/>
                <a:gd name="T35" fmla="*/ 4 h 99"/>
                <a:gd name="T36" fmla="*/ 17 w 94"/>
                <a:gd name="T37" fmla="*/ 2 h 99"/>
                <a:gd name="T38" fmla="*/ 27 w 94"/>
                <a:gd name="T39" fmla="*/ 0 h 99"/>
                <a:gd name="T40" fmla="*/ 40 w 94"/>
                <a:gd name="T41" fmla="*/ 0 h 99"/>
                <a:gd name="T42" fmla="*/ 54 w 94"/>
                <a:gd name="T43" fmla="*/ 2 h 99"/>
                <a:gd name="T44" fmla="*/ 66 w 94"/>
                <a:gd name="T45" fmla="*/ 5 h 99"/>
                <a:gd name="T46" fmla="*/ 78 w 94"/>
                <a:gd name="T47" fmla="*/ 11 h 99"/>
                <a:gd name="T48" fmla="*/ 87 w 94"/>
                <a:gd name="T49" fmla="*/ 20 h 99"/>
                <a:gd name="T50" fmla="*/ 93 w 94"/>
                <a:gd name="T51" fmla="*/ 33 h 99"/>
                <a:gd name="T52" fmla="*/ 94 w 94"/>
                <a:gd name="T53" fmla="*/ 56 h 99"/>
                <a:gd name="T54" fmla="*/ 87 w 94"/>
                <a:gd name="T55" fmla="*/ 72 h 99"/>
                <a:gd name="T56" fmla="*/ 79 w 94"/>
                <a:gd name="T57" fmla="*/ 80 h 99"/>
                <a:gd name="T58" fmla="*/ 76 w 94"/>
                <a:gd name="T59" fmla="*/ 83 h 99"/>
                <a:gd name="T60" fmla="*/ 79 w 94"/>
                <a:gd name="T61" fmla="*/ 95 h 99"/>
                <a:gd name="T62" fmla="*/ 64 w 94"/>
                <a:gd name="T63" fmla="*/ 99 h 99"/>
                <a:gd name="T64" fmla="*/ 0 w 94"/>
                <a:gd name="T65" fmla="*/ 0 h 99"/>
                <a:gd name="T66" fmla="*/ 94 w 94"/>
                <a:gd name="T6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T64" t="T65" r="T66" b="T67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413" name="Rectangle 116"/>
          <p:cNvSpPr>
            <a:spLocks noChangeArrowheads="1"/>
          </p:cNvSpPr>
          <p:nvPr/>
        </p:nvSpPr>
        <p:spPr bwMode="auto">
          <a:xfrm>
            <a:off x="2438400" y="2057400"/>
            <a:ext cx="58547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把剪出的等腰三角形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沿折痕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对折，找出其中重合的线段和角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13414" name="Picture 119" descr="图片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62400" y="1143000"/>
            <a:ext cx="15414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WWW.2PPT.COM&#10;">
  <a:themeElements>
    <a:clrScheme name="7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7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0_默认设计模板">
  <a:themeElements>
    <a:clrScheme name="10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0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0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1_默认设计模板">
  <a:themeElements>
    <a:clrScheme name="1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1067</Words>
  <Application>Microsoft Office PowerPoint</Application>
  <PresentationFormat>全屏显示(4:3)</PresentationFormat>
  <Paragraphs>150</Paragraphs>
  <Slides>23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23</vt:i4>
      </vt:variant>
    </vt:vector>
  </HeadingPairs>
  <TitlesOfParts>
    <vt:vector size="42" baseType="lpstr">
      <vt:lpstr>方正舒体</vt:lpstr>
      <vt:lpstr>方正姚体</vt:lpstr>
      <vt:lpstr>华文行楷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Garamond</vt:lpstr>
      <vt:lpstr>Symbol</vt:lpstr>
      <vt:lpstr>Tahoma</vt:lpstr>
      <vt:lpstr>Times New Roman</vt:lpstr>
      <vt:lpstr>Wingdings</vt:lpstr>
      <vt:lpstr>Wingdings 3</vt:lpstr>
      <vt:lpstr>WWW.2PPT.COM
</vt:lpstr>
      <vt:lpstr>10_默认设计模板</vt:lpstr>
      <vt:lpstr>11_默认设计模板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2015-09-28T09:15:00Z</dcterms:created>
  <dcterms:modified xsi:type="dcterms:W3CDTF">2023-01-17T02:57:52Z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622CAE60170E4068A6FEEB607F03AA97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