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23" r:id="rId2"/>
    <p:sldId id="325" r:id="rId3"/>
    <p:sldId id="439" r:id="rId4"/>
    <p:sldId id="490" r:id="rId5"/>
    <p:sldId id="491" r:id="rId6"/>
    <p:sldId id="492" r:id="rId7"/>
    <p:sldId id="498" r:id="rId8"/>
    <p:sldId id="494" r:id="rId9"/>
    <p:sldId id="495" r:id="rId10"/>
    <p:sldId id="509" r:id="rId11"/>
    <p:sldId id="496" r:id="rId12"/>
    <p:sldId id="502" r:id="rId13"/>
    <p:sldId id="503" r:id="rId14"/>
    <p:sldId id="504" r:id="rId15"/>
    <p:sldId id="505" r:id="rId16"/>
    <p:sldId id="507" r:id="rId17"/>
    <p:sldId id="499" r:id="rId18"/>
    <p:sldId id="497" r:id="rId19"/>
    <p:sldId id="512" r:id="rId20"/>
    <p:sldId id="435" r:id="rId21"/>
    <p:sldId id="500" r:id="rId22"/>
    <p:sldId id="493" r:id="rId23"/>
    <p:sldId id="487" r:id="rId24"/>
    <p:sldId id="511" r:id="rId25"/>
    <p:sldId id="513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000099"/>
    <a:srgbClr val="E6E109"/>
    <a:srgbClr val="3333FF"/>
    <a:srgbClr val="FF00FF"/>
    <a:srgbClr val="800080"/>
    <a:srgbClr val="99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56" autoAdjust="0"/>
    <p:restoredTop sz="93577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 b="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073D4BEC-E1A9-473A-95E8-3297C1551A6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710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5FB35B7-AE66-440B-A628-B8DB68345D07}" type="slidenum">
              <a:rPr lang="en-US" altLang="zh-CN" b="0">
                <a:ea typeface="黑体" panose="02010609060101010101" pitchFamily="2" charset="-122"/>
              </a:rPr>
              <a:t>1</a:t>
            </a:fld>
            <a:endParaRPr lang="en-US" altLang="zh-CN" b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915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9156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EA744B-19D1-49E4-BD6B-89E673E15F22}" type="slidenum">
              <a:rPr lang="en-US" altLang="zh-CN" b="0">
                <a:ea typeface="黑体" panose="02010609060101010101" pitchFamily="2" charset="-122"/>
              </a:rPr>
              <a:t>2</a:t>
            </a:fld>
            <a:endParaRPr lang="en-US" altLang="zh-CN" b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5017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0180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42C0E41-854E-4CCE-A88D-A26B4E4AB4A5}" type="slidenum">
              <a:rPr lang="en-US" altLang="zh-CN" b="0">
                <a:ea typeface="黑体" panose="02010609060101010101" pitchFamily="2" charset="-122"/>
              </a:rPr>
              <a:t>7</a:t>
            </a:fld>
            <a:endParaRPr lang="en-US" altLang="zh-CN" b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512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1204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E08461-90B6-41A2-ADBB-F08E9A804779}" type="slidenum">
              <a:rPr lang="en-US" altLang="zh-CN" b="0">
                <a:ea typeface="黑体" panose="02010609060101010101" pitchFamily="2" charset="-122"/>
              </a:rPr>
              <a:t>9</a:t>
            </a:fld>
            <a:endParaRPr lang="en-US" altLang="zh-CN" b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625B24C1-FE8D-43ED-B139-7AE4237C402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982626ED-E658-46EC-8EA6-2F4FE16A05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72585-F004-4585-BFE5-FD2AF6B464D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53A4F-F8E0-465E-B2B0-467AE06368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2DC49-AB79-4A3A-B49B-1C3BDCFE9E5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B5F4A-7C65-423D-9BDA-0D70EA2500A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7E718-7D06-40FC-9497-DBA8FC272E6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434CA-D58D-4BB5-A13E-AA10106FC5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8C557-CB58-43BB-95A7-0444E7E2323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98839-2ABD-4993-BD98-83313F07F2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1C743-20B5-4DB2-8618-041C07FA370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A8CC-9936-4761-B308-2CBCB423892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4A802-8376-4A70-A5F0-6BAE76D9BB5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A77A0-951C-4BF2-BB2A-60D399DFE7F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E8420-845B-4F19-8D68-1D340F6497A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1A5CE-752E-439E-A010-2022CD2C8C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499A3-9271-4562-A0B8-8B0AA2A105D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A8E81-B13C-41C6-A08A-F36F6B4141B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00187-3763-481A-A090-90DF9CED9E7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B68DE-C3B4-4F93-9234-CF37D1B9F8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 b="0"/>
            </a:lvl1pPr>
          </a:lstStyle>
          <a:p>
            <a:fld id="{1436BA79-343F-4F4E-BF2E-B88FFBD210D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 b="0"/>
            </a:lvl1pPr>
          </a:lstStyle>
          <a:p>
            <a:endParaRPr lang="en-US" altLang="zh-CN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400" b="0"/>
            </a:lvl1pPr>
          </a:lstStyle>
          <a:p>
            <a:fld id="{1A08393C-4E40-4CF7-A8DA-AC765D8E1915}" type="slidenum">
              <a:rPr lang="zh-CN" altLang="en-US"/>
              <a:t>‹#›</a:t>
            </a:fld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7129"/>
            <a:ext cx="9144000" cy="68437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524050"/>
            <a:ext cx="9144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4400" b="0" kern="10" dirty="0" smtClean="0">
                <a:ln w="9525">
                  <a:round/>
                </a:ln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6.3  </a:t>
            </a:r>
            <a:r>
              <a:rPr lang="zh-CN" altLang="en-US" sz="4400" b="0" kern="10" dirty="0">
                <a:ln w="9525">
                  <a:round/>
                </a:ln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特殊的平行四边</a:t>
            </a:r>
            <a:r>
              <a:rPr lang="zh-CN" altLang="en-US" sz="4400" b="0" kern="10" dirty="0" smtClean="0">
                <a:ln w="9525">
                  <a:round/>
                </a:ln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形</a:t>
            </a:r>
            <a:endParaRPr lang="en-US" altLang="zh-CN" sz="4400" b="0" kern="10" dirty="0">
              <a:ln w="9525">
                <a:round/>
              </a:ln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3600" b="0" kern="10" dirty="0" smtClean="0">
                <a:ln w="9525">
                  <a:round/>
                </a:ln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3600" b="0" kern="10" dirty="0" smtClean="0">
                <a:ln w="9525">
                  <a:round/>
                </a:ln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0" kern="10" dirty="0" smtClean="0">
                <a:ln w="9525">
                  <a:round/>
                </a:ln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课时</a:t>
            </a:r>
            <a:endParaRPr lang="zh-CN" altLang="en-US" sz="2000" b="0" kern="10" dirty="0">
              <a:ln w="9525">
                <a:round/>
              </a:ln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8005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23875" y="1589088"/>
            <a:ext cx="78263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已知：如图，菱形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的对角线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5450" y="3295650"/>
            <a:ext cx="47117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证明：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∵四边形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</a:p>
        </p:txBody>
      </p:sp>
      <p:grpSp>
        <p:nvGrpSpPr>
          <p:cNvPr id="29700" name="Group 4"/>
          <p:cNvGrpSpPr/>
          <p:nvPr/>
        </p:nvGrpSpPr>
        <p:grpSpPr bwMode="auto">
          <a:xfrm>
            <a:off x="5638800" y="3279775"/>
            <a:ext cx="3429000" cy="2511425"/>
            <a:chOff x="3706" y="2474"/>
            <a:chExt cx="2190" cy="2300"/>
          </a:xfrm>
        </p:grpSpPr>
        <p:grpSp>
          <p:nvGrpSpPr>
            <p:cNvPr id="29707" name="Group 5"/>
            <p:cNvGrpSpPr/>
            <p:nvPr/>
          </p:nvGrpSpPr>
          <p:grpSpPr bwMode="auto">
            <a:xfrm>
              <a:off x="3955" y="2915"/>
              <a:ext cx="1805" cy="1600"/>
              <a:chOff x="2543" y="1887"/>
              <a:chExt cx="3247" cy="1600"/>
            </a:xfrm>
          </p:grpSpPr>
          <p:sp>
            <p:nvSpPr>
              <p:cNvPr id="29713" name="Line 6"/>
              <p:cNvSpPr>
                <a:spLocks noChangeShapeType="1"/>
              </p:cNvSpPr>
              <p:nvPr/>
            </p:nvSpPr>
            <p:spPr bwMode="auto">
              <a:xfrm>
                <a:off x="3689" y="1887"/>
                <a:ext cx="2101" cy="0"/>
              </a:xfrm>
              <a:prstGeom prst="line">
                <a:avLst/>
              </a:prstGeom>
              <a:noFill/>
              <a:ln w="38100">
                <a:solidFill>
                  <a:srgbClr val="EC1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4" name="Line 7"/>
              <p:cNvSpPr>
                <a:spLocks noChangeShapeType="1"/>
              </p:cNvSpPr>
              <p:nvPr/>
            </p:nvSpPr>
            <p:spPr bwMode="auto">
              <a:xfrm>
                <a:off x="2543" y="3487"/>
                <a:ext cx="2101" cy="0"/>
              </a:xfrm>
              <a:prstGeom prst="line">
                <a:avLst/>
              </a:prstGeom>
              <a:noFill/>
              <a:ln w="38100">
                <a:solidFill>
                  <a:srgbClr val="EC1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5" name="Line 8"/>
              <p:cNvSpPr>
                <a:spLocks noChangeShapeType="1"/>
              </p:cNvSpPr>
              <p:nvPr/>
            </p:nvSpPr>
            <p:spPr bwMode="auto">
              <a:xfrm flipV="1">
                <a:off x="2543" y="1887"/>
                <a:ext cx="1146" cy="1600"/>
              </a:xfrm>
              <a:prstGeom prst="line">
                <a:avLst/>
              </a:prstGeom>
              <a:noFill/>
              <a:ln w="38100">
                <a:solidFill>
                  <a:srgbClr val="EC1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6" name="Line 9"/>
              <p:cNvSpPr>
                <a:spLocks noChangeShapeType="1"/>
              </p:cNvSpPr>
              <p:nvPr/>
            </p:nvSpPr>
            <p:spPr bwMode="auto">
              <a:xfrm flipV="1">
                <a:off x="4644" y="1887"/>
                <a:ext cx="1146" cy="1600"/>
              </a:xfrm>
              <a:prstGeom prst="line">
                <a:avLst/>
              </a:prstGeom>
              <a:noFill/>
              <a:ln w="38100">
                <a:solidFill>
                  <a:srgbClr val="EC1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7" name="Line 10"/>
              <p:cNvSpPr>
                <a:spLocks noChangeShapeType="1"/>
              </p:cNvSpPr>
              <p:nvPr/>
            </p:nvSpPr>
            <p:spPr bwMode="auto">
              <a:xfrm>
                <a:off x="3689" y="1887"/>
                <a:ext cx="955" cy="1600"/>
              </a:xfrm>
              <a:prstGeom prst="line">
                <a:avLst/>
              </a:prstGeom>
              <a:noFill/>
              <a:ln w="38100">
                <a:solidFill>
                  <a:srgbClr val="EC1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8" name="Line 11"/>
              <p:cNvSpPr>
                <a:spLocks noChangeShapeType="1"/>
              </p:cNvSpPr>
              <p:nvPr/>
            </p:nvSpPr>
            <p:spPr bwMode="auto">
              <a:xfrm flipV="1">
                <a:off x="2543" y="1887"/>
                <a:ext cx="3247" cy="1600"/>
              </a:xfrm>
              <a:prstGeom prst="line">
                <a:avLst/>
              </a:prstGeom>
              <a:noFill/>
              <a:ln w="38100">
                <a:solidFill>
                  <a:srgbClr val="EC1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4399" y="2474"/>
              <a:ext cx="50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3706" y="4428"/>
              <a:ext cx="4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66" y="4440"/>
              <a:ext cx="227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5578" y="2489"/>
              <a:ext cx="31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4746" y="3172"/>
              <a:ext cx="81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958850" y="4341813"/>
            <a:ext cx="51165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33400">
              <a:lnSpc>
                <a:spcPct val="12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在△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中，　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BO=DO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966788" y="3800475"/>
            <a:ext cx="601186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533400"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∴AB=AD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（菱形的四条边都相等）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492250" y="4964113"/>
            <a:ext cx="4572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∴AC⊥BD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平分∠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492250" y="5540375"/>
            <a:ext cx="4953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同理：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平分∠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平分∠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</a:p>
        </p:txBody>
      </p:sp>
      <p:sp>
        <p:nvSpPr>
          <p:cNvPr id="29705" name="Rectangle 21"/>
          <p:cNvSpPr>
            <a:spLocks noChangeArrowheads="1"/>
          </p:cNvSpPr>
          <p:nvPr/>
        </p:nvSpPr>
        <p:spPr bwMode="auto">
          <a:xfrm>
            <a:off x="504825" y="2144713"/>
            <a:ext cx="6581775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求证：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AC⊥BD 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平分∠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BCD 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平分∠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ADC . </a:t>
            </a:r>
          </a:p>
        </p:txBody>
      </p:sp>
      <p:sp>
        <p:nvSpPr>
          <p:cNvPr id="29706" name="Rectangle 2"/>
          <p:cNvSpPr>
            <a:spLocks noChangeArrowheads="1"/>
          </p:cNvSpPr>
          <p:nvPr/>
        </p:nvSpPr>
        <p:spPr bwMode="auto">
          <a:xfrm>
            <a:off x="1404938" y="684213"/>
            <a:ext cx="2111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证一证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247775" y="850900"/>
            <a:ext cx="2111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charset="-122"/>
              </a:rPr>
              <a:t>想一想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8200" y="1676400"/>
            <a:ext cx="762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20000"/>
              </a:lnSpc>
            </a:pPr>
            <a:r>
              <a:rPr lang="zh-CN" altLang="en-US" sz="2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      我们在学习平行四边形的判定和矩形的判定时，我们首先想到的第一种方法是什么？ 那么类比着它们，菱形的第一种判定方法是什么？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71600" y="4316413"/>
            <a:ext cx="502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华文新魏" panose="02010800040101010101" pitchFamily="2" charset="-122"/>
              </a:rPr>
              <a:t>一组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邻边</a:t>
            </a:r>
            <a:r>
              <a:rPr lang="zh-CN" altLang="en-US" sz="2400">
                <a:latin typeface="Times New Roman" panose="02020603050405020304" pitchFamily="18" charset="0"/>
                <a:ea typeface="华文新魏" panose="02010800040101010101" pitchFamily="2" charset="-122"/>
              </a:rPr>
              <a:t>相等的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平行四边形</a:t>
            </a:r>
            <a:r>
              <a:rPr lang="zh-CN" altLang="en-US" sz="2400">
                <a:latin typeface="Times New Roman" panose="02020603050405020304" pitchFamily="18" charset="0"/>
                <a:ea typeface="华文新魏" panose="02010800040101010101" pitchFamily="2" charset="-122"/>
              </a:rPr>
              <a:t>是菱形</a:t>
            </a:r>
            <a:r>
              <a:rPr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8200" y="35544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根据定义得：</a:t>
            </a:r>
          </a:p>
        </p:txBody>
      </p:sp>
      <p:grpSp>
        <p:nvGrpSpPr>
          <p:cNvPr id="2" name="Group 17"/>
          <p:cNvGrpSpPr/>
          <p:nvPr/>
        </p:nvGrpSpPr>
        <p:grpSpPr bwMode="auto">
          <a:xfrm>
            <a:off x="3657599" y="5181600"/>
            <a:ext cx="3600450" cy="1008062"/>
            <a:chOff x="3492" y="3339"/>
            <a:chExt cx="2268" cy="635"/>
          </a:xfrm>
          <a:solidFill>
            <a:schemeClr val="bg2"/>
          </a:solidFill>
        </p:grpSpPr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3492" y="3339"/>
              <a:ext cx="2268" cy="635"/>
            </a:xfrm>
            <a:prstGeom prst="cloudCallout">
              <a:avLst>
                <a:gd name="adj1" fmla="val -91801"/>
                <a:gd name="adj2" fmla="val 90315"/>
              </a:avLst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 algn="ctr">
                <a:buFontTx/>
                <a:buNone/>
                <a:defRPr/>
              </a:pPr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33" y="3521"/>
              <a:ext cx="1588" cy="252"/>
            </a:xfrm>
            <a:prstGeom prst="rect">
              <a:avLst/>
            </a:prstGeom>
            <a:grp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zh-CN" altLang="en-US" sz="2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还有什么方法吗</a:t>
              </a:r>
              <a:r>
                <a:rPr lang="en-US" altLang="zh-CN" sz="2000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84238" y="1074738"/>
            <a:ext cx="5897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命题：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有四条边相等的四边形是菱形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84238" y="1866900"/>
            <a:ext cx="66595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已知：在四边形</a:t>
            </a:r>
            <a:r>
              <a:rPr lang="en-US" altLang="zh-CN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中</a:t>
            </a:r>
            <a:r>
              <a:rPr lang="en-US" altLang="zh-CN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, AB=BC=CD=DA.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求证：四边形</a:t>
            </a:r>
            <a:r>
              <a:rPr lang="en-US" altLang="zh-CN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</a:p>
        </p:txBody>
      </p:sp>
      <p:grpSp>
        <p:nvGrpSpPr>
          <p:cNvPr id="4" name="Group 4"/>
          <p:cNvGrpSpPr/>
          <p:nvPr/>
        </p:nvGrpSpPr>
        <p:grpSpPr bwMode="auto">
          <a:xfrm>
            <a:off x="5410200" y="3124200"/>
            <a:ext cx="2971800" cy="2293938"/>
            <a:chOff x="0" y="0"/>
            <a:chExt cx="2091" cy="1614"/>
          </a:xfrm>
        </p:grpSpPr>
        <p:sp>
          <p:nvSpPr>
            <p:cNvPr id="31754" name="AutoShape 5"/>
            <p:cNvSpPr>
              <a:spLocks noChangeArrowheads="1"/>
            </p:cNvSpPr>
            <p:nvPr/>
          </p:nvSpPr>
          <p:spPr bwMode="auto">
            <a:xfrm>
              <a:off x="272" y="272"/>
              <a:ext cx="1543" cy="1134"/>
            </a:xfrm>
            <a:prstGeom prst="parallelogram">
              <a:avLst>
                <a:gd name="adj" fmla="val 34017"/>
              </a:avLst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5" name="Text Box 6"/>
            <p:cNvSpPr txBox="1">
              <a:spLocks noChangeArrowheads="1"/>
            </p:cNvSpPr>
            <p:nvPr/>
          </p:nvSpPr>
          <p:spPr bwMode="auto">
            <a:xfrm>
              <a:off x="486" y="3"/>
              <a:ext cx="28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1756" name="Text Box 7"/>
            <p:cNvSpPr txBox="1">
              <a:spLocks noChangeArrowheads="1"/>
            </p:cNvSpPr>
            <p:nvPr/>
          </p:nvSpPr>
          <p:spPr bwMode="auto">
            <a:xfrm>
              <a:off x="0" y="1225"/>
              <a:ext cx="28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1757" name="Text Box 8"/>
            <p:cNvSpPr txBox="1">
              <a:spLocks noChangeArrowheads="1"/>
            </p:cNvSpPr>
            <p:nvPr/>
          </p:nvSpPr>
          <p:spPr bwMode="auto">
            <a:xfrm>
              <a:off x="1497" y="1315"/>
              <a:ext cx="2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1758" name="Text Box 9"/>
            <p:cNvSpPr txBox="1">
              <a:spLocks noChangeArrowheads="1"/>
            </p:cNvSpPr>
            <p:nvPr/>
          </p:nvSpPr>
          <p:spPr bwMode="auto">
            <a:xfrm>
              <a:off x="1813" y="0"/>
              <a:ext cx="27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84238" y="3162300"/>
            <a:ext cx="11128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证明：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28700" y="3810000"/>
            <a:ext cx="2667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∵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AB=CD,AD=BC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957263" y="4459288"/>
            <a:ext cx="41513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∴四边形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是平行四边形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957263" y="5178425"/>
            <a:ext cx="19288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又∵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AB=AD,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01725" y="5899150"/>
            <a:ext cx="32242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∴四边形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 build="allAtOnce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90800" y="1685925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四条边都相等的四边形</a:t>
            </a:r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  <a:r>
              <a:rPr lang="en-US" altLang="zh-CN" sz="280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</a:p>
        </p:txBody>
      </p:sp>
      <p:grpSp>
        <p:nvGrpSpPr>
          <p:cNvPr id="3" name="Group 3"/>
          <p:cNvGrpSpPr/>
          <p:nvPr/>
        </p:nvGrpSpPr>
        <p:grpSpPr bwMode="auto">
          <a:xfrm>
            <a:off x="3494088" y="3005138"/>
            <a:ext cx="2878137" cy="627062"/>
            <a:chOff x="0" y="0"/>
            <a:chExt cx="1813" cy="395"/>
          </a:xfrm>
        </p:grpSpPr>
        <p:sp>
          <p:nvSpPr>
            <p:cNvPr id="32792" name="AutoShape 4"/>
            <p:cNvSpPr>
              <a:spLocks noChangeArrowheads="1"/>
            </p:cNvSpPr>
            <p:nvPr/>
          </p:nvSpPr>
          <p:spPr bwMode="auto">
            <a:xfrm>
              <a:off x="0" y="288"/>
              <a:ext cx="1677" cy="107"/>
            </a:xfrm>
            <a:prstGeom prst="rightArrow">
              <a:avLst>
                <a:gd name="adj1" fmla="val 50000"/>
                <a:gd name="adj2" fmla="val 39167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793" name="Text Box 5"/>
            <p:cNvSpPr txBox="1">
              <a:spLocks noChangeArrowheads="1"/>
            </p:cNvSpPr>
            <p:nvPr/>
          </p:nvSpPr>
          <p:spPr bwMode="auto">
            <a:xfrm>
              <a:off x="44" y="0"/>
              <a:ext cx="17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AB=BC=CD=DA</a:t>
              </a:r>
            </a:p>
          </p:txBody>
        </p:sp>
      </p:grpSp>
      <p:grpSp>
        <p:nvGrpSpPr>
          <p:cNvPr id="4" name="Group 6"/>
          <p:cNvGrpSpPr/>
          <p:nvPr/>
        </p:nvGrpSpPr>
        <p:grpSpPr bwMode="auto">
          <a:xfrm>
            <a:off x="5938838" y="2768600"/>
            <a:ext cx="2665412" cy="2108200"/>
            <a:chOff x="0" y="0"/>
            <a:chExt cx="1679" cy="1328"/>
          </a:xfrm>
        </p:grpSpPr>
        <p:grpSp>
          <p:nvGrpSpPr>
            <p:cNvPr id="32785" name="Group 7"/>
            <p:cNvGrpSpPr/>
            <p:nvPr/>
          </p:nvGrpSpPr>
          <p:grpSpPr bwMode="auto">
            <a:xfrm>
              <a:off x="0" y="0"/>
              <a:ext cx="1679" cy="1022"/>
              <a:chOff x="0" y="0"/>
              <a:chExt cx="1679" cy="1022"/>
            </a:xfrm>
          </p:grpSpPr>
          <p:sp>
            <p:nvSpPr>
              <p:cNvPr id="32787" name="AutoShape 8"/>
              <p:cNvSpPr>
                <a:spLocks noChangeArrowheads="1"/>
              </p:cNvSpPr>
              <p:nvPr/>
            </p:nvSpPr>
            <p:spPr bwMode="auto">
              <a:xfrm rot="3538279">
                <a:off x="436" y="-118"/>
                <a:ext cx="762" cy="1270"/>
              </a:xfrm>
              <a:prstGeom prst="diamond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788" name="Text Box 9"/>
              <p:cNvSpPr txBox="1">
                <a:spLocks noChangeArrowheads="1"/>
              </p:cNvSpPr>
              <p:nvPr/>
            </p:nvSpPr>
            <p:spPr bwMode="auto">
              <a:xfrm>
                <a:off x="363" y="0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2789" name="Text Box 10"/>
              <p:cNvSpPr txBox="1">
                <a:spLocks noChangeArrowheads="1"/>
              </p:cNvSpPr>
              <p:nvPr/>
            </p:nvSpPr>
            <p:spPr bwMode="auto">
              <a:xfrm>
                <a:off x="0" y="680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2790" name="Text Box 11"/>
              <p:cNvSpPr txBox="1">
                <a:spLocks noChangeArrowheads="1"/>
              </p:cNvSpPr>
              <p:nvPr/>
            </p:nvSpPr>
            <p:spPr bwMode="auto">
              <a:xfrm>
                <a:off x="1043" y="770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2791" name="Text Box 12"/>
              <p:cNvSpPr txBox="1">
                <a:spLocks noChangeArrowheads="1"/>
              </p:cNvSpPr>
              <p:nvPr/>
            </p:nvSpPr>
            <p:spPr bwMode="auto">
              <a:xfrm>
                <a:off x="1361" y="45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32786" name="Text Box 13"/>
            <p:cNvSpPr txBox="1">
              <a:spLocks noChangeArrowheads="1"/>
            </p:cNvSpPr>
            <p:nvPr/>
          </p:nvSpPr>
          <p:spPr bwMode="auto">
            <a:xfrm>
              <a:off x="46" y="998"/>
              <a:ext cx="1565" cy="330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菱形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</a:p>
          </p:txBody>
        </p:sp>
      </p:grp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352800" y="5232400"/>
            <a:ext cx="3435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∵AB=BC=CD=DA</a:t>
            </a:r>
            <a:endParaRPr lang="zh-CN" altLang="en-US" sz="2600">
              <a:solidFill>
                <a:srgbClr val="CC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352800" y="5908675"/>
            <a:ext cx="53292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∴四边形</a:t>
            </a:r>
            <a:r>
              <a:rPr lang="en-US" altLang="zh-CN" sz="26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</a:p>
        </p:txBody>
      </p:sp>
      <p:grpSp>
        <p:nvGrpSpPr>
          <p:cNvPr id="6" name="Group 16"/>
          <p:cNvGrpSpPr/>
          <p:nvPr/>
        </p:nvGrpSpPr>
        <p:grpSpPr bwMode="auto">
          <a:xfrm>
            <a:off x="1042988" y="2351088"/>
            <a:ext cx="2303462" cy="2452687"/>
            <a:chOff x="0" y="0"/>
            <a:chExt cx="1451" cy="1545"/>
          </a:xfrm>
        </p:grpSpPr>
        <p:sp>
          <p:nvSpPr>
            <p:cNvPr id="32778" name="Rectangle 17"/>
            <p:cNvSpPr>
              <a:spLocks noChangeArrowheads="1"/>
            </p:cNvSpPr>
            <p:nvPr/>
          </p:nvSpPr>
          <p:spPr bwMode="auto">
            <a:xfrm>
              <a:off x="45" y="1254"/>
              <a:ext cx="1165" cy="291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四边形</a:t>
              </a:r>
              <a:r>
                <a:rPr lang="zh-CN" altLang="en-US" sz="24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</a:p>
          </p:txBody>
        </p:sp>
        <p:grpSp>
          <p:nvGrpSpPr>
            <p:cNvPr id="32779" name="Group 18"/>
            <p:cNvGrpSpPr/>
            <p:nvPr/>
          </p:nvGrpSpPr>
          <p:grpSpPr bwMode="auto">
            <a:xfrm>
              <a:off x="0" y="0"/>
              <a:ext cx="1451" cy="1341"/>
              <a:chOff x="0" y="0"/>
              <a:chExt cx="1451" cy="1341"/>
            </a:xfrm>
          </p:grpSpPr>
          <p:sp>
            <p:nvSpPr>
              <p:cNvPr id="32780" name="Text Box 19"/>
              <p:cNvSpPr txBox="1">
                <a:spLocks noChangeArrowheads="1"/>
              </p:cNvSpPr>
              <p:nvPr/>
            </p:nvSpPr>
            <p:spPr bwMode="auto">
              <a:xfrm>
                <a:off x="498" y="0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2781" name="Text Box 20"/>
              <p:cNvSpPr txBox="1">
                <a:spLocks noChangeArrowheads="1"/>
              </p:cNvSpPr>
              <p:nvPr/>
            </p:nvSpPr>
            <p:spPr bwMode="auto">
              <a:xfrm>
                <a:off x="0" y="817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2782" name="Text Box 21"/>
              <p:cNvSpPr txBox="1">
                <a:spLocks noChangeArrowheads="1"/>
              </p:cNvSpPr>
              <p:nvPr/>
            </p:nvSpPr>
            <p:spPr bwMode="auto">
              <a:xfrm>
                <a:off x="1133" y="1089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2783" name="Text Box 22"/>
              <p:cNvSpPr txBox="1">
                <a:spLocks noChangeArrowheads="1"/>
              </p:cNvSpPr>
              <p:nvPr/>
            </p:nvSpPr>
            <p:spPr bwMode="auto">
              <a:xfrm>
                <a:off x="1088" y="318"/>
                <a:ext cx="31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2784" name="未知"/>
              <p:cNvSpPr>
                <a:spLocks noChangeArrowheads="1"/>
              </p:cNvSpPr>
              <p:nvPr/>
            </p:nvSpPr>
            <p:spPr bwMode="auto">
              <a:xfrm>
                <a:off x="226" y="197"/>
                <a:ext cx="908" cy="1044"/>
              </a:xfrm>
              <a:custGeom>
                <a:avLst/>
                <a:gdLst>
                  <a:gd name="T0" fmla="*/ 518 w 636"/>
                  <a:gd name="T1" fmla="*/ 0 h 726"/>
                  <a:gd name="T2" fmla="*/ 0 w 636"/>
                  <a:gd name="T3" fmla="*/ 847 h 726"/>
                  <a:gd name="T4" fmla="*/ 908 w 636"/>
                  <a:gd name="T5" fmla="*/ 1044 h 726"/>
                  <a:gd name="T6" fmla="*/ 908 w 636"/>
                  <a:gd name="T7" fmla="*/ 326 h 726"/>
                  <a:gd name="T8" fmla="*/ 518 w 636"/>
                  <a:gd name="T9" fmla="*/ 0 h 7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6" h="726">
                    <a:moveTo>
                      <a:pt x="363" y="0"/>
                    </a:moveTo>
                    <a:lnTo>
                      <a:pt x="0" y="589"/>
                    </a:lnTo>
                    <a:lnTo>
                      <a:pt x="636" y="726"/>
                    </a:lnTo>
                    <a:lnTo>
                      <a:pt x="636" y="227"/>
                    </a:lnTo>
                    <a:lnTo>
                      <a:pt x="363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066800" y="5440363"/>
            <a:ext cx="1828800" cy="523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数学语言</a:t>
            </a:r>
          </a:p>
        </p:txBody>
      </p:sp>
      <p:sp>
        <p:nvSpPr>
          <p:cNvPr id="32777" name="矩形 25"/>
          <p:cNvSpPr>
            <a:spLocks noChangeArrowheads="1"/>
          </p:cNvSpPr>
          <p:nvPr/>
        </p:nvSpPr>
        <p:spPr bwMode="auto">
          <a:xfrm>
            <a:off x="914400" y="990600"/>
            <a:ext cx="3687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菱形的判定定理</a:t>
            </a:r>
            <a:r>
              <a:rPr lang="en-US" altLang="zh-CN" sz="28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信纸"/>
          <p:cNvSpPr>
            <a:spLocks noChangeArrowheads="1"/>
          </p:cNvSpPr>
          <p:nvPr/>
        </p:nvSpPr>
        <p:spPr bwMode="auto">
          <a:xfrm>
            <a:off x="1335088" y="762000"/>
            <a:ext cx="1219200" cy="5842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2"/>
            </a:solidFill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3200">
                <a:solidFill>
                  <a:srgbClr val="0033CC"/>
                </a:solidFill>
                <a:latin typeface="华文行楷" panose="02010800040101010101" charset="-122"/>
                <a:ea typeface="华文行楷" panose="02010800040101010101" charset="-122"/>
              </a:rPr>
              <a:t>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5800" y="1543050"/>
            <a:ext cx="80645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400"/>
              <a:t>       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用一长一短两根细木条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在它们的中点处固定一个小钉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做成一个可以转动的十字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四周围上一根橡皮筋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做成一个四边形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. 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转动木条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这个四边形什么时候变成菱形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</a:rPr>
              <a:t>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rot="-3420000">
            <a:off x="2531269" y="3002757"/>
            <a:ext cx="71437" cy="2051050"/>
          </a:xfrm>
          <a:prstGeom prst="rect">
            <a:avLst/>
          </a:prstGeom>
          <a:gradFill rotWithShape="1">
            <a:gsLst>
              <a:gs pos="0">
                <a:srgbClr val="CC6600"/>
              </a:gs>
              <a:gs pos="50000">
                <a:srgbClr val="5E2F00"/>
              </a:gs>
              <a:gs pos="100000">
                <a:srgbClr val="CC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rot="-1260000">
            <a:off x="1042988" y="4016375"/>
            <a:ext cx="3022600" cy="71438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CC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085850" y="3484563"/>
            <a:ext cx="2933700" cy="1116012"/>
          </a:xfrm>
          <a:prstGeom prst="parallelogram">
            <a:avLst>
              <a:gd name="adj" fmla="val 55581"/>
            </a:avLst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524125" y="3989388"/>
            <a:ext cx="90488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8"/>
          <p:cNvGrpSpPr/>
          <p:nvPr/>
        </p:nvGrpSpPr>
        <p:grpSpPr bwMode="auto">
          <a:xfrm>
            <a:off x="1042988" y="3005138"/>
            <a:ext cx="3022600" cy="2051050"/>
            <a:chOff x="0" y="0"/>
            <a:chExt cx="1904" cy="1292"/>
          </a:xfrm>
        </p:grpSpPr>
        <p:sp>
          <p:nvSpPr>
            <p:cNvPr id="33814" name="Rectangle 9"/>
            <p:cNvSpPr>
              <a:spLocks noChangeArrowheads="1"/>
            </p:cNvSpPr>
            <p:nvPr/>
          </p:nvSpPr>
          <p:spPr bwMode="auto">
            <a:xfrm rot="-2326274">
              <a:off x="938" y="0"/>
              <a:ext cx="45" cy="1292"/>
            </a:xfrm>
            <a:prstGeom prst="rect">
              <a:avLst/>
            </a:prstGeom>
            <a:gradFill rotWithShape="1">
              <a:gsLst>
                <a:gs pos="0">
                  <a:srgbClr val="CC6600"/>
                </a:gs>
                <a:gs pos="50000">
                  <a:srgbClr val="5E2F00"/>
                </a:gs>
                <a:gs pos="100000">
                  <a:srgbClr val="CC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5" name="Rectangle 10"/>
            <p:cNvSpPr>
              <a:spLocks noChangeArrowheads="1"/>
            </p:cNvSpPr>
            <p:nvPr/>
          </p:nvSpPr>
          <p:spPr bwMode="auto">
            <a:xfrm rot="-1994337">
              <a:off x="0" y="637"/>
              <a:ext cx="1904" cy="45"/>
            </a:xfrm>
            <a:prstGeom prst="rect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CC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6" name="AutoShape 11"/>
            <p:cNvSpPr>
              <a:spLocks noChangeArrowheads="1"/>
            </p:cNvSpPr>
            <p:nvPr/>
          </p:nvSpPr>
          <p:spPr bwMode="auto">
            <a:xfrm>
              <a:off x="140" y="130"/>
              <a:ext cx="1633" cy="1044"/>
            </a:xfrm>
            <a:prstGeom prst="parallelogram">
              <a:avLst>
                <a:gd name="adj" fmla="val 39104"/>
              </a:avLst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17" name="Oval 12"/>
            <p:cNvSpPr>
              <a:spLocks noChangeArrowheads="1"/>
            </p:cNvSpPr>
            <p:nvPr/>
          </p:nvSpPr>
          <p:spPr bwMode="auto">
            <a:xfrm>
              <a:off x="939" y="635"/>
              <a:ext cx="57" cy="5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1258888" y="3211513"/>
            <a:ext cx="2592387" cy="1657350"/>
          </a:xfrm>
          <a:prstGeom prst="parallelogram">
            <a:avLst>
              <a:gd name="adj" fmla="val 39104"/>
            </a:avLst>
          </a:pr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4"/>
          <p:cNvSpPr txBox="1">
            <a:spLocks noChangeAspect="1" noChangeArrowheads="1"/>
          </p:cNvSpPr>
          <p:nvPr/>
        </p:nvSpPr>
        <p:spPr bwMode="auto">
          <a:xfrm>
            <a:off x="706438" y="5637213"/>
            <a:ext cx="1284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猜想：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905000" y="5648325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楷体_GB2312" panose="02010609030101010101" pitchFamily="49" charset="-122"/>
              </a:rPr>
              <a:t>对角线互相垂直的平行四边形是菱形</a:t>
            </a:r>
            <a:r>
              <a:rPr lang="en-US" altLang="zh-CN" sz="2800">
                <a:solidFill>
                  <a:srgbClr val="FF0000"/>
                </a:solidFill>
                <a:ea typeface="楷体_GB2312" panose="02010609030101010101" pitchFamily="49" charset="-122"/>
              </a:rPr>
              <a:t>.</a:t>
            </a:r>
          </a:p>
        </p:txBody>
      </p:sp>
      <p:grpSp>
        <p:nvGrpSpPr>
          <p:cNvPr id="8" name="Group 16"/>
          <p:cNvGrpSpPr/>
          <p:nvPr/>
        </p:nvGrpSpPr>
        <p:grpSpPr bwMode="auto">
          <a:xfrm>
            <a:off x="2484438" y="3725863"/>
            <a:ext cx="236537" cy="160337"/>
            <a:chOff x="0" y="0"/>
            <a:chExt cx="149" cy="101"/>
          </a:xfrm>
        </p:grpSpPr>
        <p:sp>
          <p:nvSpPr>
            <p:cNvPr id="33812" name="Line 17"/>
            <p:cNvSpPr>
              <a:spLocks noChangeShapeType="1"/>
            </p:cNvSpPr>
            <p:nvPr/>
          </p:nvSpPr>
          <p:spPr bwMode="auto">
            <a:xfrm flipV="1">
              <a:off x="0" y="0"/>
              <a:ext cx="90" cy="9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未知"/>
            <p:cNvSpPr>
              <a:spLocks noChangeArrowheads="1"/>
            </p:cNvSpPr>
            <p:nvPr/>
          </p:nvSpPr>
          <p:spPr bwMode="auto">
            <a:xfrm>
              <a:off x="90" y="0"/>
              <a:ext cx="59" cy="101"/>
            </a:xfrm>
            <a:custGeom>
              <a:avLst/>
              <a:gdLst>
                <a:gd name="T0" fmla="*/ 0 w 59"/>
                <a:gd name="T1" fmla="*/ 0 h 101"/>
                <a:gd name="T2" fmla="*/ 59 w 59"/>
                <a:gd name="T3" fmla="*/ 101 h 10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9" h="101">
                  <a:moveTo>
                    <a:pt x="0" y="0"/>
                  </a:moveTo>
                  <a:lnTo>
                    <a:pt x="59" y="101"/>
                  </a:lnTo>
                </a:path>
              </a:pathLst>
            </a:cu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19"/>
          <p:cNvGrpSpPr/>
          <p:nvPr/>
        </p:nvGrpSpPr>
        <p:grpSpPr bwMode="auto">
          <a:xfrm>
            <a:off x="5651500" y="3149600"/>
            <a:ext cx="2667000" cy="1752600"/>
            <a:chOff x="0" y="0"/>
            <a:chExt cx="1680" cy="1104"/>
          </a:xfrm>
        </p:grpSpPr>
        <p:sp>
          <p:nvSpPr>
            <p:cNvPr id="33806" name="Rectangle 20"/>
            <p:cNvSpPr>
              <a:spLocks noChangeArrowheads="1"/>
            </p:cNvSpPr>
            <p:nvPr/>
          </p:nvSpPr>
          <p:spPr bwMode="auto">
            <a:xfrm>
              <a:off x="0" y="528"/>
              <a:ext cx="1680" cy="4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hlink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7" name="Rectangle 21"/>
            <p:cNvSpPr>
              <a:spLocks noChangeArrowheads="1"/>
            </p:cNvSpPr>
            <p:nvPr/>
          </p:nvSpPr>
          <p:spPr bwMode="auto">
            <a:xfrm>
              <a:off x="816" y="0"/>
              <a:ext cx="48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808" name="Line 22"/>
            <p:cNvSpPr>
              <a:spLocks noChangeShapeType="1"/>
            </p:cNvSpPr>
            <p:nvPr/>
          </p:nvSpPr>
          <p:spPr bwMode="auto">
            <a:xfrm flipH="1">
              <a:off x="0" y="0"/>
              <a:ext cx="81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9" name="Line 23"/>
            <p:cNvSpPr>
              <a:spLocks noChangeShapeType="1"/>
            </p:cNvSpPr>
            <p:nvPr/>
          </p:nvSpPr>
          <p:spPr bwMode="auto">
            <a:xfrm flipH="1">
              <a:off x="816" y="576"/>
              <a:ext cx="81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0" name="Line 24"/>
            <p:cNvSpPr>
              <a:spLocks noChangeShapeType="1"/>
            </p:cNvSpPr>
            <p:nvPr/>
          </p:nvSpPr>
          <p:spPr bwMode="auto">
            <a:xfrm>
              <a:off x="48" y="576"/>
              <a:ext cx="81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1" name="Line 25"/>
            <p:cNvSpPr>
              <a:spLocks noChangeShapeType="1"/>
            </p:cNvSpPr>
            <p:nvPr/>
          </p:nvSpPr>
          <p:spPr bwMode="auto">
            <a:xfrm>
              <a:off x="864" y="0"/>
              <a:ext cx="81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19880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13" grpId="0" animBg="1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968375"/>
            <a:ext cx="6316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命题：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对角线互相垂直的平行四边形是菱形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</a:p>
        </p:txBody>
      </p:sp>
      <p:grpSp>
        <p:nvGrpSpPr>
          <p:cNvPr id="3" name="Group 14"/>
          <p:cNvGrpSpPr/>
          <p:nvPr/>
        </p:nvGrpSpPr>
        <p:grpSpPr bwMode="auto">
          <a:xfrm>
            <a:off x="5486400" y="2006600"/>
            <a:ext cx="3529013" cy="2260600"/>
            <a:chOff x="3198" y="524"/>
            <a:chExt cx="2223" cy="1424"/>
          </a:xfrm>
        </p:grpSpPr>
        <p:grpSp>
          <p:nvGrpSpPr>
            <p:cNvPr id="34828" name="Group 15"/>
            <p:cNvGrpSpPr/>
            <p:nvPr/>
          </p:nvGrpSpPr>
          <p:grpSpPr bwMode="auto">
            <a:xfrm>
              <a:off x="3198" y="524"/>
              <a:ext cx="2223" cy="1424"/>
              <a:chOff x="1020" y="797"/>
              <a:chExt cx="2223" cy="1424"/>
            </a:xfrm>
          </p:grpSpPr>
          <p:sp>
            <p:nvSpPr>
              <p:cNvPr id="34831" name="Line 16"/>
              <p:cNvSpPr>
                <a:spLocks noChangeShapeType="1"/>
              </p:cNvSpPr>
              <p:nvPr/>
            </p:nvSpPr>
            <p:spPr bwMode="auto">
              <a:xfrm>
                <a:off x="1202" y="1525"/>
                <a:ext cx="1633" cy="0"/>
              </a:xfrm>
              <a:prstGeom prst="line">
                <a:avLst/>
              </a:prstGeom>
              <a:noFill/>
              <a:ln w="2794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2" name="Line 17"/>
              <p:cNvSpPr>
                <a:spLocks noChangeShapeType="1"/>
              </p:cNvSpPr>
              <p:nvPr/>
            </p:nvSpPr>
            <p:spPr bwMode="auto">
              <a:xfrm>
                <a:off x="2018" y="1071"/>
                <a:ext cx="0" cy="862"/>
              </a:xfrm>
              <a:prstGeom prst="line">
                <a:avLst/>
              </a:prstGeom>
              <a:noFill/>
              <a:ln w="2794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3" name="Line 18"/>
              <p:cNvSpPr>
                <a:spLocks noChangeShapeType="1"/>
              </p:cNvSpPr>
              <p:nvPr/>
            </p:nvSpPr>
            <p:spPr bwMode="auto">
              <a:xfrm flipH="1">
                <a:off x="1202" y="1071"/>
                <a:ext cx="816" cy="454"/>
              </a:xfrm>
              <a:prstGeom prst="line">
                <a:avLst/>
              </a:prstGeom>
              <a:noFill/>
              <a:ln w="2794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4" name="Line 19"/>
              <p:cNvSpPr>
                <a:spLocks noChangeShapeType="1"/>
              </p:cNvSpPr>
              <p:nvPr/>
            </p:nvSpPr>
            <p:spPr bwMode="auto">
              <a:xfrm>
                <a:off x="1202" y="1525"/>
                <a:ext cx="816" cy="408"/>
              </a:xfrm>
              <a:prstGeom prst="line">
                <a:avLst/>
              </a:prstGeom>
              <a:noFill/>
              <a:ln w="2794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5" name="Line 20"/>
              <p:cNvSpPr>
                <a:spLocks noChangeShapeType="1"/>
              </p:cNvSpPr>
              <p:nvPr/>
            </p:nvSpPr>
            <p:spPr bwMode="auto">
              <a:xfrm>
                <a:off x="2018" y="1071"/>
                <a:ext cx="817" cy="454"/>
              </a:xfrm>
              <a:prstGeom prst="line">
                <a:avLst/>
              </a:prstGeom>
              <a:noFill/>
              <a:ln w="2794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6" name="Line 21"/>
              <p:cNvSpPr>
                <a:spLocks noChangeShapeType="1"/>
              </p:cNvSpPr>
              <p:nvPr/>
            </p:nvSpPr>
            <p:spPr bwMode="auto">
              <a:xfrm flipH="1">
                <a:off x="2018" y="1525"/>
                <a:ext cx="817" cy="408"/>
              </a:xfrm>
              <a:prstGeom prst="line">
                <a:avLst/>
              </a:prstGeom>
              <a:noFill/>
              <a:ln w="2794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7" name="Text Box 22"/>
              <p:cNvSpPr txBox="1">
                <a:spLocks noChangeArrowheads="1"/>
              </p:cNvSpPr>
              <p:nvPr/>
            </p:nvSpPr>
            <p:spPr bwMode="auto">
              <a:xfrm>
                <a:off x="1908" y="797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794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4838" name="Text Box 23"/>
              <p:cNvSpPr txBox="1">
                <a:spLocks noChangeArrowheads="1"/>
              </p:cNvSpPr>
              <p:nvPr/>
            </p:nvSpPr>
            <p:spPr bwMode="auto">
              <a:xfrm>
                <a:off x="1020" y="143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794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34839" name="Text Box 24"/>
              <p:cNvSpPr txBox="1">
                <a:spLocks noChangeArrowheads="1"/>
              </p:cNvSpPr>
              <p:nvPr/>
            </p:nvSpPr>
            <p:spPr bwMode="auto">
              <a:xfrm>
                <a:off x="1882" y="1933"/>
                <a:ext cx="6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794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4840" name="Text Box 25"/>
              <p:cNvSpPr txBox="1">
                <a:spLocks noChangeArrowheads="1"/>
              </p:cNvSpPr>
              <p:nvPr/>
            </p:nvSpPr>
            <p:spPr bwMode="auto">
              <a:xfrm>
                <a:off x="2835" y="1434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34829" name="Text Box 26"/>
            <p:cNvSpPr txBox="1">
              <a:spLocks noChangeArrowheads="1"/>
            </p:cNvSpPr>
            <p:nvPr/>
          </p:nvSpPr>
          <p:spPr bwMode="auto">
            <a:xfrm>
              <a:off x="4195" y="1207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4830" name="Rectangle 27"/>
            <p:cNvSpPr>
              <a:spLocks noChangeArrowheads="1"/>
            </p:cNvSpPr>
            <p:nvPr/>
          </p:nvSpPr>
          <p:spPr bwMode="auto">
            <a:xfrm flipV="1">
              <a:off x="4109" y="1044"/>
              <a:ext cx="30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∟</a:t>
              </a:r>
            </a:p>
          </p:txBody>
        </p:sp>
      </p:grp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708025" y="3154363"/>
            <a:ext cx="1112838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证明：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579563" y="3817938"/>
            <a:ext cx="415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∵四边形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是平行四边形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579563" y="4356100"/>
            <a:ext cx="1592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∴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OA=OC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1211263" y="4876800"/>
            <a:ext cx="2165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又∵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AC⊥BD; 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514475" y="5459413"/>
            <a:ext cx="1601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∴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BA=BC 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1503363" y="5992813"/>
            <a:ext cx="432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∴  平行四边形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728663" y="2286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求证：平行四边形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690563" y="1752600"/>
            <a:ext cx="586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已知：在平行四边形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中，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AC ⊥ BD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31" grpId="0"/>
      <p:bldP spid="32" grpId="0"/>
      <p:bldP spid="34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84413" y="1685925"/>
            <a:ext cx="617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对角线互相垂直的平行四边形</a:t>
            </a:r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是菱形</a:t>
            </a:r>
            <a:r>
              <a:rPr lang="en-US" altLang="zh-CN" sz="280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066800" y="5440363"/>
            <a:ext cx="1828800" cy="523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数学语言</a:t>
            </a:r>
          </a:p>
        </p:txBody>
      </p:sp>
      <p:sp>
        <p:nvSpPr>
          <p:cNvPr id="35844" name="矩形 25"/>
          <p:cNvSpPr>
            <a:spLocks noChangeArrowheads="1"/>
          </p:cNvSpPr>
          <p:nvPr/>
        </p:nvSpPr>
        <p:spPr bwMode="auto">
          <a:xfrm>
            <a:off x="698500" y="1195388"/>
            <a:ext cx="3687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菱形的判定定理</a:t>
            </a:r>
            <a:r>
              <a:rPr lang="en-US" altLang="zh-CN" sz="28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280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：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835275" y="5426075"/>
            <a:ext cx="47847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∵在</a:t>
            </a:r>
            <a:r>
              <a:rPr lang="zh-CN" altLang="en-US" sz="2600" i="1">
                <a:latin typeface="Times New Roman" panose="02020603050405020304" pitchFamily="18" charset="0"/>
                <a:ea typeface="楷体_GB2312" panose="02010609030101010101" pitchFamily="49" charset="-122"/>
              </a:rPr>
              <a:t>□</a:t>
            </a:r>
            <a:r>
              <a:rPr lang="en-US" altLang="zh-CN" sz="2600">
                <a:latin typeface="Times New Roman" panose="02020603050405020304" pitchFamily="18" charset="0"/>
                <a:ea typeface="楷体_GB2312" panose="02010609030101010101" pitchFamily="49" charset="-122"/>
              </a:rPr>
              <a:t>ABCD</a:t>
            </a: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中，</a:t>
            </a:r>
            <a:r>
              <a:rPr lang="en-US" altLang="zh-CN" sz="2600">
                <a:latin typeface="Times New Roman" panose="02020603050405020304" pitchFamily="18" charset="0"/>
                <a:ea typeface="楷体_GB2312" panose="02010609030101010101" pitchFamily="49" charset="-122"/>
              </a:rPr>
              <a:t>AC⊥BD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200400" y="6105525"/>
            <a:ext cx="4572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∴ </a:t>
            </a:r>
            <a:r>
              <a:rPr lang="en-US" altLang="zh-CN" sz="2600" i="1">
                <a:latin typeface="Times New Roman" panose="02020603050405020304" pitchFamily="18" charset="0"/>
                <a:ea typeface="楷体_GB2312" panose="02010609030101010101" pitchFamily="49" charset="-122"/>
              </a:rPr>
              <a:t>□</a:t>
            </a: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ABCD是菱形</a:t>
            </a:r>
          </a:p>
        </p:txBody>
      </p:sp>
      <p:grpSp>
        <p:nvGrpSpPr>
          <p:cNvPr id="3" name="Group 4"/>
          <p:cNvGrpSpPr/>
          <p:nvPr/>
        </p:nvGrpSpPr>
        <p:grpSpPr bwMode="auto">
          <a:xfrm>
            <a:off x="3779838" y="3284538"/>
            <a:ext cx="2016125" cy="792162"/>
            <a:chOff x="0" y="0"/>
            <a:chExt cx="1270" cy="499"/>
          </a:xfrm>
        </p:grpSpPr>
        <p:sp>
          <p:nvSpPr>
            <p:cNvPr id="35867" name="AutoShape 5"/>
            <p:cNvSpPr>
              <a:spLocks noChangeArrowheads="1"/>
            </p:cNvSpPr>
            <p:nvPr/>
          </p:nvSpPr>
          <p:spPr bwMode="auto">
            <a:xfrm>
              <a:off x="0" y="363"/>
              <a:ext cx="1270" cy="136"/>
            </a:xfrm>
            <a:prstGeom prst="rightArrow">
              <a:avLst>
                <a:gd name="adj1" fmla="val 50000"/>
                <a:gd name="adj2" fmla="val 2333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868" name="Text Box 6"/>
            <p:cNvSpPr txBox="1">
              <a:spLocks noChangeArrowheads="1"/>
            </p:cNvSpPr>
            <p:nvPr/>
          </p:nvSpPr>
          <p:spPr bwMode="auto">
            <a:xfrm>
              <a:off x="182" y="0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AC⊥BD</a:t>
              </a: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6011863" y="2747963"/>
            <a:ext cx="2665412" cy="2128837"/>
            <a:chOff x="0" y="0"/>
            <a:chExt cx="1679" cy="1341"/>
          </a:xfrm>
        </p:grpSpPr>
        <p:sp>
          <p:nvSpPr>
            <p:cNvPr id="35858" name="AutoShape 10"/>
            <p:cNvSpPr>
              <a:spLocks noChangeArrowheads="1"/>
            </p:cNvSpPr>
            <p:nvPr/>
          </p:nvSpPr>
          <p:spPr bwMode="auto">
            <a:xfrm rot="3538279">
              <a:off x="436" y="-118"/>
              <a:ext cx="762" cy="127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859" name="Text Box 11"/>
            <p:cNvSpPr txBox="1">
              <a:spLocks noChangeArrowheads="1"/>
            </p:cNvSpPr>
            <p:nvPr/>
          </p:nvSpPr>
          <p:spPr bwMode="auto">
            <a:xfrm>
              <a:off x="363" y="0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5860" name="Text Box 12"/>
            <p:cNvSpPr txBox="1">
              <a:spLocks noChangeArrowheads="1"/>
            </p:cNvSpPr>
            <p:nvPr/>
          </p:nvSpPr>
          <p:spPr bwMode="auto">
            <a:xfrm>
              <a:off x="0" y="680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5861" name="Text Box 13"/>
            <p:cNvSpPr txBox="1">
              <a:spLocks noChangeArrowheads="1"/>
            </p:cNvSpPr>
            <p:nvPr/>
          </p:nvSpPr>
          <p:spPr bwMode="auto">
            <a:xfrm>
              <a:off x="1043" y="770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5862" name="Text Box 14"/>
            <p:cNvSpPr txBox="1">
              <a:spLocks noChangeArrowheads="1"/>
            </p:cNvSpPr>
            <p:nvPr/>
          </p:nvSpPr>
          <p:spPr bwMode="auto">
            <a:xfrm>
              <a:off x="1361" y="45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5863" name="Text Box 15"/>
            <p:cNvSpPr txBox="1">
              <a:spLocks noChangeArrowheads="1"/>
            </p:cNvSpPr>
            <p:nvPr/>
          </p:nvSpPr>
          <p:spPr bwMode="auto">
            <a:xfrm>
              <a:off x="46" y="1050"/>
              <a:ext cx="1565" cy="291"/>
            </a:xfrm>
            <a:prstGeom prst="rect">
              <a:avLst/>
            </a:prstGeom>
            <a:noFill/>
            <a:ln w="9525">
              <a:pattFill prst="pct50">
                <a:fgClr>
                  <a:srgbClr val="0000FF"/>
                </a:fgClr>
                <a:bgClr>
                  <a:srgbClr val="FFFFFF"/>
                </a:bgClr>
              </a:patt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菱形</a:t>
              </a:r>
              <a:r>
                <a:rPr lang="en-US" altLang="zh-CN" sz="24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</a:p>
          </p:txBody>
        </p:sp>
        <p:sp>
          <p:nvSpPr>
            <p:cNvPr id="35864" name="Line 16"/>
            <p:cNvSpPr>
              <a:spLocks noChangeShapeType="1"/>
            </p:cNvSpPr>
            <p:nvPr/>
          </p:nvSpPr>
          <p:spPr bwMode="auto">
            <a:xfrm>
              <a:off x="615" y="194"/>
              <a:ext cx="408" cy="6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5" name="Line 17"/>
            <p:cNvSpPr>
              <a:spLocks noChangeShapeType="1"/>
            </p:cNvSpPr>
            <p:nvPr/>
          </p:nvSpPr>
          <p:spPr bwMode="auto">
            <a:xfrm flipV="1">
              <a:off x="289" y="210"/>
              <a:ext cx="1043" cy="6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6" name="未知"/>
            <p:cNvSpPr>
              <a:spLocks noChangeArrowheads="1"/>
            </p:cNvSpPr>
            <p:nvPr/>
          </p:nvSpPr>
          <p:spPr bwMode="auto">
            <a:xfrm rot="721035">
              <a:off x="863" y="483"/>
              <a:ext cx="45" cy="90"/>
            </a:xfrm>
            <a:custGeom>
              <a:avLst/>
              <a:gdLst>
                <a:gd name="T0" fmla="*/ 0 w 45"/>
                <a:gd name="T1" fmla="*/ 0 h 90"/>
                <a:gd name="T2" fmla="*/ 45 w 45"/>
                <a:gd name="T3" fmla="*/ 45 h 90"/>
                <a:gd name="T4" fmla="*/ 0 w 45"/>
                <a:gd name="T5" fmla="*/ 9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90">
                  <a:moveTo>
                    <a:pt x="0" y="0"/>
                  </a:moveTo>
                  <a:lnTo>
                    <a:pt x="45" y="45"/>
                  </a:lnTo>
                  <a:lnTo>
                    <a:pt x="0" y="9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19"/>
          <p:cNvGrpSpPr/>
          <p:nvPr/>
        </p:nvGrpSpPr>
        <p:grpSpPr bwMode="auto">
          <a:xfrm>
            <a:off x="468313" y="2798763"/>
            <a:ext cx="3384550" cy="2066925"/>
            <a:chOff x="0" y="0"/>
            <a:chExt cx="2132" cy="1302"/>
          </a:xfrm>
        </p:grpSpPr>
        <p:sp>
          <p:nvSpPr>
            <p:cNvPr id="35850" name="AutoShape 20"/>
            <p:cNvSpPr>
              <a:spLocks noChangeArrowheads="1"/>
            </p:cNvSpPr>
            <p:nvPr/>
          </p:nvSpPr>
          <p:spPr bwMode="auto">
            <a:xfrm>
              <a:off x="272" y="197"/>
              <a:ext cx="1587" cy="681"/>
            </a:xfrm>
            <a:prstGeom prst="parallelogram">
              <a:avLst>
                <a:gd name="adj" fmla="val 58260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851" name="Text Box 21"/>
            <p:cNvSpPr txBox="1">
              <a:spLocks noChangeArrowheads="1"/>
            </p:cNvSpPr>
            <p:nvPr/>
          </p:nvSpPr>
          <p:spPr bwMode="auto">
            <a:xfrm>
              <a:off x="407" y="0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5852" name="Text Box 22"/>
            <p:cNvSpPr txBox="1">
              <a:spLocks noChangeArrowheads="1"/>
            </p:cNvSpPr>
            <p:nvPr/>
          </p:nvSpPr>
          <p:spPr bwMode="auto">
            <a:xfrm>
              <a:off x="0" y="74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5853" name="Text Box 23"/>
            <p:cNvSpPr txBox="1">
              <a:spLocks noChangeArrowheads="1"/>
            </p:cNvSpPr>
            <p:nvPr/>
          </p:nvSpPr>
          <p:spPr bwMode="auto">
            <a:xfrm>
              <a:off x="1496" y="741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5854" name="Text Box 24"/>
            <p:cNvSpPr txBox="1">
              <a:spLocks noChangeArrowheads="1"/>
            </p:cNvSpPr>
            <p:nvPr/>
          </p:nvSpPr>
          <p:spPr bwMode="auto">
            <a:xfrm>
              <a:off x="1814" y="16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5855" name="Line 25"/>
            <p:cNvSpPr>
              <a:spLocks noChangeShapeType="1"/>
            </p:cNvSpPr>
            <p:nvPr/>
          </p:nvSpPr>
          <p:spPr bwMode="auto">
            <a:xfrm rot="-120000">
              <a:off x="681" y="189"/>
              <a:ext cx="771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6" name="Line 26"/>
            <p:cNvSpPr>
              <a:spLocks noChangeShapeType="1"/>
            </p:cNvSpPr>
            <p:nvPr/>
          </p:nvSpPr>
          <p:spPr bwMode="auto">
            <a:xfrm rot="60000" flipV="1">
              <a:off x="272" y="197"/>
              <a:ext cx="1588" cy="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7" name="Rectangle 27"/>
            <p:cNvSpPr>
              <a:spLocks noChangeArrowheads="1"/>
            </p:cNvSpPr>
            <p:nvPr/>
          </p:nvSpPr>
          <p:spPr bwMode="auto">
            <a:xfrm>
              <a:off x="454" y="1011"/>
              <a:ext cx="862" cy="291"/>
            </a:xfrm>
            <a:prstGeom prst="rect">
              <a:avLst/>
            </a:prstGeom>
            <a:noFill/>
            <a:ln w="9525">
              <a:pattFill prst="pct60">
                <a:fgClr>
                  <a:srgbClr val="0000FF"/>
                </a:fgClr>
                <a:bgClr>
                  <a:srgbClr val="FFFFFF"/>
                </a:bgClr>
              </a:patt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i="1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□</a:t>
              </a:r>
              <a:r>
                <a:rPr lang="en-US" altLang="zh-CN" sz="2400">
                  <a:solidFill>
                    <a:srgbClr val="CC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1890713" y="1130300"/>
            <a:ext cx="4648200" cy="585788"/>
          </a:xfrm>
          <a:prstGeom prst="rect">
            <a:avLst/>
          </a:prstGeom>
          <a:noFill/>
          <a:ln w="9525">
            <a:pattFill prst="pct50">
              <a:fgClr>
                <a:srgbClr val="0000FF"/>
              </a:fgClr>
              <a:bgClr>
                <a:srgbClr val="FFFFFF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2" eaLnBrk="1" hangingPunct="1"/>
            <a:r>
              <a:rPr lang="zh-CN" altLang="en-US" sz="3200" dirty="0">
                <a:solidFill>
                  <a:srgbClr val="FF3300"/>
                </a:solidFill>
                <a:ea typeface="楷体_GB2312" panose="02010609030101010101" pitchFamily="49" charset="-122"/>
              </a:rPr>
              <a:t>菱形常用的判定方法：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77925" y="2039938"/>
            <a:ext cx="662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circleNumDbPlain"/>
            </a:pPr>
            <a:r>
              <a:rPr lang="zh-CN" altLang="en-US" sz="2400" dirty="0">
                <a:solidFill>
                  <a:srgbClr val="0000FF"/>
                </a:solidFill>
                <a:ea typeface="楷体_GB2312" panose="02010609030101010101" pitchFamily="49" charset="-122"/>
              </a:rPr>
              <a:t>有一组邻边相等的平行四边形叫做菱形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49363" y="3551238"/>
            <a:ext cx="683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circleNumDbPlain" startAt="2"/>
            </a:pPr>
            <a:r>
              <a:rPr lang="zh-CN" altLang="en-US" sz="2400" dirty="0">
                <a:solidFill>
                  <a:srgbClr val="0000FF"/>
                </a:solidFill>
                <a:ea typeface="楷体_GB2312" panose="02010609030101010101" pitchFamily="49" charset="-122"/>
              </a:rPr>
              <a:t>对角线互相垂直的平行四边形是菱形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49363" y="4986338"/>
            <a:ext cx="556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circleNumDbPlain" startAt="3"/>
            </a:pPr>
            <a:r>
              <a:rPr lang="zh-CN" altLang="en-US" sz="2400" dirty="0">
                <a:solidFill>
                  <a:srgbClr val="0000FF"/>
                </a:solidFill>
                <a:ea typeface="楷体_GB2312" panose="02010609030101010101" pitchFamily="49" charset="-122"/>
              </a:rPr>
              <a:t>有四条边相等的四边形是菱形</a:t>
            </a:r>
          </a:p>
        </p:txBody>
      </p:sp>
      <p:grpSp>
        <p:nvGrpSpPr>
          <p:cNvPr id="6" name="Group 6"/>
          <p:cNvGrpSpPr/>
          <p:nvPr/>
        </p:nvGrpSpPr>
        <p:grpSpPr bwMode="auto">
          <a:xfrm>
            <a:off x="1966913" y="2730500"/>
            <a:ext cx="4814887" cy="533400"/>
            <a:chOff x="0" y="0"/>
            <a:chExt cx="3033" cy="336"/>
          </a:xfrm>
        </p:grpSpPr>
        <p:sp>
          <p:nvSpPr>
            <p:cNvPr id="36880" name="AutoShape 7"/>
            <p:cNvSpPr>
              <a:spLocks noChangeArrowheads="1"/>
            </p:cNvSpPr>
            <p:nvPr/>
          </p:nvSpPr>
          <p:spPr bwMode="auto">
            <a:xfrm>
              <a:off x="0" y="96"/>
              <a:ext cx="528" cy="192"/>
            </a:xfrm>
            <a:prstGeom prst="flowChartInputOutput">
              <a:avLst/>
            </a:prstGeom>
            <a:noFill/>
            <a:ln w="9525">
              <a:solidFill>
                <a:srgbClr val="FF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/>
            </a:p>
          </p:txBody>
        </p:sp>
        <p:grpSp>
          <p:nvGrpSpPr>
            <p:cNvPr id="36881" name="Group 8"/>
            <p:cNvGrpSpPr/>
            <p:nvPr/>
          </p:nvGrpSpPr>
          <p:grpSpPr bwMode="auto">
            <a:xfrm>
              <a:off x="576" y="0"/>
              <a:ext cx="2457" cy="336"/>
              <a:chOff x="0" y="0"/>
              <a:chExt cx="2457" cy="336"/>
            </a:xfrm>
          </p:grpSpPr>
          <p:sp>
            <p:nvSpPr>
              <p:cNvPr id="36882" name="Text Box 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77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FF3300"/>
                    </a:solidFill>
                  </a:rPr>
                  <a:t>+ </a:t>
                </a:r>
                <a:r>
                  <a:rPr lang="zh-CN" altLang="en-US" sz="2600">
                    <a:solidFill>
                      <a:srgbClr val="FF3300"/>
                    </a:solidFill>
                  </a:rPr>
                  <a:t>邻边相等   </a:t>
                </a:r>
                <a:r>
                  <a:rPr lang="en-US" altLang="zh-CN" sz="2800">
                    <a:solidFill>
                      <a:srgbClr val="FF3300"/>
                    </a:solidFill>
                  </a:rPr>
                  <a:t>=</a:t>
                </a:r>
              </a:p>
            </p:txBody>
          </p:sp>
          <p:sp>
            <p:nvSpPr>
              <p:cNvPr id="36883" name="AutoShape 10"/>
              <p:cNvSpPr>
                <a:spLocks noChangeArrowheads="1"/>
              </p:cNvSpPr>
              <p:nvPr/>
            </p:nvSpPr>
            <p:spPr bwMode="auto">
              <a:xfrm>
                <a:off x="1497" y="48"/>
                <a:ext cx="960" cy="288"/>
              </a:xfrm>
              <a:prstGeom prst="flowChartDecision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600"/>
              </a:p>
            </p:txBody>
          </p:sp>
        </p:grpSp>
      </p:grpSp>
      <p:grpSp>
        <p:nvGrpSpPr>
          <p:cNvPr id="8" name="Group 11"/>
          <p:cNvGrpSpPr/>
          <p:nvPr/>
        </p:nvGrpSpPr>
        <p:grpSpPr bwMode="auto">
          <a:xfrm>
            <a:off x="1681163" y="4102100"/>
            <a:ext cx="6091237" cy="555625"/>
            <a:chOff x="0" y="0"/>
            <a:chExt cx="3837" cy="350"/>
          </a:xfrm>
        </p:grpSpPr>
        <p:sp>
          <p:nvSpPr>
            <p:cNvPr id="36877" name="Text Box 12"/>
            <p:cNvSpPr txBox="1">
              <a:spLocks noChangeArrowheads="1"/>
            </p:cNvSpPr>
            <p:nvPr/>
          </p:nvSpPr>
          <p:spPr bwMode="auto">
            <a:xfrm>
              <a:off x="708" y="0"/>
              <a:ext cx="27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FF33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+</a:t>
              </a:r>
              <a:r>
                <a:rPr lang="zh-CN" altLang="en-US" sz="2600">
                  <a:solidFill>
                    <a:srgbClr val="FF33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对角线线互相垂直 </a:t>
              </a:r>
              <a:r>
                <a:rPr lang="en-US" altLang="zh-CN" sz="2400">
                  <a:solidFill>
                    <a:srgbClr val="FF3300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=</a:t>
              </a:r>
              <a:r>
                <a:rPr lang="en-US" altLang="zh-CN" sz="2400">
                  <a:solidFill>
                    <a:srgbClr val="FF3300"/>
                  </a:solidFill>
                </a:rPr>
                <a:t>            </a:t>
              </a:r>
            </a:p>
          </p:txBody>
        </p:sp>
        <p:sp>
          <p:nvSpPr>
            <p:cNvPr id="36878" name="AutoShape 13"/>
            <p:cNvSpPr>
              <a:spLocks noChangeArrowheads="1"/>
            </p:cNvSpPr>
            <p:nvPr/>
          </p:nvSpPr>
          <p:spPr bwMode="auto">
            <a:xfrm>
              <a:off x="0" y="64"/>
              <a:ext cx="624" cy="240"/>
            </a:xfrm>
            <a:prstGeom prst="flowChartInputOutput">
              <a:avLst/>
            </a:prstGeom>
            <a:noFill/>
            <a:ln w="9525">
              <a:solidFill>
                <a:srgbClr val="FF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/>
            </a:p>
          </p:txBody>
        </p:sp>
        <p:sp>
          <p:nvSpPr>
            <p:cNvPr id="36879" name="AutoShape 14"/>
            <p:cNvSpPr>
              <a:spLocks noChangeArrowheads="1"/>
            </p:cNvSpPr>
            <p:nvPr/>
          </p:nvSpPr>
          <p:spPr bwMode="auto">
            <a:xfrm>
              <a:off x="2877" y="62"/>
              <a:ext cx="960" cy="288"/>
            </a:xfrm>
            <a:prstGeom prst="flowChartDecision">
              <a:avLst/>
            </a:prstGeom>
            <a:noFill/>
            <a:ln w="9525">
              <a:solidFill>
                <a:srgbClr val="FF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/>
            </a:p>
          </p:txBody>
        </p:sp>
      </p:grpSp>
      <p:grpSp>
        <p:nvGrpSpPr>
          <p:cNvPr id="9" name="Group 15"/>
          <p:cNvGrpSpPr/>
          <p:nvPr/>
        </p:nvGrpSpPr>
        <p:grpSpPr bwMode="auto">
          <a:xfrm>
            <a:off x="1966913" y="5611813"/>
            <a:ext cx="4967287" cy="762000"/>
            <a:chOff x="0" y="0"/>
            <a:chExt cx="3129" cy="480"/>
          </a:xfrm>
        </p:grpSpPr>
        <p:sp>
          <p:nvSpPr>
            <p:cNvPr id="36873" name="Text Box 16"/>
            <p:cNvSpPr txBox="1">
              <a:spLocks noChangeArrowheads="1"/>
            </p:cNvSpPr>
            <p:nvPr/>
          </p:nvSpPr>
          <p:spPr bwMode="auto">
            <a:xfrm>
              <a:off x="0" y="144"/>
              <a:ext cx="250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</a:rPr>
                <a:t>四条边相等 </a:t>
              </a:r>
              <a:r>
                <a:rPr lang="en-US" altLang="zh-CN" sz="2000">
                  <a:solidFill>
                    <a:srgbClr val="FF0000"/>
                  </a:solidFill>
                </a:rPr>
                <a:t>+                 =</a:t>
              </a:r>
            </a:p>
          </p:txBody>
        </p:sp>
        <p:grpSp>
          <p:nvGrpSpPr>
            <p:cNvPr id="36874" name="Group 17"/>
            <p:cNvGrpSpPr/>
            <p:nvPr/>
          </p:nvGrpSpPr>
          <p:grpSpPr bwMode="auto">
            <a:xfrm>
              <a:off x="1305" y="0"/>
              <a:ext cx="1824" cy="480"/>
              <a:chOff x="-39" y="0"/>
              <a:chExt cx="1824" cy="480"/>
            </a:xfrm>
          </p:grpSpPr>
          <p:sp>
            <p:nvSpPr>
              <p:cNvPr id="36875" name="AutoShape 18"/>
              <p:cNvSpPr>
                <a:spLocks noChangeArrowheads="1"/>
              </p:cNvSpPr>
              <p:nvPr/>
            </p:nvSpPr>
            <p:spPr bwMode="auto">
              <a:xfrm>
                <a:off x="-39" y="0"/>
                <a:ext cx="432" cy="480"/>
              </a:xfrm>
              <a:prstGeom prst="flowChartManualInpu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600"/>
              </a:p>
            </p:txBody>
          </p:sp>
          <p:sp>
            <p:nvSpPr>
              <p:cNvPr id="36876" name="AutoShape 19"/>
              <p:cNvSpPr>
                <a:spLocks noChangeArrowheads="1"/>
              </p:cNvSpPr>
              <p:nvPr/>
            </p:nvSpPr>
            <p:spPr bwMode="auto">
              <a:xfrm>
                <a:off x="825" y="144"/>
                <a:ext cx="960" cy="288"/>
              </a:xfrm>
              <a:prstGeom prst="flowChartDecision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6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 animBg="1"/>
      <p:bldP spid="43009" grpId="1" animBg="1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990600" y="865188"/>
            <a:ext cx="6705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下列三个图形都是菱形</a:t>
            </a:r>
            <a:r>
              <a:rPr lang="en-US" altLang="zh-CN" sz="2600">
                <a:latin typeface="Times New Roman" panose="02020603050405020304" pitchFamily="18" charset="0"/>
                <a:ea typeface="楷体_GB2312" panose="02010609030101010101" pitchFamily="49" charset="-122"/>
              </a:rPr>
              <a:t>, </a:t>
            </a: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正确吗</a:t>
            </a:r>
            <a:r>
              <a:rPr lang="en-US" altLang="zh-CN" sz="2600">
                <a:latin typeface="Times New Roman" panose="02020603050405020304" pitchFamily="18" charset="0"/>
                <a:ea typeface="楷体_GB2312" panose="02010609030101010101" pitchFamily="49" charset="-122"/>
              </a:rPr>
              <a:t>? </a:t>
            </a:r>
            <a:r>
              <a:rPr lang="zh-CN" altLang="en-US" sz="2600">
                <a:latin typeface="Times New Roman" panose="02020603050405020304" pitchFamily="18" charset="0"/>
                <a:ea typeface="楷体_GB2312" panose="02010609030101010101" pitchFamily="49" charset="-122"/>
              </a:rPr>
              <a:t>为什么？</a:t>
            </a:r>
            <a:endParaRPr lang="en-US" altLang="zh-CN" sz="260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219200" y="1487488"/>
            <a:ext cx="2514600" cy="1914525"/>
            <a:chOff x="768" y="954"/>
            <a:chExt cx="1584" cy="1206"/>
          </a:xfrm>
        </p:grpSpPr>
        <p:pic>
          <p:nvPicPr>
            <p:cNvPr id="37909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954"/>
              <a:ext cx="1584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10" name="Text Box 9"/>
            <p:cNvSpPr txBox="1">
              <a:spLocks noChangeArrowheads="1"/>
            </p:cNvSpPr>
            <p:nvPr/>
          </p:nvSpPr>
          <p:spPr bwMode="auto">
            <a:xfrm>
              <a:off x="816" y="129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7911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7912" name="Text Box 11"/>
            <p:cNvSpPr txBox="1">
              <a:spLocks noChangeArrowheads="1"/>
            </p:cNvSpPr>
            <p:nvPr/>
          </p:nvSpPr>
          <p:spPr bwMode="auto">
            <a:xfrm>
              <a:off x="1392" y="115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7913" name="Text Box 12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7914" name="Text Box 13"/>
            <p:cNvSpPr txBox="1">
              <a:spLocks noChangeArrowheads="1"/>
            </p:cNvSpPr>
            <p:nvPr/>
          </p:nvSpPr>
          <p:spPr bwMode="auto">
            <a:xfrm>
              <a:off x="1584" y="15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7915" name="Text Box 14"/>
            <p:cNvSpPr txBox="1">
              <a:spLocks noChangeArrowheads="1"/>
            </p:cNvSpPr>
            <p:nvPr/>
          </p:nvSpPr>
          <p:spPr bwMode="auto">
            <a:xfrm>
              <a:off x="1728" y="12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3124200" y="4346575"/>
            <a:ext cx="2514600" cy="1887538"/>
            <a:chOff x="3504" y="2112"/>
            <a:chExt cx="1584" cy="1343"/>
          </a:xfrm>
        </p:grpSpPr>
        <p:pic>
          <p:nvPicPr>
            <p:cNvPr id="37904" name="Picture 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4" y="2208"/>
              <a:ext cx="1584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5" name="Text Box 25"/>
            <p:cNvSpPr txBox="1">
              <a:spLocks noChangeArrowheads="1"/>
            </p:cNvSpPr>
            <p:nvPr/>
          </p:nvSpPr>
          <p:spPr bwMode="auto">
            <a:xfrm>
              <a:off x="3552" y="2550"/>
              <a:ext cx="24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7906" name="Text Box 26"/>
            <p:cNvSpPr txBox="1">
              <a:spLocks noChangeArrowheads="1"/>
            </p:cNvSpPr>
            <p:nvPr/>
          </p:nvSpPr>
          <p:spPr bwMode="auto">
            <a:xfrm>
              <a:off x="4032" y="3126"/>
              <a:ext cx="24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7907" name="Text Box 27"/>
            <p:cNvSpPr txBox="1">
              <a:spLocks noChangeArrowheads="1"/>
            </p:cNvSpPr>
            <p:nvPr/>
          </p:nvSpPr>
          <p:spPr bwMode="auto">
            <a:xfrm>
              <a:off x="4320" y="2112"/>
              <a:ext cx="24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7908" name="Text Box 28"/>
            <p:cNvSpPr txBox="1">
              <a:spLocks noChangeArrowheads="1"/>
            </p:cNvSpPr>
            <p:nvPr/>
          </p:nvSpPr>
          <p:spPr bwMode="auto">
            <a:xfrm>
              <a:off x="4752" y="2832"/>
              <a:ext cx="24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50" name="Text Box 29"/>
          <p:cNvSpPr txBox="1">
            <a:spLocks noChangeArrowheads="1"/>
          </p:cNvSpPr>
          <p:nvPr/>
        </p:nvSpPr>
        <p:spPr bwMode="auto">
          <a:xfrm>
            <a:off x="774700" y="3392488"/>
            <a:ext cx="3810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0">
                <a:latin typeface="Times New Roman" panose="02020603050405020304" pitchFamily="18" charset="0"/>
                <a:ea typeface="楷体_GB2312" panose="02010609030101010101" pitchFamily="49" charset="-122"/>
              </a:rPr>
              <a:t>有一组邻边相等的平行四边形叫做</a:t>
            </a:r>
            <a:r>
              <a:rPr lang="zh-CN" altLang="en-US" sz="2600" b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菱形</a:t>
            </a: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4889500" y="3379788"/>
            <a:ext cx="4038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 b="0">
                <a:latin typeface="Times New Roman" panose="02020603050405020304" pitchFamily="18" charset="0"/>
                <a:ea typeface="楷体_GB2312" panose="02010609030101010101" pitchFamily="49" charset="-122"/>
              </a:rPr>
              <a:t>对角线互相垂直的平行四边形是</a:t>
            </a:r>
            <a:r>
              <a:rPr lang="zh-CN" altLang="en-US" sz="2600" b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菱形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2362200" y="6124575"/>
            <a:ext cx="5029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zh-CN" altLang="en-US" sz="2600" b="0">
                <a:latin typeface="Times New Roman" panose="02020603050405020304" pitchFamily="18" charset="0"/>
                <a:ea typeface="楷体_GB2312" panose="02010609030101010101" pitchFamily="49" charset="-122"/>
              </a:rPr>
              <a:t>有四条边相等的四边形是</a:t>
            </a:r>
            <a:r>
              <a:rPr lang="zh-CN" altLang="en-US" sz="2600" b="0">
                <a:solidFill>
                  <a:srgbClr val="FF33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菱形</a:t>
            </a:r>
            <a:endParaRPr lang="zh-CN" altLang="en-US" sz="2600" b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4" name="Group 40"/>
          <p:cNvGrpSpPr/>
          <p:nvPr/>
        </p:nvGrpSpPr>
        <p:grpSpPr bwMode="auto">
          <a:xfrm>
            <a:off x="5181600" y="1411288"/>
            <a:ext cx="2514600" cy="1784350"/>
            <a:chOff x="3504" y="892"/>
            <a:chExt cx="1584" cy="1124"/>
          </a:xfrm>
        </p:grpSpPr>
        <p:pic>
          <p:nvPicPr>
            <p:cNvPr id="37897" name="Picture 3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884103">
              <a:off x="3504" y="892"/>
              <a:ext cx="1584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898" name="Group 39"/>
            <p:cNvGrpSpPr/>
            <p:nvPr/>
          </p:nvGrpSpPr>
          <p:grpSpPr bwMode="auto">
            <a:xfrm>
              <a:off x="3840" y="1008"/>
              <a:ext cx="863" cy="807"/>
              <a:chOff x="3840" y="1008"/>
              <a:chExt cx="863" cy="807"/>
            </a:xfrm>
          </p:grpSpPr>
          <p:sp>
            <p:nvSpPr>
              <p:cNvPr id="37899" name="Text Box 34"/>
              <p:cNvSpPr txBox="1">
                <a:spLocks noChangeArrowheads="1"/>
              </p:cNvSpPr>
              <p:nvPr/>
            </p:nvSpPr>
            <p:spPr bwMode="auto">
              <a:xfrm>
                <a:off x="4223" y="100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7900" name="Text Box 35"/>
              <p:cNvSpPr txBox="1">
                <a:spLocks noChangeArrowheads="1"/>
              </p:cNvSpPr>
              <p:nvPr/>
            </p:nvSpPr>
            <p:spPr bwMode="auto">
              <a:xfrm>
                <a:off x="4223" y="148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7901" name="Text Box 36"/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7902" name="Text Box 37"/>
              <p:cNvSpPr txBox="1">
                <a:spLocks noChangeArrowheads="1"/>
              </p:cNvSpPr>
              <p:nvPr/>
            </p:nvSpPr>
            <p:spPr bwMode="auto">
              <a:xfrm>
                <a:off x="4463" y="1305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7903" name="Text Box 38"/>
              <p:cNvSpPr txBox="1">
                <a:spLocks noChangeArrowheads="1"/>
              </p:cNvSpPr>
              <p:nvPr/>
            </p:nvSpPr>
            <p:spPr bwMode="auto">
              <a:xfrm rot="5400000">
                <a:off x="4213" y="1201"/>
                <a:ext cx="30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┍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0" grpId="0"/>
      <p:bldP spid="51" grpId="0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43600" y="4800600"/>
            <a:ext cx="1828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784860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solidFill>
                  <a:srgbClr val="F80640"/>
                </a:solidFill>
                <a:latin typeface="Times New Roman" panose="02020603050405020304" pitchFamily="18" charset="0"/>
              </a:rPr>
              <a:t>有同学是这样做的：</a:t>
            </a:r>
            <a:r>
              <a:rPr lang="zh-CN" altLang="en-US" sz="2600" dirty="0">
                <a:latin typeface="Times New Roman" panose="02020603050405020304" pitchFamily="18" charset="0"/>
              </a:rPr>
              <a:t>将一张长方形的纸对折、再对折，然后沿图中的虚线剪下，打开即可</a:t>
            </a:r>
            <a:r>
              <a:rPr lang="en-US" altLang="zh-CN" sz="2600" dirty="0">
                <a:latin typeface="Times New Roman" panose="02020603050405020304" pitchFamily="18" charset="0"/>
              </a:rPr>
              <a:t>.  </a:t>
            </a:r>
            <a:r>
              <a:rPr lang="zh-CN" altLang="en-US" sz="2600" dirty="0">
                <a:latin typeface="Times New Roman" panose="02020603050405020304" pitchFamily="18" charset="0"/>
              </a:rPr>
              <a:t>你知道其中的道理吗？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4648200"/>
            <a:ext cx="19050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24000" y="5334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0" y="4572000"/>
            <a:ext cx="1905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7244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8"/>
          <p:cNvGrpSpPr/>
          <p:nvPr/>
        </p:nvGrpSpPr>
        <p:grpSpPr bwMode="auto">
          <a:xfrm>
            <a:off x="4267200" y="5638800"/>
            <a:ext cx="914400" cy="762000"/>
            <a:chOff x="3360" y="2832"/>
            <a:chExt cx="576" cy="480"/>
          </a:xfrm>
        </p:grpSpPr>
        <p:sp>
          <p:nvSpPr>
            <p:cNvPr id="38930" name="Rectangle 9"/>
            <p:cNvSpPr>
              <a:spLocks noChangeArrowheads="1"/>
            </p:cNvSpPr>
            <p:nvPr/>
          </p:nvSpPr>
          <p:spPr bwMode="auto">
            <a:xfrm>
              <a:off x="3360" y="2832"/>
              <a:ext cx="57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31" name="Line 10"/>
            <p:cNvSpPr>
              <a:spLocks noChangeShapeType="1"/>
            </p:cNvSpPr>
            <p:nvPr/>
          </p:nvSpPr>
          <p:spPr bwMode="auto">
            <a:xfrm>
              <a:off x="3360" y="2850"/>
              <a:ext cx="57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11"/>
          <p:cNvGrpSpPr/>
          <p:nvPr/>
        </p:nvGrpSpPr>
        <p:grpSpPr bwMode="auto">
          <a:xfrm>
            <a:off x="5943600" y="4800600"/>
            <a:ext cx="1828800" cy="1219200"/>
            <a:chOff x="3552" y="2592"/>
            <a:chExt cx="1152" cy="768"/>
          </a:xfrm>
        </p:grpSpPr>
        <p:sp>
          <p:nvSpPr>
            <p:cNvPr id="38926" name="AutoShape 12"/>
            <p:cNvSpPr>
              <a:spLocks noChangeArrowheads="1"/>
            </p:cNvSpPr>
            <p:nvPr/>
          </p:nvSpPr>
          <p:spPr bwMode="auto">
            <a:xfrm>
              <a:off x="4128" y="2592"/>
              <a:ext cx="576" cy="384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7" name="AutoShape 13"/>
            <p:cNvSpPr>
              <a:spLocks noChangeArrowheads="1"/>
            </p:cNvSpPr>
            <p:nvPr/>
          </p:nvSpPr>
          <p:spPr bwMode="auto">
            <a:xfrm flipH="1">
              <a:off x="3552" y="2592"/>
              <a:ext cx="576" cy="384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8" name="AutoShape 14"/>
            <p:cNvSpPr>
              <a:spLocks noChangeArrowheads="1"/>
            </p:cNvSpPr>
            <p:nvPr/>
          </p:nvSpPr>
          <p:spPr bwMode="auto">
            <a:xfrm flipV="1">
              <a:off x="4128" y="2976"/>
              <a:ext cx="576" cy="384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929" name="AutoShape 15"/>
            <p:cNvSpPr>
              <a:spLocks noChangeArrowheads="1"/>
            </p:cNvSpPr>
            <p:nvPr/>
          </p:nvSpPr>
          <p:spPr bwMode="auto">
            <a:xfrm flipH="1" flipV="1">
              <a:off x="3552" y="2976"/>
              <a:ext cx="576" cy="384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990600" y="5029200"/>
            <a:ext cx="457200" cy="304800"/>
          </a:xfrm>
          <a:prstGeom prst="curvedDownArrow">
            <a:avLst>
              <a:gd name="adj1" fmla="val 30000"/>
              <a:gd name="adj2" fmla="val 60000"/>
              <a:gd name="adj3" fmla="val 3332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4495800" y="3962400"/>
            <a:ext cx="304800" cy="381000"/>
          </a:xfrm>
          <a:prstGeom prst="curvedRightArrow">
            <a:avLst>
              <a:gd name="adj1" fmla="val 25000"/>
              <a:gd name="adj2" fmla="val 50000"/>
              <a:gd name="adj3" fmla="val 33324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8" name="Picture 18" descr="剪刀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867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57200" y="11430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如何利用折纸、剪切的方法，既快又准确地剪出一个菱形的纸片？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16" grpId="0" animBg="1"/>
      <p:bldP spid="17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723900" y="1781175"/>
            <a:ext cx="7696200" cy="3295650"/>
          </a:xfrm>
          <a:prstGeom prst="roundRect">
            <a:avLst>
              <a:gd name="adj" fmla="val 7478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经历菱形的概念、性质、判定定理的发现过程，掌握菱形的性质定理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“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菱形的四条边都相等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” 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菱形的对角线互相垂直</a:t>
            </a:r>
            <a:r>
              <a:rPr 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并且每条对角线平分一组对角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” 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200" b="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掌握菱形的判定定理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四条边相等的四边形是菱形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b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对角线互相垂直的平行四边形是菱形</a:t>
            </a:r>
            <a:r>
              <a:rPr 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” 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200" b="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2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2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能够</a:t>
            </a:r>
            <a:r>
              <a:rPr lang="zh-CN" altLang="en-US" sz="2200" b="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运用菱形的知识解决简单的具体问题</a:t>
            </a:r>
            <a:r>
              <a:rPr lang="en-US" altLang="zh-CN" sz="22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组合 15"/>
          <p:cNvGrpSpPr/>
          <p:nvPr/>
        </p:nvGrpSpPr>
        <p:grpSpPr bwMode="auto">
          <a:xfrm>
            <a:off x="2209800" y="2784475"/>
            <a:ext cx="4732338" cy="3006725"/>
            <a:chOff x="2125663" y="1066800"/>
            <a:chExt cx="4732337" cy="3006725"/>
          </a:xfrm>
        </p:grpSpPr>
        <p:pic>
          <p:nvPicPr>
            <p:cNvPr id="3994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4263" y="1482725"/>
              <a:ext cx="4143375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2" name="Text Box 3"/>
            <p:cNvSpPr txBox="1">
              <a:spLocks noChangeArrowheads="1"/>
            </p:cNvSpPr>
            <p:nvPr/>
          </p:nvSpPr>
          <p:spPr bwMode="auto">
            <a:xfrm>
              <a:off x="3862388" y="1066800"/>
              <a:ext cx="4048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9943" name="Text Box 4"/>
            <p:cNvSpPr txBox="1">
              <a:spLocks noChangeArrowheads="1"/>
            </p:cNvSpPr>
            <p:nvPr/>
          </p:nvSpPr>
          <p:spPr bwMode="auto">
            <a:xfrm>
              <a:off x="2125663" y="323532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9944" name="Text Box 5"/>
            <p:cNvSpPr txBox="1">
              <a:spLocks noChangeArrowheads="1"/>
            </p:cNvSpPr>
            <p:nvPr/>
          </p:nvSpPr>
          <p:spPr bwMode="auto">
            <a:xfrm>
              <a:off x="4792663" y="361632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9945" name="Text Box 6"/>
            <p:cNvSpPr txBox="1">
              <a:spLocks noChangeArrowheads="1"/>
            </p:cNvSpPr>
            <p:nvPr/>
          </p:nvSpPr>
          <p:spPr bwMode="auto">
            <a:xfrm>
              <a:off x="6453188" y="1295400"/>
              <a:ext cx="4048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9946" name="Text Box 7"/>
            <p:cNvSpPr txBox="1">
              <a:spLocks noChangeArrowheads="1"/>
            </p:cNvSpPr>
            <p:nvPr/>
          </p:nvSpPr>
          <p:spPr bwMode="auto">
            <a:xfrm>
              <a:off x="3192463" y="3540125"/>
              <a:ext cx="3698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9947" name="Text Box 8"/>
            <p:cNvSpPr txBox="1">
              <a:spLocks noChangeArrowheads="1"/>
            </p:cNvSpPr>
            <p:nvPr/>
          </p:nvSpPr>
          <p:spPr bwMode="auto">
            <a:xfrm>
              <a:off x="5478463" y="2930525"/>
              <a:ext cx="3540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114800" y="3276600"/>
            <a:ext cx="838200" cy="1981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0" name="Text Box 10"/>
          <p:cNvSpPr txBox="1">
            <a:spLocks noChangeArrowheads="1"/>
          </p:cNvSpPr>
          <p:nvPr/>
        </p:nvSpPr>
        <p:spPr bwMode="auto">
          <a:xfrm>
            <a:off x="531813" y="1168400"/>
            <a:ext cx="8077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、如图，菱形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ABCD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中，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E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、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F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分别是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BC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、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CD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上的点，且∠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B=∠ EAF=60°, ∠ BAE=18°, 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求∠ 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CEF</a:t>
            </a:r>
            <a:r>
              <a:rPr lang="zh-CN" altLang="en-US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的度数</a:t>
            </a:r>
            <a:r>
              <a:rPr lang="en-US" altLang="zh-CN" sz="2600" b="0">
                <a:latin typeface="Times New Roman" panose="02020603050405020304" pitchFamily="18" charset="0"/>
                <a:ea typeface="华文中宋" panose="0201060004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/>
        </p:nvSpPr>
        <p:spPr bwMode="auto">
          <a:xfrm>
            <a:off x="762000" y="914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chemeClr val="tx2"/>
              </a:buClr>
            </a:pP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、已知：如图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, 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四边形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ABCD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是边长为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13cm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的菱形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, 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其中对角线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BD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长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10cm.</a:t>
            </a:r>
          </a:p>
        </p:txBody>
      </p:sp>
      <p:sp>
        <p:nvSpPr>
          <p:cNvPr id="40963" name="Rectangle 4"/>
          <p:cNvSpPr>
            <a:spLocks noGrp="1" noChangeArrowheads="1"/>
          </p:cNvSpPr>
          <p:nvPr/>
        </p:nvSpPr>
        <p:spPr bwMode="auto">
          <a:xfrm>
            <a:off x="762000" y="1905000"/>
            <a:ext cx="571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2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求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  <a:sym typeface="Wingdings" panose="05000000000000000000" pitchFamily="2" charset="2"/>
              </a:rPr>
              <a:t>: (1)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对角线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AC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的长度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   (2)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菱形的面积</a:t>
            </a:r>
          </a:p>
        </p:txBody>
      </p:sp>
      <p:sp>
        <p:nvSpPr>
          <p:cNvPr id="5" name="Rectangle 5"/>
          <p:cNvSpPr>
            <a:spLocks noGrp="1" noChangeArrowheads="1"/>
          </p:cNvSpPr>
          <p:nvPr/>
        </p:nvSpPr>
        <p:spPr bwMode="auto">
          <a:xfrm>
            <a:off x="762000" y="2667000"/>
            <a:ext cx="137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2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解</a:t>
            </a:r>
            <a:r>
              <a:rPr lang="en-US" altLang="zh-CN" sz="2400" b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Wingdings" panose="05000000000000000000" pitchFamily="2" charset="2"/>
              </a:rPr>
              <a:t>: 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  <a:sym typeface="Wingdings" panose="05000000000000000000" pitchFamily="2" charset="2"/>
              </a:rPr>
              <a:t>(1)</a:t>
            </a:r>
            <a:endParaRPr lang="en-US" altLang="zh-CN" sz="2400" b="0"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/>
        </p:nvSpPr>
        <p:spPr bwMode="auto">
          <a:xfrm>
            <a:off x="1676400" y="2743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2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∵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四边形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ABCD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是菱形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,</a:t>
            </a:r>
          </a:p>
        </p:txBody>
      </p:sp>
      <p:graphicFrame>
        <p:nvGraphicFramePr>
          <p:cNvPr id="8" name="Object 8"/>
          <p:cNvGraphicFramePr/>
          <p:nvPr/>
        </p:nvGraphicFramePr>
        <p:xfrm>
          <a:off x="1724025" y="3886200"/>
          <a:ext cx="36861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r:id="rId5" imgW="2336800" imgH="508000" progId="Equation.3">
                  <p:embed/>
                </p:oleObj>
              </mc:Choice>
              <mc:Fallback>
                <p:oleObj r:id="rId5" imgW="2336800" imgH="5080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3886200"/>
                        <a:ext cx="36861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701800" y="3276600"/>
            <a:ext cx="25908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∴∠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AED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=90°,</a:t>
            </a:r>
          </a:p>
        </p:txBody>
      </p:sp>
      <p:graphicFrame>
        <p:nvGraphicFramePr>
          <p:cNvPr id="11" name="Object 11"/>
          <p:cNvGraphicFramePr/>
          <p:nvPr/>
        </p:nvGraphicFramePr>
        <p:xfrm>
          <a:off x="1781175" y="4648200"/>
          <a:ext cx="3625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r:id="rId7" imgW="2324100" imgH="736600" progId="Equation.DSMT4">
                  <p:embed/>
                </p:oleObj>
              </mc:Choice>
              <mc:Fallback>
                <p:oleObj r:id="rId7" imgW="2324100" imgH="736600" progId="Equation.DSMT4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4648200"/>
                        <a:ext cx="36258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663700" y="5943600"/>
            <a:ext cx="39751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∴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AC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=2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AE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=2×12=24(cm).</a:t>
            </a:r>
          </a:p>
        </p:txBody>
      </p:sp>
      <p:grpSp>
        <p:nvGrpSpPr>
          <p:cNvPr id="40970" name="Group 14"/>
          <p:cNvGrpSpPr/>
          <p:nvPr/>
        </p:nvGrpSpPr>
        <p:grpSpPr bwMode="auto">
          <a:xfrm>
            <a:off x="6400800" y="1673225"/>
            <a:ext cx="2133600" cy="3813175"/>
            <a:chOff x="3936" y="647"/>
            <a:chExt cx="1344" cy="2402"/>
          </a:xfrm>
        </p:grpSpPr>
        <p:sp>
          <p:nvSpPr>
            <p:cNvPr id="40971" name="Text Box 15"/>
            <p:cNvSpPr txBox="1">
              <a:spLocks noChangeArrowheads="1"/>
            </p:cNvSpPr>
            <p:nvPr/>
          </p:nvSpPr>
          <p:spPr bwMode="auto">
            <a:xfrm>
              <a:off x="4992" y="1728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40972" name="Text Box 16"/>
            <p:cNvSpPr txBox="1">
              <a:spLocks noChangeArrowheads="1"/>
            </p:cNvSpPr>
            <p:nvPr/>
          </p:nvSpPr>
          <p:spPr bwMode="auto">
            <a:xfrm>
              <a:off x="3936" y="1728"/>
              <a:ext cx="33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40973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40974" name="Text Box 18"/>
            <p:cNvSpPr txBox="1">
              <a:spLocks noChangeArrowheads="1"/>
            </p:cNvSpPr>
            <p:nvPr/>
          </p:nvSpPr>
          <p:spPr bwMode="auto">
            <a:xfrm>
              <a:off x="4464" y="647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40975" name="Text Box 19"/>
            <p:cNvSpPr txBox="1">
              <a:spLocks noChangeArrowheads="1"/>
            </p:cNvSpPr>
            <p:nvPr/>
          </p:nvSpPr>
          <p:spPr bwMode="auto">
            <a:xfrm>
              <a:off x="4416" y="1607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40976" name="AutoShape 20"/>
            <p:cNvSpPr>
              <a:spLocks noChangeArrowheads="1"/>
            </p:cNvSpPr>
            <p:nvPr/>
          </p:nvSpPr>
          <p:spPr bwMode="auto">
            <a:xfrm>
              <a:off x="4176" y="912"/>
              <a:ext cx="864" cy="1920"/>
            </a:xfrm>
            <a:prstGeom prst="diamond">
              <a:avLst/>
            </a:prstGeom>
            <a:noFill/>
            <a:ln w="12700" cap="sq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0977" name="Line 21"/>
            <p:cNvSpPr>
              <a:spLocks noChangeShapeType="1"/>
            </p:cNvSpPr>
            <p:nvPr/>
          </p:nvSpPr>
          <p:spPr bwMode="auto">
            <a:xfrm>
              <a:off x="4176" y="1872"/>
              <a:ext cx="8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8" name="Line 22"/>
            <p:cNvSpPr>
              <a:spLocks noChangeShapeType="1"/>
            </p:cNvSpPr>
            <p:nvPr/>
          </p:nvSpPr>
          <p:spPr bwMode="auto">
            <a:xfrm>
              <a:off x="4608" y="960"/>
              <a:ext cx="0" cy="18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>
            <a:spLocks noGrp="1" noChangeArrowheads="1"/>
          </p:cNvSpPr>
          <p:nvPr/>
        </p:nvSpPr>
        <p:spPr bwMode="auto">
          <a:xfrm>
            <a:off x="1752600" y="3048000"/>
            <a:ext cx="297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2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=2×△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ABD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的面积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85800" y="2133600"/>
            <a:ext cx="54102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解：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(2) 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菱形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ABCD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的面积</a:t>
            </a:r>
            <a:endParaRPr lang="en-US" altLang="zh-CN" sz="2400" b="0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              =△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ABD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的面积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+△</a:t>
            </a:r>
            <a:r>
              <a:rPr lang="en-US" altLang="zh-CN" sz="2400" b="0" i="1">
                <a:latin typeface="Times New Roman" panose="02020603050405020304" pitchFamily="18" charset="0"/>
                <a:ea typeface="华文中宋" panose="02010600040101010101" pitchFamily="2" charset="-122"/>
              </a:rPr>
              <a:t>CBD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的面积</a:t>
            </a:r>
          </a:p>
        </p:txBody>
      </p:sp>
      <p:graphicFrame>
        <p:nvGraphicFramePr>
          <p:cNvPr id="42" name="Object 13"/>
          <p:cNvGraphicFramePr/>
          <p:nvPr/>
        </p:nvGraphicFramePr>
        <p:xfrm>
          <a:off x="1771650" y="3505200"/>
          <a:ext cx="27241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r:id="rId5" imgW="1473200" imgH="508000" progId="Equation.3">
                  <p:embed/>
                </p:oleObj>
              </mc:Choice>
              <mc:Fallback>
                <p:oleObj r:id="rId5" imgW="1473200" imgH="508000" progId="Equation.3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3505200"/>
                        <a:ext cx="27241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3"/>
          <p:cNvGraphicFramePr/>
          <p:nvPr/>
        </p:nvGraphicFramePr>
        <p:xfrm>
          <a:off x="1765300" y="4279900"/>
          <a:ext cx="41179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r:id="rId7" imgW="2235200" imgH="508000" progId="Equation.3">
                  <p:embed/>
                </p:oleObj>
              </mc:Choice>
              <mc:Fallback>
                <p:oleObj r:id="rId7" imgW="2235200" imgH="508000" progId="Equation.3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4279900"/>
                        <a:ext cx="41179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4"/>
          <p:cNvSpPr>
            <a:spLocks noGrp="1" noChangeArrowheads="1"/>
          </p:cNvSpPr>
          <p:nvPr/>
        </p:nvSpPr>
        <p:spPr bwMode="auto">
          <a:xfrm>
            <a:off x="736600" y="1219200"/>
            <a:ext cx="3505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2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求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  <a:sym typeface="Wingdings" panose="05000000000000000000" pitchFamily="2" charset="2"/>
              </a:rPr>
              <a:t>: 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(2)</a:t>
            </a:r>
            <a:r>
              <a: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rPr>
              <a:t>菱形的面积</a:t>
            </a:r>
          </a:p>
        </p:txBody>
      </p:sp>
      <p:grpSp>
        <p:nvGrpSpPr>
          <p:cNvPr id="41991" name="Group 14"/>
          <p:cNvGrpSpPr/>
          <p:nvPr/>
        </p:nvGrpSpPr>
        <p:grpSpPr bwMode="auto">
          <a:xfrm>
            <a:off x="6400800" y="1673225"/>
            <a:ext cx="2133600" cy="3813175"/>
            <a:chOff x="3936" y="647"/>
            <a:chExt cx="1344" cy="2402"/>
          </a:xfrm>
        </p:grpSpPr>
        <p:sp>
          <p:nvSpPr>
            <p:cNvPr id="41992" name="Text Box 15"/>
            <p:cNvSpPr txBox="1">
              <a:spLocks noChangeArrowheads="1"/>
            </p:cNvSpPr>
            <p:nvPr/>
          </p:nvSpPr>
          <p:spPr bwMode="auto">
            <a:xfrm>
              <a:off x="4992" y="1728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D</a:t>
              </a:r>
            </a:p>
          </p:txBody>
        </p:sp>
        <p:sp>
          <p:nvSpPr>
            <p:cNvPr id="41993" name="Text Box 16"/>
            <p:cNvSpPr txBox="1">
              <a:spLocks noChangeArrowheads="1"/>
            </p:cNvSpPr>
            <p:nvPr/>
          </p:nvSpPr>
          <p:spPr bwMode="auto">
            <a:xfrm>
              <a:off x="3936" y="1728"/>
              <a:ext cx="33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41994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C</a:t>
              </a:r>
            </a:p>
          </p:txBody>
        </p:sp>
        <p:sp>
          <p:nvSpPr>
            <p:cNvPr id="41995" name="Text Box 18"/>
            <p:cNvSpPr txBox="1">
              <a:spLocks noChangeArrowheads="1"/>
            </p:cNvSpPr>
            <p:nvPr/>
          </p:nvSpPr>
          <p:spPr bwMode="auto">
            <a:xfrm>
              <a:off x="4464" y="647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41996" name="Text Box 19"/>
            <p:cNvSpPr txBox="1">
              <a:spLocks noChangeArrowheads="1"/>
            </p:cNvSpPr>
            <p:nvPr/>
          </p:nvSpPr>
          <p:spPr bwMode="auto">
            <a:xfrm>
              <a:off x="4416" y="1607"/>
              <a:ext cx="28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2400" b="0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E</a:t>
              </a:r>
            </a:p>
          </p:txBody>
        </p:sp>
        <p:sp>
          <p:nvSpPr>
            <p:cNvPr id="41997" name="AutoShape 20"/>
            <p:cNvSpPr>
              <a:spLocks noChangeArrowheads="1"/>
            </p:cNvSpPr>
            <p:nvPr/>
          </p:nvSpPr>
          <p:spPr bwMode="auto">
            <a:xfrm>
              <a:off x="4176" y="912"/>
              <a:ext cx="864" cy="1920"/>
            </a:xfrm>
            <a:prstGeom prst="diamond">
              <a:avLst/>
            </a:prstGeom>
            <a:noFill/>
            <a:ln w="12700" cap="sq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zh-CN" altLang="en-US" sz="2400" b="0"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41998" name="Line 21"/>
            <p:cNvSpPr>
              <a:spLocks noChangeShapeType="1"/>
            </p:cNvSpPr>
            <p:nvPr/>
          </p:nvSpPr>
          <p:spPr bwMode="auto">
            <a:xfrm>
              <a:off x="4176" y="1872"/>
              <a:ext cx="86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9" name="Line 22"/>
            <p:cNvSpPr>
              <a:spLocks noChangeShapeType="1"/>
            </p:cNvSpPr>
            <p:nvPr/>
          </p:nvSpPr>
          <p:spPr bwMode="auto">
            <a:xfrm>
              <a:off x="4608" y="960"/>
              <a:ext cx="0" cy="18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000" b="0" dirty="0">
                <a:latin typeface="Times New Roman" panose="02020603050405020304" pitchFamily="18" charset="0"/>
                <a:ea typeface="黑体" panose="02010609060101010101" pitchFamily="2" charset="-122"/>
              </a:rPr>
              <a:t>        </a:t>
            </a:r>
            <a:r>
              <a:rPr lang="zh-CN" altLang="en-US" sz="3000" b="0" dirty="0">
                <a:latin typeface="Times New Roman" panose="02020603050405020304" pitchFamily="18" charset="0"/>
                <a:ea typeface="黑体" panose="02010609060101010101" pitchFamily="2" charset="-122"/>
              </a:rPr>
              <a:t>由此可进一步推导得出：</a:t>
            </a:r>
            <a:endParaRPr lang="en-US" altLang="zh-CN" sz="3000" b="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0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</a:t>
            </a:r>
            <a:r>
              <a:rPr lang="zh-CN" altLang="en-US" sz="30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对角线互相垂直的四边形的面积都等于两条对角线乘积的一半</a:t>
            </a:r>
            <a:r>
              <a:rPr lang="en-US" altLang="zh-CN" sz="3000" b="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zh-CN" altLang="en-US" sz="3000" b="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43011" name="Picture 3" descr="画板02"/>
          <p:cNvPicPr>
            <a:picLocks noChangeAspect="1" noChangeArrowheads="1"/>
          </p:cNvPicPr>
          <p:nvPr/>
        </p:nvPicPr>
        <p:blipFill>
          <a:blip r:embed="rId2" cstate="email"/>
          <a:srcRect l="8197" t="10474" r="8197" b="11908"/>
          <a:stretch>
            <a:fillRect/>
          </a:stretch>
        </p:blipFill>
        <p:spPr bwMode="auto">
          <a:xfrm>
            <a:off x="3200400" y="2819400"/>
            <a:ext cx="3886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3"/>
          <p:cNvSpPr txBox="1">
            <a:spLocks noChangeArrowheads="1"/>
          </p:cNvSpPr>
          <p:nvPr/>
        </p:nvSpPr>
        <p:spPr bwMode="auto">
          <a:xfrm>
            <a:off x="838200" y="1108075"/>
            <a:ext cx="77724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你的收获是什么？你的困惑是什么？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60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你会用类比的学习方法学习特殊四边形知识吗？</a:t>
            </a:r>
          </a:p>
        </p:txBody>
      </p:sp>
      <p:sp>
        <p:nvSpPr>
          <p:cNvPr id="4" name="Freeform 14"/>
          <p:cNvSpPr>
            <a:spLocks noChangeArrowheads="1"/>
          </p:cNvSpPr>
          <p:nvPr/>
        </p:nvSpPr>
        <p:spPr bwMode="auto">
          <a:xfrm>
            <a:off x="1317625" y="3546475"/>
            <a:ext cx="1143000" cy="914400"/>
          </a:xfrm>
          <a:custGeom>
            <a:avLst/>
            <a:gdLst>
              <a:gd name="T0" fmla="*/ 0 w 1056"/>
              <a:gd name="T1" fmla="*/ 304800 h 864"/>
              <a:gd name="T2" fmla="*/ 155864 w 1056"/>
              <a:gd name="T3" fmla="*/ 914400 h 864"/>
              <a:gd name="T4" fmla="*/ 675409 w 1056"/>
              <a:gd name="T5" fmla="*/ 914400 h 864"/>
              <a:gd name="T6" fmla="*/ 1143000 w 1056"/>
              <a:gd name="T7" fmla="*/ 0 h 864"/>
              <a:gd name="T8" fmla="*/ 0 w 1056"/>
              <a:gd name="T9" fmla="*/ 30480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56" h="864">
                <a:moveTo>
                  <a:pt x="0" y="288"/>
                </a:moveTo>
                <a:lnTo>
                  <a:pt x="144" y="864"/>
                </a:lnTo>
                <a:lnTo>
                  <a:pt x="624" y="864"/>
                </a:lnTo>
                <a:lnTo>
                  <a:pt x="1056" y="0"/>
                </a:lnTo>
                <a:lnTo>
                  <a:pt x="0" y="288"/>
                </a:lnTo>
                <a:close/>
              </a:path>
            </a:pathLst>
          </a:custGeom>
          <a:solidFill>
            <a:srgbClr val="F8064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17"/>
          <p:cNvGrpSpPr/>
          <p:nvPr/>
        </p:nvGrpSpPr>
        <p:grpSpPr bwMode="auto">
          <a:xfrm>
            <a:off x="3603625" y="3546475"/>
            <a:ext cx="1609725" cy="800100"/>
            <a:chOff x="3120" y="2651"/>
            <a:chExt cx="1014" cy="504"/>
          </a:xfrm>
        </p:grpSpPr>
        <p:sp>
          <p:nvSpPr>
            <p:cNvPr id="44042" name="AutoShape 18"/>
            <p:cNvSpPr>
              <a:spLocks noChangeArrowheads="1"/>
            </p:cNvSpPr>
            <p:nvPr/>
          </p:nvSpPr>
          <p:spPr bwMode="auto">
            <a:xfrm>
              <a:off x="3120" y="2651"/>
              <a:ext cx="1014" cy="504"/>
            </a:xfrm>
            <a:prstGeom prst="parallelogram">
              <a:avLst>
                <a:gd name="adj" fmla="val 50298"/>
              </a:avLst>
            </a:prstGeom>
            <a:solidFill>
              <a:srgbClr val="F8064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043" name="Text Box 19"/>
            <p:cNvSpPr txBox="1">
              <a:spLocks noChangeArrowheads="1"/>
            </p:cNvSpPr>
            <p:nvPr/>
          </p:nvSpPr>
          <p:spPr bwMode="auto">
            <a:xfrm>
              <a:off x="3551" y="2688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000"/>
            </a:p>
          </p:txBody>
        </p:sp>
      </p:grp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6499225" y="4232275"/>
            <a:ext cx="1828800" cy="1143000"/>
          </a:xfrm>
          <a:prstGeom prst="diamond">
            <a:avLst/>
          </a:prstGeom>
          <a:solidFill>
            <a:srgbClr val="F8064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651625" y="2632075"/>
            <a:ext cx="1447800" cy="800100"/>
          </a:xfrm>
          <a:prstGeom prst="rect">
            <a:avLst/>
          </a:prstGeom>
          <a:solidFill>
            <a:srgbClr val="F8064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2460625" y="40798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V="1">
            <a:off x="5356225" y="3013075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5280025" y="4232275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295400" y="838200"/>
            <a:ext cx="6400800" cy="5410200"/>
            <a:chOff x="816" y="480"/>
            <a:chExt cx="3840" cy="3120"/>
          </a:xfrm>
        </p:grpSpPr>
        <p:sp>
          <p:nvSpPr>
            <p:cNvPr id="45068" name="Oval 3"/>
            <p:cNvSpPr>
              <a:spLocks noChangeArrowheads="1"/>
            </p:cNvSpPr>
            <p:nvPr/>
          </p:nvSpPr>
          <p:spPr bwMode="auto">
            <a:xfrm>
              <a:off x="816" y="480"/>
              <a:ext cx="3840" cy="31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9" name="Text Box 4"/>
            <p:cNvSpPr txBox="1">
              <a:spLocks noChangeArrowheads="1"/>
            </p:cNvSpPr>
            <p:nvPr/>
          </p:nvSpPr>
          <p:spPr bwMode="auto">
            <a:xfrm>
              <a:off x="1824" y="864"/>
              <a:ext cx="1872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>
                  <a:solidFill>
                    <a:srgbClr val="DB070C"/>
                  </a:solidFill>
                </a:rPr>
                <a:t>四边形集合</a:t>
              </a: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1447800" y="2209800"/>
            <a:ext cx="6019800" cy="3657600"/>
            <a:chOff x="1056" y="1056"/>
            <a:chExt cx="3312" cy="2304"/>
          </a:xfrm>
        </p:grpSpPr>
        <p:sp>
          <p:nvSpPr>
            <p:cNvPr id="45066" name="Oval 6"/>
            <p:cNvSpPr>
              <a:spLocks noChangeArrowheads="1"/>
            </p:cNvSpPr>
            <p:nvPr/>
          </p:nvSpPr>
          <p:spPr bwMode="auto">
            <a:xfrm>
              <a:off x="1056" y="1056"/>
              <a:ext cx="3312" cy="2304"/>
            </a:xfrm>
            <a:prstGeom prst="ellipse">
              <a:avLst/>
            </a:prstGeom>
            <a:solidFill>
              <a:srgbClr val="F4D0EB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7" name="Text Box 7"/>
            <p:cNvSpPr txBox="1">
              <a:spLocks noChangeArrowheads="1"/>
            </p:cNvSpPr>
            <p:nvPr/>
          </p:nvSpPr>
          <p:spPr bwMode="auto">
            <a:xfrm>
              <a:off x="1776" y="1344"/>
              <a:ext cx="19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/>
                <a:t>平行四边形集合</a:t>
              </a:r>
            </a:p>
          </p:txBody>
        </p:sp>
      </p:grpSp>
      <p:grpSp>
        <p:nvGrpSpPr>
          <p:cNvPr id="4" name="Group 8"/>
          <p:cNvGrpSpPr/>
          <p:nvPr/>
        </p:nvGrpSpPr>
        <p:grpSpPr bwMode="auto">
          <a:xfrm>
            <a:off x="2133600" y="3200400"/>
            <a:ext cx="2895600" cy="2057400"/>
            <a:chOff x="1824" y="2016"/>
            <a:chExt cx="1824" cy="1296"/>
          </a:xfrm>
        </p:grpSpPr>
        <p:sp>
          <p:nvSpPr>
            <p:cNvPr id="45064" name="Oval 9"/>
            <p:cNvSpPr>
              <a:spLocks noChangeArrowheads="1"/>
            </p:cNvSpPr>
            <p:nvPr/>
          </p:nvSpPr>
          <p:spPr bwMode="auto">
            <a:xfrm>
              <a:off x="1824" y="2016"/>
              <a:ext cx="1824" cy="12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5" name="Text Box 10"/>
            <p:cNvSpPr txBox="1">
              <a:spLocks noChangeArrowheads="1"/>
            </p:cNvSpPr>
            <p:nvPr/>
          </p:nvSpPr>
          <p:spPr bwMode="auto">
            <a:xfrm>
              <a:off x="2160" y="2400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/>
                <a:t>菱形集合</a:t>
              </a:r>
            </a:p>
          </p:txBody>
        </p:sp>
      </p:grpSp>
      <p:grpSp>
        <p:nvGrpSpPr>
          <p:cNvPr id="5" name="Group 11"/>
          <p:cNvGrpSpPr/>
          <p:nvPr/>
        </p:nvGrpSpPr>
        <p:grpSpPr bwMode="auto">
          <a:xfrm>
            <a:off x="4343400" y="3124200"/>
            <a:ext cx="2895600" cy="2057400"/>
            <a:chOff x="1824" y="2016"/>
            <a:chExt cx="1824" cy="1296"/>
          </a:xfrm>
        </p:grpSpPr>
        <p:sp>
          <p:nvSpPr>
            <p:cNvPr id="45062" name="Oval 12"/>
            <p:cNvSpPr>
              <a:spLocks noChangeArrowheads="1"/>
            </p:cNvSpPr>
            <p:nvPr/>
          </p:nvSpPr>
          <p:spPr bwMode="auto">
            <a:xfrm>
              <a:off x="1824" y="2016"/>
              <a:ext cx="1824" cy="1296"/>
            </a:xfrm>
            <a:prstGeom prst="ellipse">
              <a:avLst/>
            </a:prstGeom>
            <a:solidFill>
              <a:srgbClr val="3B7303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063" name="Text Box 13"/>
            <p:cNvSpPr txBox="1">
              <a:spLocks noChangeArrowheads="1"/>
            </p:cNvSpPr>
            <p:nvPr/>
          </p:nvSpPr>
          <p:spPr bwMode="auto">
            <a:xfrm>
              <a:off x="2160" y="2400"/>
              <a:ext cx="12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>
                  <a:solidFill>
                    <a:schemeClr val="bg1"/>
                  </a:solidFill>
                </a:rPr>
                <a:t>矩形集合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57200" y="1316038"/>
            <a:ext cx="80010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</a:rPr>
              <a:t>前面我们学习了平行四边形和矩形，知道如果平行四边形</a:t>
            </a:r>
            <a:r>
              <a:rPr lang="zh-CN" altLang="en-US" sz="2800" dirty="0">
                <a:solidFill>
                  <a:srgbClr val="F80640"/>
                </a:solidFill>
                <a:latin typeface="Times New Roman" panose="02020603050405020304" pitchFamily="18" charset="0"/>
              </a:rPr>
              <a:t>有一个角是直角</a:t>
            </a:r>
            <a:r>
              <a:rPr lang="zh-CN" altLang="en-US" sz="2800" dirty="0">
                <a:latin typeface="Times New Roman" panose="02020603050405020304" pitchFamily="18" charset="0"/>
              </a:rPr>
              <a:t>时</a:t>
            </a:r>
            <a:r>
              <a:rPr lang="en-US" altLang="zh-CN" sz="2800" dirty="0">
                <a:latin typeface="Times New Roman" panose="02020603050405020304" pitchFamily="18" charset="0"/>
              </a:rPr>
              <a:t>, </a:t>
            </a:r>
            <a:r>
              <a:rPr lang="zh-CN" altLang="en-US" sz="2800" dirty="0">
                <a:latin typeface="Times New Roman" panose="02020603050405020304" pitchFamily="18" charset="0"/>
              </a:rPr>
              <a:t>成为什么图形 </a:t>
            </a:r>
            <a:r>
              <a:rPr lang="en-US" altLang="zh-CN" sz="2800" dirty="0">
                <a:latin typeface="Times New Roman" panose="02020603050405020304" pitchFamily="18" charset="0"/>
              </a:rPr>
              <a:t>?</a:t>
            </a:r>
            <a:endParaRPr lang="en-US" altLang="zh-CN" sz="2800" dirty="0">
              <a:solidFill>
                <a:srgbClr val="F80640"/>
              </a:solidFill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2286000" y="2900363"/>
            <a:ext cx="3581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dirty="0">
                <a:solidFill>
                  <a:srgbClr val="0000FF"/>
                </a:solidFill>
              </a:rPr>
              <a:t>矩形</a:t>
            </a:r>
            <a:r>
              <a:rPr lang="en-US" altLang="zh-CN" sz="2600" dirty="0">
                <a:solidFill>
                  <a:srgbClr val="0000FF"/>
                </a:solidFill>
              </a:rPr>
              <a:t>, </a:t>
            </a:r>
            <a:r>
              <a:rPr lang="zh-CN" altLang="en-US" sz="2600" dirty="0">
                <a:solidFill>
                  <a:srgbClr val="0000FF"/>
                </a:solidFill>
              </a:rPr>
              <a:t>由角变化得到</a:t>
            </a:r>
            <a:endParaRPr lang="en-US" altLang="zh-CN" sz="2600" dirty="0">
              <a:solidFill>
                <a:srgbClr val="0000FF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73088" y="4195763"/>
            <a:ext cx="78486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如果从</a:t>
            </a:r>
            <a:r>
              <a:rPr lang="zh-CN" altLang="en-US" sz="2800" dirty="0">
                <a:solidFill>
                  <a:srgbClr val="F806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边的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角度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将平行四边形特殊化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又会得到什么特殊的四边形呢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433513" y="666750"/>
            <a:ext cx="1371600" cy="722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想一想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6875" y="2028825"/>
            <a:ext cx="8135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在平行四边形中，如果内角大小保持不变仅改变边的长度，能否得到一个特殊的平行四边形？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782638" y="3900488"/>
            <a:ext cx="2300287" cy="1143000"/>
            <a:chOff x="2543" y="8607"/>
            <a:chExt cx="1910" cy="960"/>
          </a:xfrm>
        </p:grpSpPr>
        <p:sp>
          <p:nvSpPr>
            <p:cNvPr id="23577" name="Line 5"/>
            <p:cNvSpPr>
              <a:spLocks noChangeShapeType="1"/>
            </p:cNvSpPr>
            <p:nvPr/>
          </p:nvSpPr>
          <p:spPr bwMode="auto">
            <a:xfrm>
              <a:off x="2925" y="8607"/>
              <a:ext cx="152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8" name="Line 6"/>
            <p:cNvSpPr>
              <a:spLocks noChangeShapeType="1"/>
            </p:cNvSpPr>
            <p:nvPr/>
          </p:nvSpPr>
          <p:spPr bwMode="auto">
            <a:xfrm>
              <a:off x="2543" y="9567"/>
              <a:ext cx="152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9" name="Line 7"/>
            <p:cNvSpPr>
              <a:spLocks noChangeShapeType="1"/>
            </p:cNvSpPr>
            <p:nvPr/>
          </p:nvSpPr>
          <p:spPr bwMode="auto">
            <a:xfrm flipV="1">
              <a:off x="2543" y="8607"/>
              <a:ext cx="382" cy="9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0" name="Line 8"/>
            <p:cNvSpPr>
              <a:spLocks noChangeShapeType="1"/>
            </p:cNvSpPr>
            <p:nvPr/>
          </p:nvSpPr>
          <p:spPr bwMode="auto">
            <a:xfrm flipV="1">
              <a:off x="4071" y="8607"/>
              <a:ext cx="382" cy="9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452813" y="4583113"/>
            <a:ext cx="1533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54063" y="4187825"/>
            <a:ext cx="2328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平行四边形 </a:t>
            </a:r>
          </a:p>
        </p:txBody>
      </p:sp>
      <p:grpSp>
        <p:nvGrpSpPr>
          <p:cNvPr id="4" name="Group 11"/>
          <p:cNvGrpSpPr/>
          <p:nvPr/>
        </p:nvGrpSpPr>
        <p:grpSpPr bwMode="auto">
          <a:xfrm>
            <a:off x="5243513" y="3900488"/>
            <a:ext cx="2376487" cy="1143000"/>
            <a:chOff x="2543" y="8607"/>
            <a:chExt cx="1910" cy="960"/>
          </a:xfrm>
        </p:grpSpPr>
        <p:sp>
          <p:nvSpPr>
            <p:cNvPr id="23573" name="Line 12"/>
            <p:cNvSpPr>
              <a:spLocks noChangeShapeType="1"/>
            </p:cNvSpPr>
            <p:nvPr/>
          </p:nvSpPr>
          <p:spPr bwMode="auto">
            <a:xfrm>
              <a:off x="2925" y="8607"/>
              <a:ext cx="1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4" name="Line 13"/>
            <p:cNvSpPr>
              <a:spLocks noChangeShapeType="1"/>
            </p:cNvSpPr>
            <p:nvPr/>
          </p:nvSpPr>
          <p:spPr bwMode="auto">
            <a:xfrm>
              <a:off x="2543" y="9567"/>
              <a:ext cx="152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5" name="Line 14"/>
            <p:cNvSpPr>
              <a:spLocks noChangeShapeType="1"/>
            </p:cNvSpPr>
            <p:nvPr/>
          </p:nvSpPr>
          <p:spPr bwMode="auto">
            <a:xfrm flipV="1">
              <a:off x="2543" y="8607"/>
              <a:ext cx="38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6" name="Line 15"/>
            <p:cNvSpPr>
              <a:spLocks noChangeShapeType="1"/>
            </p:cNvSpPr>
            <p:nvPr/>
          </p:nvSpPr>
          <p:spPr bwMode="auto">
            <a:xfrm flipV="1">
              <a:off x="4071" y="8607"/>
              <a:ext cx="38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115175" y="3900488"/>
            <a:ext cx="504825" cy="1152525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17"/>
          <p:cNvGrpSpPr/>
          <p:nvPr/>
        </p:nvGrpSpPr>
        <p:grpSpPr bwMode="auto">
          <a:xfrm>
            <a:off x="852488" y="3902075"/>
            <a:ext cx="6257925" cy="2251075"/>
            <a:chOff x="522" y="2614"/>
            <a:chExt cx="3942" cy="1418"/>
          </a:xfrm>
        </p:grpSpPr>
        <p:sp>
          <p:nvSpPr>
            <p:cNvPr id="23571" name="AutoShape 18"/>
            <p:cNvSpPr>
              <a:spLocks noChangeArrowheads="1"/>
            </p:cNvSpPr>
            <p:nvPr/>
          </p:nvSpPr>
          <p:spPr bwMode="auto">
            <a:xfrm>
              <a:off x="3288" y="2614"/>
              <a:ext cx="1089" cy="726"/>
            </a:xfrm>
            <a:prstGeom prst="parallelogram">
              <a:avLst>
                <a:gd name="adj" fmla="val 40910"/>
              </a:avLst>
            </a:prstGeom>
            <a:gradFill rotWithShape="1">
              <a:gsLst>
                <a:gs pos="0">
                  <a:srgbClr val="D408BC"/>
                </a:gs>
                <a:gs pos="100000">
                  <a:schemeClr val="bg1"/>
                </a:gs>
              </a:gsLst>
              <a:lin ang="5400000" scaled="1"/>
            </a:gradFill>
            <a:ln w="571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2" name="Text Box 19"/>
            <p:cNvSpPr txBox="1">
              <a:spLocks noChangeArrowheads="1"/>
            </p:cNvSpPr>
            <p:nvPr/>
          </p:nvSpPr>
          <p:spPr bwMode="auto">
            <a:xfrm>
              <a:off x="522" y="3702"/>
              <a:ext cx="394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dirty="0">
                  <a:ea typeface="楷体_GB2312" panose="02010609030101010101" pitchFamily="49" charset="-122"/>
                </a:rPr>
                <a:t>有一组</a:t>
              </a:r>
              <a:r>
                <a:rPr lang="zh-CN" altLang="en-US" sz="2800" dirty="0">
                  <a:solidFill>
                    <a:srgbClr val="FF0000"/>
                  </a:solidFill>
                  <a:ea typeface="楷体_GB2312" panose="02010609030101010101" pitchFamily="49" charset="-122"/>
                </a:rPr>
                <a:t>邻边相等</a:t>
              </a:r>
              <a:r>
                <a:rPr lang="zh-CN" altLang="en-US" sz="2800" dirty="0">
                  <a:ea typeface="楷体_GB2312" panose="02010609030101010101" pitchFamily="49" charset="-122"/>
                </a:rPr>
                <a:t>的平行四边形叫</a:t>
              </a:r>
              <a:r>
                <a:rPr lang="zh-CN" altLang="en-US" sz="2800" dirty="0">
                  <a:solidFill>
                    <a:srgbClr val="F80640"/>
                  </a:solidFill>
                  <a:ea typeface="楷体_GB2312" panose="02010609030101010101" pitchFamily="49" charset="-122"/>
                </a:rPr>
                <a:t>菱形</a:t>
              </a:r>
              <a:r>
                <a:rPr lang="en-US" altLang="zh-CN" sz="2800" dirty="0">
                  <a:solidFill>
                    <a:srgbClr val="F80640"/>
                  </a:solidFill>
                  <a:ea typeface="楷体_GB2312" panose="02010609030101010101" pitchFamily="49" charset="-122"/>
                </a:rPr>
                <a:t>.</a:t>
              </a:r>
              <a:endParaRPr lang="zh-CN" altLang="en-US" sz="2800" dirty="0">
                <a:solidFill>
                  <a:srgbClr val="F80640"/>
                </a:solidFill>
                <a:ea typeface="楷体_GB2312" panose="02010609030101010101" pitchFamily="49" charset="-122"/>
              </a:endParaRPr>
            </a:p>
          </p:txBody>
        </p:sp>
      </p:grp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675313" y="4189413"/>
            <a:ext cx="935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ea typeface="楷体_GB2312" panose="02010609030101010101" pitchFamily="49" charset="-122"/>
              </a:rPr>
              <a:t>菱形</a:t>
            </a:r>
          </a:p>
        </p:txBody>
      </p:sp>
      <p:grpSp>
        <p:nvGrpSpPr>
          <p:cNvPr id="6" name="Group 21"/>
          <p:cNvGrpSpPr/>
          <p:nvPr/>
        </p:nvGrpSpPr>
        <p:grpSpPr bwMode="auto">
          <a:xfrm>
            <a:off x="3452813" y="4116388"/>
            <a:ext cx="2366962" cy="1009650"/>
            <a:chOff x="2160" y="2749"/>
            <a:chExt cx="1491" cy="636"/>
          </a:xfrm>
        </p:grpSpPr>
        <p:sp>
          <p:nvSpPr>
            <p:cNvPr id="23565" name="Rectangle 22"/>
            <p:cNvSpPr>
              <a:spLocks noChangeArrowheads="1"/>
            </p:cNvSpPr>
            <p:nvPr/>
          </p:nvSpPr>
          <p:spPr bwMode="auto">
            <a:xfrm>
              <a:off x="2160" y="2749"/>
              <a:ext cx="10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0000FF"/>
                  </a:solidFill>
                </a:rPr>
                <a:t>邻边相等</a:t>
              </a:r>
            </a:p>
          </p:txBody>
        </p:sp>
        <p:grpSp>
          <p:nvGrpSpPr>
            <p:cNvPr id="23566" name="Group 23"/>
            <p:cNvGrpSpPr/>
            <p:nvPr/>
          </p:nvGrpSpPr>
          <p:grpSpPr bwMode="auto">
            <a:xfrm>
              <a:off x="3334" y="2931"/>
              <a:ext cx="317" cy="454"/>
              <a:chOff x="3334" y="2931"/>
              <a:chExt cx="317" cy="454"/>
            </a:xfrm>
          </p:grpSpPr>
          <p:sp>
            <p:nvSpPr>
              <p:cNvPr id="23567" name="Line 24"/>
              <p:cNvSpPr>
                <a:spLocks noChangeShapeType="1"/>
              </p:cNvSpPr>
              <p:nvPr/>
            </p:nvSpPr>
            <p:spPr bwMode="auto">
              <a:xfrm>
                <a:off x="3334" y="2931"/>
                <a:ext cx="18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8" name="Line 25"/>
              <p:cNvSpPr>
                <a:spLocks noChangeShapeType="1"/>
              </p:cNvSpPr>
              <p:nvPr/>
            </p:nvSpPr>
            <p:spPr bwMode="auto">
              <a:xfrm>
                <a:off x="3334" y="3022"/>
                <a:ext cx="18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9" name="Line 26"/>
              <p:cNvSpPr>
                <a:spLocks noChangeShapeType="1"/>
              </p:cNvSpPr>
              <p:nvPr/>
            </p:nvSpPr>
            <p:spPr bwMode="auto">
              <a:xfrm>
                <a:off x="3651" y="3249"/>
                <a:ext cx="0" cy="1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0" name="Line 27"/>
              <p:cNvSpPr>
                <a:spLocks noChangeShapeType="1"/>
              </p:cNvSpPr>
              <p:nvPr/>
            </p:nvSpPr>
            <p:spPr bwMode="auto">
              <a:xfrm flipV="1">
                <a:off x="3560" y="3249"/>
                <a:ext cx="0" cy="13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3564" name="Text Box 28"/>
          <p:cNvSpPr txBox="1">
            <a:spLocks noChangeArrowheads="1"/>
          </p:cNvSpPr>
          <p:nvPr/>
        </p:nvSpPr>
        <p:spPr bwMode="auto">
          <a:xfrm>
            <a:off x="684213" y="0"/>
            <a:ext cx="331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87283E-6 L -0.20868 0.00023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12139E-6 L -0.06702 3.12139E-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6" grpId="0" animBg="1"/>
      <p:bldP spid="16" grpId="1" animBg="1"/>
      <p:bldP spid="16" grpId="2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" y="776288"/>
            <a:ext cx="79248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600"/>
              <a:t>      菱形具有工整</a:t>
            </a:r>
            <a:r>
              <a:rPr lang="en-US" altLang="zh-CN" sz="2600"/>
              <a:t>,</a:t>
            </a:r>
            <a:r>
              <a:rPr lang="zh-CN" altLang="en-US" sz="2600"/>
              <a:t>匀称</a:t>
            </a:r>
            <a:r>
              <a:rPr lang="en-US" altLang="zh-CN" sz="2600"/>
              <a:t>,</a:t>
            </a:r>
            <a:r>
              <a:rPr lang="zh-CN" altLang="en-US" sz="2600"/>
              <a:t>美观等许多优点</a:t>
            </a:r>
            <a:r>
              <a:rPr lang="en-US" altLang="zh-CN" sz="2600"/>
              <a:t>,</a:t>
            </a:r>
            <a:r>
              <a:rPr lang="zh-CN" altLang="en-US" sz="2600"/>
              <a:t>常被人们用在图案设计上</a:t>
            </a:r>
            <a:r>
              <a:rPr lang="en-US" altLang="zh-CN" sz="2600"/>
              <a:t>.</a:t>
            </a:r>
          </a:p>
        </p:txBody>
      </p:sp>
      <p:pic>
        <p:nvPicPr>
          <p:cNvPr id="3" name="Picture 7" descr="gg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6400" y="1981200"/>
            <a:ext cx="2519363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gg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267200"/>
            <a:ext cx="22320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gg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752600"/>
            <a:ext cx="1785938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33132"/>
          <p:cNvPicPr>
            <a:picLocks noChangeAspect="1" noChangeArrowheads="1"/>
          </p:cNvPicPr>
          <p:nvPr/>
        </p:nvPicPr>
        <p:blipFill>
          <a:blip r:embed="rId5">
            <a:lum bright="20000"/>
          </a:blip>
          <a:srcRect/>
          <a:stretch>
            <a:fillRect/>
          </a:stretch>
        </p:blipFill>
        <p:spPr bwMode="auto">
          <a:xfrm>
            <a:off x="1066800" y="4191000"/>
            <a:ext cx="2667000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1066800" y="2743200"/>
            <a:ext cx="2590800" cy="3613150"/>
            <a:chOff x="1440" y="1536"/>
            <a:chExt cx="1632" cy="2276"/>
          </a:xfrm>
        </p:grpSpPr>
        <p:sp useBgFill="1">
          <p:nvSpPr>
            <p:cNvPr id="25610" name="AutoShape 8"/>
            <p:cNvSpPr>
              <a:spLocks noChangeArrowheads="1"/>
            </p:cNvSpPr>
            <p:nvPr/>
          </p:nvSpPr>
          <p:spPr bwMode="auto">
            <a:xfrm>
              <a:off x="1728" y="1872"/>
              <a:ext cx="960" cy="1632"/>
            </a:xfrm>
            <a:prstGeom prst="diamond">
              <a:avLst/>
            </a:prstGeom>
            <a:ln w="508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11" name="Text Box 9"/>
            <p:cNvSpPr txBox="1">
              <a:spLocks noChangeArrowheads="1"/>
            </p:cNvSpPr>
            <p:nvPr/>
          </p:nvSpPr>
          <p:spPr bwMode="auto">
            <a:xfrm>
              <a:off x="1440" y="2496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12" name="Text Box 10"/>
            <p:cNvSpPr txBox="1">
              <a:spLocks noChangeArrowheads="1"/>
            </p:cNvSpPr>
            <p:nvPr/>
          </p:nvSpPr>
          <p:spPr bwMode="auto">
            <a:xfrm>
              <a:off x="2688" y="2496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5613" name="Text Box 11"/>
            <p:cNvSpPr txBox="1">
              <a:spLocks noChangeArrowheads="1"/>
            </p:cNvSpPr>
            <p:nvPr/>
          </p:nvSpPr>
          <p:spPr bwMode="auto">
            <a:xfrm>
              <a:off x="2112" y="1536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14" name="Text Box 12"/>
            <p:cNvSpPr txBox="1">
              <a:spLocks noChangeArrowheads="1"/>
            </p:cNvSpPr>
            <p:nvPr/>
          </p:nvSpPr>
          <p:spPr bwMode="auto">
            <a:xfrm>
              <a:off x="2112" y="3408"/>
              <a:ext cx="3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2286000" y="2362200"/>
            <a:ext cx="0" cy="4267200"/>
          </a:xfrm>
          <a:prstGeom prst="line">
            <a:avLst/>
          </a:prstGeom>
          <a:noFill/>
          <a:ln w="76200" cap="rnd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85800" y="4572000"/>
            <a:ext cx="3429000" cy="0"/>
          </a:xfrm>
          <a:prstGeom prst="line">
            <a:avLst/>
          </a:prstGeom>
          <a:noFill/>
          <a:ln w="76200">
            <a:solidFill>
              <a:srgbClr val="33CC33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4114800" y="2551113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菱形是轴对称图形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343400" y="3824288"/>
            <a:ext cx="44196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(2)</a:t>
            </a:r>
            <a:r>
              <a:rPr lang="zh-CN" altLang="en-US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从图中你能得到哪些结论</a:t>
            </a:r>
            <a:r>
              <a:rPr lang="en-US" altLang="zh-CN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?</a:t>
            </a:r>
            <a:r>
              <a:rPr lang="zh-CN" altLang="en-US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并说明理由</a:t>
            </a:r>
            <a:r>
              <a:rPr lang="en-US" altLang="zh-CN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419600" y="5119688"/>
            <a:ext cx="4191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0" dirty="0">
                <a:solidFill>
                  <a:srgbClr val="F8064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提示</a:t>
            </a:r>
            <a:r>
              <a:rPr lang="en-US" altLang="zh-CN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:</a:t>
            </a:r>
            <a:r>
              <a:rPr lang="zh-CN" altLang="en-US" sz="26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从边、角、对角线等方面来探讨         </a:t>
            </a:r>
          </a:p>
        </p:txBody>
      </p:sp>
      <p:sp>
        <p:nvSpPr>
          <p:cNvPr id="25608" name="Text Box 19"/>
          <p:cNvSpPr txBox="1">
            <a:spLocks noChangeArrowheads="1"/>
          </p:cNvSpPr>
          <p:nvPr/>
        </p:nvSpPr>
        <p:spPr bwMode="auto">
          <a:xfrm>
            <a:off x="1371600" y="825500"/>
            <a:ext cx="7772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(1) </a:t>
            </a:r>
            <a:r>
              <a:rPr lang="zh-CN" altLang="en-US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观察得到的菱形</a:t>
            </a:r>
            <a:r>
              <a:rPr lang="en-US" altLang="zh-CN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,</a:t>
            </a:r>
            <a:r>
              <a:rPr lang="zh-CN" altLang="en-US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 它是轴对称图形吗</a:t>
            </a:r>
            <a:r>
              <a:rPr lang="en-US" altLang="zh-CN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? 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    如果是，有几条对称轴</a:t>
            </a:r>
            <a:r>
              <a:rPr lang="en-US" altLang="zh-CN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?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    对称轴之间有什么位置关系</a:t>
            </a:r>
            <a:r>
              <a:rPr lang="en-US" altLang="zh-CN" sz="2400" b="0" dirty="0">
                <a:latin typeface="Times New Roman" panose="02020603050405020304" pitchFamily="18" charset="0"/>
                <a:ea typeface="华文中宋" panose="02010600040101010101" pitchFamily="2" charset="-122"/>
              </a:rPr>
              <a:t>?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029200" y="3276600"/>
            <a:ext cx="3554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条对称轴，对称轴互相垂直平分</a:t>
            </a:r>
            <a:endParaRPr lang="zh-CN" altLang="en-US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0" y="2187575"/>
            <a:ext cx="5562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由于平行四边形的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对边相等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，而菱形的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邻边相等，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故：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54500" y="5092700"/>
            <a:ext cx="4572000" cy="14208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菱形的性质</a:t>
            </a:r>
            <a:r>
              <a:rPr kumimoji="1"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菱形的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两条对角线互相垂直，并且每一条对角线平分一组对角</a:t>
            </a:r>
            <a:r>
              <a:rPr kumimoji="1"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zh-CN" altLang="en-US" sz="2400" dirty="0">
              <a:solidFill>
                <a:srgbClr val="F806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066800" y="1522413"/>
            <a:ext cx="7543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菱形是特殊的平行四边形，具有平行四边形的所有性质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29" name="Text Box 11"/>
          <p:cNvSpPr txBox="1">
            <a:spLocks noChangeArrowheads="1"/>
          </p:cNvSpPr>
          <p:nvPr/>
        </p:nvSpPr>
        <p:spPr bwMode="auto">
          <a:xfrm>
            <a:off x="457200" y="84772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806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菱形的性质：</a:t>
            </a:r>
          </a:p>
        </p:txBody>
      </p:sp>
      <p:grpSp>
        <p:nvGrpSpPr>
          <p:cNvPr id="2" name="Group 18"/>
          <p:cNvGrpSpPr/>
          <p:nvPr/>
        </p:nvGrpSpPr>
        <p:grpSpPr bwMode="auto">
          <a:xfrm>
            <a:off x="1066800" y="3048000"/>
            <a:ext cx="2590800" cy="3556000"/>
            <a:chOff x="1440" y="1536"/>
            <a:chExt cx="1632" cy="2240"/>
          </a:xfrm>
        </p:grpSpPr>
        <p:sp useBgFill="1">
          <p:nvSpPr>
            <p:cNvPr id="26636" name="AutoShape 19"/>
            <p:cNvSpPr>
              <a:spLocks noChangeArrowheads="1"/>
            </p:cNvSpPr>
            <p:nvPr/>
          </p:nvSpPr>
          <p:spPr bwMode="auto">
            <a:xfrm>
              <a:off x="1728" y="1872"/>
              <a:ext cx="960" cy="1632"/>
            </a:xfrm>
            <a:prstGeom prst="diamond">
              <a:avLst/>
            </a:prstGeom>
            <a:ln w="508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37" name="Text Box 20"/>
            <p:cNvSpPr txBox="1">
              <a:spLocks noChangeArrowheads="1"/>
            </p:cNvSpPr>
            <p:nvPr/>
          </p:nvSpPr>
          <p:spPr bwMode="auto">
            <a:xfrm>
              <a:off x="1440" y="2496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638" name="Text Box 21"/>
            <p:cNvSpPr txBox="1">
              <a:spLocks noChangeArrowheads="1"/>
            </p:cNvSpPr>
            <p:nvPr/>
          </p:nvSpPr>
          <p:spPr bwMode="auto">
            <a:xfrm>
              <a:off x="2688" y="2496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39" name="Text Box 22"/>
            <p:cNvSpPr txBox="1">
              <a:spLocks noChangeArrowheads="1"/>
            </p:cNvSpPr>
            <p:nvPr/>
          </p:nvSpPr>
          <p:spPr bwMode="auto">
            <a:xfrm>
              <a:off x="2112" y="1536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40" name="Text Box 23"/>
            <p:cNvSpPr txBox="1">
              <a:spLocks noChangeArrowheads="1"/>
            </p:cNvSpPr>
            <p:nvPr/>
          </p:nvSpPr>
          <p:spPr bwMode="auto">
            <a:xfrm>
              <a:off x="2112" y="3408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2286000" y="2667000"/>
            <a:ext cx="0" cy="4267200"/>
          </a:xfrm>
          <a:prstGeom prst="line">
            <a:avLst/>
          </a:prstGeom>
          <a:noFill/>
          <a:ln w="76200" cap="rnd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685800" y="4876800"/>
            <a:ext cx="3429000" cy="0"/>
          </a:xfrm>
          <a:prstGeom prst="line">
            <a:avLst/>
          </a:prstGeom>
          <a:noFill/>
          <a:ln w="76200">
            <a:solidFill>
              <a:srgbClr val="33CC33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4038600" y="3200400"/>
            <a:ext cx="4038600" cy="936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菱形的性质</a:t>
            </a:r>
            <a:r>
              <a:rPr kumimoji="1"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菱形的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四条边都相等</a:t>
            </a:r>
            <a:r>
              <a:rPr kumimoji="1"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4343400" y="4630738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又：</a:t>
            </a:r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3276600" y="228600"/>
            <a:ext cx="5040313" cy="1331913"/>
          </a:xfrm>
          <a:prstGeom prst="wedgeRectCallout">
            <a:avLst>
              <a:gd name="adj1" fmla="val 27069"/>
              <a:gd name="adj2" fmla="val 204468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</a:rPr>
              <a:t>符号语言</a:t>
            </a:r>
          </a:p>
          <a:p>
            <a:pPr>
              <a:lnSpc>
                <a:spcPct val="12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</a:rPr>
              <a:t>∵四边形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</a:rPr>
              <a:t>ABCD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</a:rPr>
              <a:t>是菱形</a:t>
            </a:r>
          </a:p>
          <a:p>
            <a:pPr>
              <a:lnSpc>
                <a:spcPct val="12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2" charset="-122"/>
              </a:rPr>
              <a:t>∴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2" charset="-122"/>
              </a:rPr>
              <a:t>AB=BC=CD=AD</a:t>
            </a:r>
          </a:p>
          <a:p>
            <a:pPr algn="ctr">
              <a:lnSpc>
                <a:spcPct val="120000"/>
              </a:lnSpc>
            </a:pPr>
            <a:endParaRPr lang="zh-CN" altLang="en-US" sz="2400" b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13" grpId="0" animBg="1"/>
      <p:bldP spid="14" grpId="0" animBg="1"/>
      <p:bldP spid="15" grpId="0" animBg="1"/>
      <p:bldP spid="16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"/>
          <p:cNvSpPr>
            <a:spLocks noChangeArrowheads="1"/>
          </p:cNvSpPr>
          <p:nvPr/>
        </p:nvSpPr>
        <p:spPr bwMode="auto">
          <a:xfrm>
            <a:off x="3048000" y="4267200"/>
            <a:ext cx="5040313" cy="2286000"/>
          </a:xfrm>
          <a:prstGeom prst="wedgeRectCallout">
            <a:avLst>
              <a:gd name="adj1" fmla="val -54255"/>
              <a:gd name="adj2" fmla="val -9830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符号语言</a:t>
            </a:r>
          </a:p>
          <a:p>
            <a:pPr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∵四边形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ABCD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是菱形</a:t>
            </a:r>
            <a:endParaRPr lang="en-US" altLang="zh-CN" sz="2400" b="0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∴ 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AC⊥BD </a:t>
            </a:r>
          </a:p>
          <a:p>
            <a:pPr>
              <a:lnSpc>
                <a:spcPct val="12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AC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平分∠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BAD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和∠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BCD 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BD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平分∠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ABC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和∠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2" charset="-122"/>
              </a:rPr>
              <a:t>ADC</a:t>
            </a:r>
            <a:endParaRPr lang="zh-CN" altLang="en-US" sz="2400" b="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3" name="Group 18"/>
          <p:cNvGrpSpPr/>
          <p:nvPr/>
        </p:nvGrpSpPr>
        <p:grpSpPr bwMode="auto">
          <a:xfrm>
            <a:off x="609600" y="914400"/>
            <a:ext cx="2590800" cy="3556000"/>
            <a:chOff x="1440" y="1536"/>
            <a:chExt cx="1632" cy="2240"/>
          </a:xfrm>
        </p:grpSpPr>
        <p:sp useBgFill="1">
          <p:nvSpPr>
            <p:cNvPr id="27655" name="AutoShape 19"/>
            <p:cNvSpPr>
              <a:spLocks noChangeArrowheads="1"/>
            </p:cNvSpPr>
            <p:nvPr/>
          </p:nvSpPr>
          <p:spPr bwMode="auto">
            <a:xfrm>
              <a:off x="1728" y="1872"/>
              <a:ext cx="960" cy="1632"/>
            </a:xfrm>
            <a:prstGeom prst="diamond">
              <a:avLst/>
            </a:prstGeom>
            <a:ln w="508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656" name="Text Box 20"/>
            <p:cNvSpPr txBox="1">
              <a:spLocks noChangeArrowheads="1"/>
            </p:cNvSpPr>
            <p:nvPr/>
          </p:nvSpPr>
          <p:spPr bwMode="auto">
            <a:xfrm>
              <a:off x="1440" y="2496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657" name="Text Box 21"/>
            <p:cNvSpPr txBox="1">
              <a:spLocks noChangeArrowheads="1"/>
            </p:cNvSpPr>
            <p:nvPr/>
          </p:nvSpPr>
          <p:spPr bwMode="auto">
            <a:xfrm>
              <a:off x="2688" y="2496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7658" name="Text Box 22"/>
            <p:cNvSpPr txBox="1">
              <a:spLocks noChangeArrowheads="1"/>
            </p:cNvSpPr>
            <p:nvPr/>
          </p:nvSpPr>
          <p:spPr bwMode="auto">
            <a:xfrm>
              <a:off x="2112" y="1536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59" name="Text Box 23"/>
            <p:cNvSpPr txBox="1">
              <a:spLocks noChangeArrowheads="1"/>
            </p:cNvSpPr>
            <p:nvPr/>
          </p:nvSpPr>
          <p:spPr bwMode="auto">
            <a:xfrm>
              <a:off x="2112" y="3408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1828800" y="533400"/>
            <a:ext cx="0" cy="4267200"/>
          </a:xfrm>
          <a:prstGeom prst="line">
            <a:avLst/>
          </a:prstGeom>
          <a:noFill/>
          <a:ln w="76200" cap="rnd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228600" y="2743200"/>
            <a:ext cx="3429000" cy="0"/>
          </a:xfrm>
          <a:prstGeom prst="line">
            <a:avLst/>
          </a:prstGeom>
          <a:noFill/>
          <a:ln w="76200">
            <a:solidFill>
              <a:srgbClr val="33CC33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86200" y="1397000"/>
            <a:ext cx="4572000" cy="1422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菱形的性质</a:t>
            </a:r>
            <a:r>
              <a:rPr kumimoji="1"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菱形的</a:t>
            </a:r>
            <a:r>
              <a:rPr kumimoji="1"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两条对角线互相垂直，并且每一条对角线平分一组对角</a:t>
            </a:r>
            <a:r>
              <a:rPr kumimoji="1" lang="en-US" altLang="zh-CN" sz="2400" dirty="0">
                <a:solidFill>
                  <a:srgbClr val="F806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zh-CN" altLang="en-US" sz="2400" dirty="0">
              <a:solidFill>
                <a:srgbClr val="F806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600" y="4835525"/>
            <a:ext cx="4495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菱形的 两条对角线互相平分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0" y="1254125"/>
            <a:ext cx="4343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菱形的两组对边平行且相等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09600" y="1330325"/>
            <a:ext cx="609600" cy="762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边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1000" y="5216525"/>
            <a:ext cx="1143000" cy="762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对角线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33400" y="3387725"/>
            <a:ext cx="609600" cy="762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角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77000" y="2733675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数学语言</a:t>
            </a:r>
          </a:p>
        </p:txBody>
      </p:sp>
      <p:sp>
        <p:nvSpPr>
          <p:cNvPr id="8" name="AutoShape 8"/>
          <p:cNvSpPr/>
          <p:nvPr/>
        </p:nvSpPr>
        <p:spPr bwMode="auto">
          <a:xfrm>
            <a:off x="152400" y="1558925"/>
            <a:ext cx="495300" cy="4495800"/>
          </a:xfrm>
          <a:prstGeom prst="leftBrace">
            <a:avLst>
              <a:gd name="adj1" fmla="val 75557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9"/>
          <p:cNvSpPr/>
          <p:nvPr/>
        </p:nvSpPr>
        <p:spPr bwMode="auto">
          <a:xfrm>
            <a:off x="1219200" y="1406525"/>
            <a:ext cx="381000" cy="838200"/>
          </a:xfrm>
          <a:prstGeom prst="leftBrace">
            <a:avLst>
              <a:gd name="adj1" fmla="val 18313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10"/>
          <p:cNvSpPr/>
          <p:nvPr/>
        </p:nvSpPr>
        <p:spPr bwMode="auto">
          <a:xfrm>
            <a:off x="1460500" y="5151438"/>
            <a:ext cx="381000" cy="838200"/>
          </a:xfrm>
          <a:prstGeom prst="leftBrace">
            <a:avLst>
              <a:gd name="adj1" fmla="val 18313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524000" y="2016125"/>
            <a:ext cx="3810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菱形的四条边相等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460500" y="3082925"/>
            <a:ext cx="472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菱形的两组对角分别相等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24000" y="3768725"/>
            <a:ext cx="304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菱形的邻角互补</a:t>
            </a:r>
          </a:p>
        </p:txBody>
      </p:sp>
      <p:sp>
        <p:nvSpPr>
          <p:cNvPr id="15" name="AutoShape 15"/>
          <p:cNvSpPr/>
          <p:nvPr/>
        </p:nvSpPr>
        <p:spPr bwMode="auto">
          <a:xfrm>
            <a:off x="1103313" y="3311525"/>
            <a:ext cx="381000" cy="838200"/>
          </a:xfrm>
          <a:prstGeom prst="leftBrace">
            <a:avLst>
              <a:gd name="adj1" fmla="val 18313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20800" y="5597525"/>
            <a:ext cx="5791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菱形的两条对角线互相垂直平分，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并且每一条对角线平分一组对角</a:t>
            </a:r>
            <a:r>
              <a:rPr lang="en-US" altLang="zh-CN" sz="2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6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562600" y="3262313"/>
            <a:ext cx="3810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是菱形      </a:t>
            </a:r>
          </a:p>
        </p:txBody>
      </p:sp>
      <p:grpSp>
        <p:nvGrpSpPr>
          <p:cNvPr id="11" name="Group 18"/>
          <p:cNvGrpSpPr/>
          <p:nvPr/>
        </p:nvGrpSpPr>
        <p:grpSpPr bwMode="auto">
          <a:xfrm>
            <a:off x="5638800" y="3616325"/>
            <a:ext cx="2819400" cy="1579563"/>
            <a:chOff x="3504" y="2016"/>
            <a:chExt cx="1776" cy="995"/>
          </a:xfrm>
        </p:grpSpPr>
        <p:grpSp>
          <p:nvGrpSpPr>
            <p:cNvPr id="28708" name="Group 19"/>
            <p:cNvGrpSpPr/>
            <p:nvPr/>
          </p:nvGrpSpPr>
          <p:grpSpPr bwMode="auto">
            <a:xfrm>
              <a:off x="4128" y="2448"/>
              <a:ext cx="720" cy="563"/>
              <a:chOff x="2736" y="2160"/>
              <a:chExt cx="720" cy="1045"/>
            </a:xfrm>
          </p:grpSpPr>
          <p:sp>
            <p:nvSpPr>
              <p:cNvPr id="28713" name="Text Box 20"/>
              <p:cNvSpPr txBox="1">
                <a:spLocks noChangeArrowheads="1"/>
              </p:cNvSpPr>
              <p:nvPr/>
            </p:nvSpPr>
            <p:spPr bwMode="auto">
              <a:xfrm>
                <a:off x="2736" y="2160"/>
                <a:ext cx="432" cy="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∥</a:t>
                </a:r>
              </a:p>
            </p:txBody>
          </p:sp>
          <p:sp>
            <p:nvSpPr>
              <p:cNvPr id="28714" name="Text Box 21"/>
              <p:cNvSpPr txBox="1">
                <a:spLocks noChangeArrowheads="1"/>
              </p:cNvSpPr>
              <p:nvPr/>
            </p:nvSpPr>
            <p:spPr bwMode="auto">
              <a:xfrm>
                <a:off x="2736" y="2305"/>
                <a:ext cx="720" cy="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</p:grpSp>
        <p:sp>
          <p:nvSpPr>
            <p:cNvPr id="28709" name="Text Box 22"/>
            <p:cNvSpPr txBox="1">
              <a:spLocks noChangeArrowheads="1"/>
            </p:cNvSpPr>
            <p:nvPr/>
          </p:nvSpPr>
          <p:spPr bwMode="auto">
            <a:xfrm>
              <a:off x="3504" y="2112"/>
              <a:ext cx="1776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∴</a:t>
              </a:r>
              <a:r>
                <a: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AD     BC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AB     CD</a:t>
              </a:r>
            </a:p>
          </p:txBody>
        </p:sp>
        <p:grpSp>
          <p:nvGrpSpPr>
            <p:cNvPr id="28710" name="Group 23"/>
            <p:cNvGrpSpPr/>
            <p:nvPr/>
          </p:nvGrpSpPr>
          <p:grpSpPr bwMode="auto">
            <a:xfrm>
              <a:off x="4128" y="2016"/>
              <a:ext cx="720" cy="602"/>
              <a:chOff x="3552" y="2880"/>
              <a:chExt cx="720" cy="711"/>
            </a:xfrm>
          </p:grpSpPr>
          <p:sp>
            <p:nvSpPr>
              <p:cNvPr id="28711" name="Text Box 24"/>
              <p:cNvSpPr txBox="1">
                <a:spLocks noChangeArrowheads="1"/>
              </p:cNvSpPr>
              <p:nvPr/>
            </p:nvSpPr>
            <p:spPr bwMode="auto">
              <a:xfrm>
                <a:off x="3552" y="2880"/>
                <a:ext cx="432" cy="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∥</a:t>
                </a:r>
              </a:p>
            </p:txBody>
          </p:sp>
          <p:sp>
            <p:nvSpPr>
              <p:cNvPr id="28712" name="Text Box 25"/>
              <p:cNvSpPr txBox="1">
                <a:spLocks noChangeArrowheads="1"/>
              </p:cNvSpPr>
              <p:nvPr/>
            </p:nvSpPr>
            <p:spPr bwMode="auto">
              <a:xfrm>
                <a:off x="3552" y="3024"/>
                <a:ext cx="720" cy="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</p:grp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638800" y="384492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∴ AB=BC=CD=DA</a:t>
            </a:r>
          </a:p>
        </p:txBody>
      </p:sp>
      <p:grpSp>
        <p:nvGrpSpPr>
          <p:cNvPr id="28691" name="Group 27"/>
          <p:cNvGrpSpPr/>
          <p:nvPr/>
        </p:nvGrpSpPr>
        <p:grpSpPr bwMode="auto">
          <a:xfrm>
            <a:off x="5934075" y="611188"/>
            <a:ext cx="3133725" cy="2122487"/>
            <a:chOff x="1872" y="912"/>
            <a:chExt cx="1600" cy="1288"/>
          </a:xfrm>
        </p:grpSpPr>
        <p:grpSp>
          <p:nvGrpSpPr>
            <p:cNvPr id="28698" name="Group 28"/>
            <p:cNvGrpSpPr/>
            <p:nvPr/>
          </p:nvGrpSpPr>
          <p:grpSpPr bwMode="auto">
            <a:xfrm>
              <a:off x="2112" y="1152"/>
              <a:ext cx="1152" cy="768"/>
              <a:chOff x="3552" y="2592"/>
              <a:chExt cx="1152" cy="768"/>
            </a:xfrm>
          </p:grpSpPr>
          <p:sp>
            <p:nvSpPr>
              <p:cNvPr id="28704" name="AutoShape 29"/>
              <p:cNvSpPr>
                <a:spLocks noChangeArrowheads="1"/>
              </p:cNvSpPr>
              <p:nvPr/>
            </p:nvSpPr>
            <p:spPr bwMode="auto">
              <a:xfrm>
                <a:off x="4128" y="2592"/>
                <a:ext cx="576" cy="384"/>
              </a:xfrm>
              <a:prstGeom prst="rtTriangl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05" name="AutoShape 30"/>
              <p:cNvSpPr>
                <a:spLocks noChangeArrowheads="1"/>
              </p:cNvSpPr>
              <p:nvPr/>
            </p:nvSpPr>
            <p:spPr bwMode="auto">
              <a:xfrm flipH="1">
                <a:off x="3552" y="2592"/>
                <a:ext cx="576" cy="384"/>
              </a:xfrm>
              <a:prstGeom prst="rtTriangl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06" name="AutoShape 31"/>
              <p:cNvSpPr>
                <a:spLocks noChangeArrowheads="1"/>
              </p:cNvSpPr>
              <p:nvPr/>
            </p:nvSpPr>
            <p:spPr bwMode="auto">
              <a:xfrm flipV="1">
                <a:off x="4128" y="2976"/>
                <a:ext cx="576" cy="384"/>
              </a:xfrm>
              <a:prstGeom prst="rtTriangl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07" name="AutoShape 32"/>
              <p:cNvSpPr>
                <a:spLocks noChangeArrowheads="1"/>
              </p:cNvSpPr>
              <p:nvPr/>
            </p:nvSpPr>
            <p:spPr bwMode="auto">
              <a:xfrm flipH="1" flipV="1">
                <a:off x="3552" y="2976"/>
                <a:ext cx="576" cy="384"/>
              </a:xfrm>
              <a:prstGeom prst="rtTriangl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8699" name="Text Box 33"/>
            <p:cNvSpPr txBox="1">
              <a:spLocks noChangeArrowheads="1"/>
            </p:cNvSpPr>
            <p:nvPr/>
          </p:nvSpPr>
          <p:spPr bwMode="auto">
            <a:xfrm>
              <a:off x="1872" y="1392"/>
              <a:ext cx="20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700" name="Text Box 34"/>
            <p:cNvSpPr txBox="1">
              <a:spLocks noChangeArrowheads="1"/>
            </p:cNvSpPr>
            <p:nvPr/>
          </p:nvSpPr>
          <p:spPr bwMode="auto">
            <a:xfrm>
              <a:off x="2544" y="912"/>
              <a:ext cx="20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8701" name="Text Box 35"/>
            <p:cNvSpPr txBox="1">
              <a:spLocks noChangeArrowheads="1"/>
            </p:cNvSpPr>
            <p:nvPr/>
          </p:nvSpPr>
          <p:spPr bwMode="auto">
            <a:xfrm>
              <a:off x="3264" y="1392"/>
              <a:ext cx="208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702" name="Text Box 36"/>
            <p:cNvSpPr txBox="1">
              <a:spLocks noChangeArrowheads="1"/>
            </p:cNvSpPr>
            <p:nvPr/>
          </p:nvSpPr>
          <p:spPr bwMode="auto">
            <a:xfrm>
              <a:off x="2544" y="1920"/>
              <a:ext cx="199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703" name="Text Box 37"/>
            <p:cNvSpPr txBox="1">
              <a:spLocks noChangeArrowheads="1"/>
            </p:cNvSpPr>
            <p:nvPr/>
          </p:nvSpPr>
          <p:spPr bwMode="auto">
            <a:xfrm>
              <a:off x="2688" y="1296"/>
              <a:ext cx="2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943600" y="3768725"/>
            <a:ext cx="27432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∠DAC=∠BAC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∠DCA=∠BCA      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∠ADB=∠CDB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∠ABD=∠CBD      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AC⊥BD </a:t>
            </a: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5562600" y="392112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∴ OA=OC;OB=OD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5638800" y="3844925"/>
            <a:ext cx="2743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∠DAB=∠DCB</a:t>
            </a:r>
          </a:p>
          <a:p>
            <a:pPr eaLnBrk="1" hangingPunct="1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∠ADC=∠ABC             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5486400" y="3768725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∠DAB+∠ABC= 180° </a:t>
            </a:r>
          </a:p>
        </p:txBody>
      </p:sp>
      <p:sp>
        <p:nvSpPr>
          <p:cNvPr id="28696" name="Text Box 42"/>
          <p:cNvSpPr txBox="1">
            <a:spLocks noChangeArrowheads="1"/>
          </p:cNvSpPr>
          <p:nvPr/>
        </p:nvSpPr>
        <p:spPr bwMode="auto">
          <a:xfrm>
            <a:off x="4953000" y="2168525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716490" y="420454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3200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latin typeface="华文行楷" panose="02010800040101010101" charset="-122"/>
                <a:ea typeface="华文行楷" panose="02010800040101010101" charset="-122"/>
                <a:cs typeface="Times New Roman" panose="02020603050405020304" pitchFamily="18" charset="0"/>
              </a:rPr>
              <a:t>菱形的性质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00"/>
                            </p:stCondLst>
                            <p:childTnLst>
                              <p:par>
                                <p:cTn id="136" presetID="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 animBg="1"/>
      <p:bldP spid="16" grpId="0"/>
      <p:bldP spid="17" grpId="0"/>
      <p:bldP spid="26" grpId="0"/>
      <p:bldP spid="26" grpId="1"/>
      <p:bldP spid="38" grpId="0"/>
      <p:bldP spid="39" grpId="0"/>
      <p:bldP spid="39" grpId="1"/>
      <p:bldP spid="40" grpId="0"/>
      <p:bldP spid="40" grpId="1"/>
      <p:bldP spid="41" grpId="0"/>
      <p:bldP spid="41" grpId="1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《垂线》新授课课件yanshi</Template>
  <TotalTime>0</TotalTime>
  <Words>1312</Words>
  <Application>Microsoft Office PowerPoint</Application>
  <PresentationFormat>全屏显示(4:3)</PresentationFormat>
  <Paragraphs>237</Paragraphs>
  <Slides>25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黑体</vt:lpstr>
      <vt:lpstr>华文行楷</vt:lpstr>
      <vt:lpstr>华文楷体</vt:lpstr>
      <vt:lpstr>华文新魏</vt:lpstr>
      <vt:lpstr>华文中宋</vt:lpstr>
      <vt:lpstr>楷体_GB2312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2014-12-31T07:57:00Z</dcterms:created>
  <dcterms:modified xsi:type="dcterms:W3CDTF">2023-01-17T02:58:16Z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66341E6F9EE04932967C5EC14B9EAD30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