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sldIdLst>
    <p:sldId id="256" r:id="rId2"/>
    <p:sldId id="514" r:id="rId3"/>
    <p:sldId id="427" r:id="rId4"/>
    <p:sldId id="515" r:id="rId5"/>
    <p:sldId id="430" r:id="rId6"/>
    <p:sldId id="482" r:id="rId7"/>
    <p:sldId id="479" r:id="rId8"/>
    <p:sldId id="516" r:id="rId9"/>
    <p:sldId id="431" r:id="rId10"/>
    <p:sldId id="432" r:id="rId11"/>
    <p:sldId id="433" r:id="rId12"/>
    <p:sldId id="517" r:id="rId13"/>
    <p:sldId id="460" r:id="rId14"/>
    <p:sldId id="518" r:id="rId15"/>
    <p:sldId id="481" r:id="rId16"/>
    <p:sldId id="519" r:id="rId17"/>
    <p:sldId id="520" r:id="rId18"/>
    <p:sldId id="394" r:id="rId19"/>
    <p:sldId id="521" r:id="rId20"/>
    <p:sldId id="522" r:id="rId21"/>
    <p:sldId id="524" r:id="rId22"/>
    <p:sldId id="523" r:id="rId23"/>
    <p:sldId id="418" r:id="rId24"/>
    <p:sldId id="421" r:id="rId25"/>
    <p:sldId id="525" r:id="rId26"/>
  </p:sldIdLst>
  <p:sldSz cx="12192000" cy="6858000"/>
  <p:notesSz cx="6858000" cy="9144000"/>
  <p:embeddedFontLst>
    <p:embeddedFont>
      <p:font typeface="OPPOSans R" panose="02010600030101010101" charset="-122"/>
      <p:regular r:id="rId28"/>
    </p:embeddedFont>
    <p:embeddedFont>
      <p:font typeface="OPPOSans B" panose="02010600030101010101" charset="-122"/>
      <p:regular r:id="rId29"/>
    </p:embeddedFont>
  </p:embeddedFontLst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E9E"/>
    <a:srgbClr val="02091B"/>
    <a:srgbClr val="DD6AAA"/>
    <a:srgbClr val="B12973"/>
    <a:srgbClr val="862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83" autoAdjust="0"/>
    <p:restoredTop sz="94660"/>
  </p:normalViewPr>
  <p:slideViewPr>
    <p:cSldViewPr snapToGrid="0">
      <p:cViewPr>
        <p:scale>
          <a:sx n="75" d="100"/>
          <a:sy n="75" d="100"/>
        </p:scale>
        <p:origin x="106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E259D1CA-E78F-4994-ABFE-01E2B28B230B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</a:lstStyle>
          <a:p>
            <a:fld id="{EBFFFFCB-D24B-4BF6-904B-0F93C65682F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POSans R" panose="00020600040101010101" pitchFamily="18" charset="-122"/>
        <a:ea typeface="OPPOSans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6B7E2-0617-4AC1-993F-2E58B2FF18A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0" y="5736884"/>
            <a:ext cx="3305907" cy="58029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 flipH="1">
            <a:off x="8886093" y="985230"/>
            <a:ext cx="3305907" cy="29014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20" name="文本框 66"/>
          <p:cNvSpPr txBox="1">
            <a:spLocks noChangeArrowheads="1"/>
          </p:cNvSpPr>
          <p:nvPr userDrawn="1"/>
        </p:nvSpPr>
        <p:spPr bwMode="auto">
          <a:xfrm>
            <a:off x="1073931" y="272362"/>
            <a:ext cx="2544445" cy="76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Arial" panose="020B0604020202020204" pitchFamily="34" charset="0"/>
                <a:sym typeface="OPPOSans B" panose="00020600040101010101" pitchFamily="18" charset="-122"/>
              </a:rPr>
              <a:t>课前导读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0" y="5736884"/>
            <a:ext cx="3305907" cy="58029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 flipH="1">
            <a:off x="8886093" y="985230"/>
            <a:ext cx="3305907" cy="29014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20" name="文本框 66"/>
          <p:cNvSpPr txBox="1">
            <a:spLocks noChangeArrowheads="1"/>
          </p:cNvSpPr>
          <p:nvPr userDrawn="1"/>
        </p:nvSpPr>
        <p:spPr bwMode="auto">
          <a:xfrm>
            <a:off x="1073931" y="272362"/>
            <a:ext cx="2544445" cy="76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Arial" panose="020B0604020202020204" pitchFamily="34" charset="0"/>
                <a:sym typeface="OPPOSans B" panose="00020600040101010101" pitchFamily="18" charset="-122"/>
              </a:rPr>
              <a:t>交际要求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0" y="5736884"/>
            <a:ext cx="3305907" cy="58029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 flipH="1">
            <a:off x="8886093" y="985230"/>
            <a:ext cx="3305907" cy="29014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20" name="文本框 66"/>
          <p:cNvSpPr txBox="1">
            <a:spLocks noChangeArrowheads="1"/>
          </p:cNvSpPr>
          <p:nvPr userDrawn="1"/>
        </p:nvSpPr>
        <p:spPr bwMode="auto">
          <a:xfrm>
            <a:off x="1073931" y="272362"/>
            <a:ext cx="2105997" cy="76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Arial" panose="020B0604020202020204" pitchFamily="34" charset="0"/>
                <a:sym typeface="OPPOSans B" panose="00020600040101010101" pitchFamily="18" charset="-122"/>
              </a:rPr>
              <a:t>互相交流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0" y="5736884"/>
            <a:ext cx="3305907" cy="58029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 flipH="1">
            <a:off x="8886093" y="985230"/>
            <a:ext cx="3305907" cy="29014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20" name="文本框 66"/>
          <p:cNvSpPr txBox="1">
            <a:spLocks noChangeArrowheads="1"/>
          </p:cNvSpPr>
          <p:nvPr userDrawn="1"/>
        </p:nvSpPr>
        <p:spPr bwMode="auto">
          <a:xfrm>
            <a:off x="1073931" y="272362"/>
            <a:ext cx="2544445" cy="76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Arial" panose="020B0604020202020204" pitchFamily="34" charset="0"/>
                <a:sym typeface="OPPOSans B" panose="00020600040101010101" pitchFamily="18" charset="-122"/>
              </a:rPr>
              <a:t>日积月累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0" y="5736884"/>
            <a:ext cx="3305907" cy="58029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 flipH="1">
            <a:off x="8886093" y="985230"/>
            <a:ext cx="3305907" cy="29014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20" name="文本框 66"/>
          <p:cNvSpPr txBox="1">
            <a:spLocks noChangeArrowheads="1"/>
          </p:cNvSpPr>
          <p:nvPr userDrawn="1"/>
        </p:nvSpPr>
        <p:spPr bwMode="auto">
          <a:xfrm>
            <a:off x="1073931" y="272362"/>
            <a:ext cx="2544445" cy="76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Arial" panose="020B0604020202020204" pitchFamily="34" charset="0"/>
                <a:sym typeface="OPPOSans B" panose="00020600040101010101" pitchFamily="18" charset="-122"/>
              </a:rPr>
              <a:t>课堂小结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 userDrawn="1"/>
        </p:nvSpPr>
        <p:spPr>
          <a:xfrm>
            <a:off x="0" y="5736884"/>
            <a:ext cx="3305907" cy="580292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19" name="矩形 18"/>
          <p:cNvSpPr/>
          <p:nvPr userDrawn="1"/>
        </p:nvSpPr>
        <p:spPr>
          <a:xfrm flipH="1">
            <a:off x="8886093" y="985230"/>
            <a:ext cx="3305907" cy="29014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OPPOSans R" panose="00020600040101010101" pitchFamily="18" charset="-122"/>
              <a:ea typeface="OPPOSans R" panose="00020600040101010101" pitchFamily="18" charset="-122"/>
            </a:endParaRPr>
          </a:p>
        </p:txBody>
      </p:sp>
      <p:sp>
        <p:nvSpPr>
          <p:cNvPr id="20" name="文本框 66"/>
          <p:cNvSpPr txBox="1">
            <a:spLocks noChangeArrowheads="1"/>
          </p:cNvSpPr>
          <p:nvPr userDrawn="1"/>
        </p:nvSpPr>
        <p:spPr bwMode="auto">
          <a:xfrm>
            <a:off x="1073931" y="272362"/>
            <a:ext cx="2544445" cy="76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OPPOSans B" panose="00020600040101010101" pitchFamily="18" charset="-122"/>
                <a:ea typeface="OPPOSans B" panose="00020600040101010101" pitchFamily="18" charset="-122"/>
                <a:cs typeface="Arial" panose="020B0604020202020204" pitchFamily="34" charset="0"/>
                <a:sym typeface="OPPOSans B" panose="00020600040101010101" pitchFamily="18" charset="-122"/>
              </a:rPr>
              <a:t>课堂作业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POSans L" panose="00020600040101010101" pitchFamily="18" charset="-122"/>
          <a:ea typeface="OPPOSans L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POSans R" panose="00020600040101010101" pitchFamily="18" charset="-122"/>
          <a:ea typeface="OPPOSans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9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0" b="15625"/>
          <a:stretch>
            <a:fillRect/>
          </a:stretch>
        </p:blipFill>
        <p:spPr>
          <a:xfrm>
            <a:off x="1294832" y="0"/>
            <a:ext cx="10897168" cy="6858000"/>
          </a:xfrm>
          <a:custGeom>
            <a:avLst/>
            <a:gdLst>
              <a:gd name="connsiteX0" fmla="*/ 0 w 10897168"/>
              <a:gd name="connsiteY0" fmla="*/ 0 h 6858000"/>
              <a:gd name="connsiteX1" fmla="*/ 10897168 w 10897168"/>
              <a:gd name="connsiteY1" fmla="*/ 0 h 6858000"/>
              <a:gd name="connsiteX2" fmla="*/ 10897168 w 10897168"/>
              <a:gd name="connsiteY2" fmla="*/ 6858000 h 6858000"/>
              <a:gd name="connsiteX3" fmla="*/ 0 w 1089716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7168" h="6858000">
                <a:moveTo>
                  <a:pt x="0" y="0"/>
                </a:moveTo>
                <a:lnTo>
                  <a:pt x="10897168" y="0"/>
                </a:lnTo>
                <a:lnTo>
                  <a:pt x="1089716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矩形: 圆角 4"/>
          <p:cNvSpPr/>
          <p:nvPr/>
        </p:nvSpPr>
        <p:spPr>
          <a:xfrm>
            <a:off x="0" y="2002860"/>
            <a:ext cx="8399014" cy="2535911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2880" y="2610893"/>
            <a:ext cx="82905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第一单元  口语交际</a:t>
            </a:r>
            <a:endParaRPr lang="zh-CN" altLang="en-US" sz="88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06091" y="1328805"/>
            <a:ext cx="338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语文精品课件</a:t>
            </a:r>
            <a:endParaRPr lang="zh-CN" sz="2800" spc="3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30548" y="4292859"/>
            <a:ext cx="4511040" cy="56263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2000" b="1" spc="3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五年级下册 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5375" y="2062302"/>
            <a:ext cx="271526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小组合作交流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5364" y="2907664"/>
            <a:ext cx="5775283" cy="2304415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lnSpc>
                <a:spcPct val="200000"/>
              </a:lnSpc>
              <a:defRPr sz="20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交流要求：交流时，可以谈整理后的结果，也可以谈提问过程中印象深刻的事，还可以谈你的感受。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39" y="2814538"/>
            <a:ext cx="2537081" cy="239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graphicFrame>
        <p:nvGraphicFramePr>
          <p:cNvPr id="59" name="表格 58"/>
          <p:cNvGraphicFramePr>
            <a:graphicFrameLocks noGrp="1"/>
          </p:cNvGraphicFramePr>
          <p:nvPr/>
        </p:nvGraphicFramePr>
        <p:xfrm>
          <a:off x="1226408" y="1734937"/>
          <a:ext cx="9083304" cy="3776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7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2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843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时  间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地  点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情  况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77"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问题内容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395"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印象深刻的事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6"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自己的感受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896">
                <a:tc>
                  <a:txBody>
                    <a:bodyPr/>
                    <a:lstStyle/>
                    <a:p>
                      <a:r>
                        <a:rPr lang="zh-CN" altLang="en-US" sz="2800" b="1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其他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67503" y="1527536"/>
            <a:ext cx="271526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班内汇报交流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7745" y="2472551"/>
            <a:ext cx="8101495" cy="2813142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汇报要求：发言的同学要发挥自己的最高水平，其他同要认真倾听，不要中途打断；有疑问或者要提意见的，等发言结束后在举手提；发问和提意见要有礼貌。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174" y="2680351"/>
            <a:ext cx="2537081" cy="239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4738370" y="1627464"/>
            <a:ext cx="271526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评议谁最棒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73753" y="2440236"/>
            <a:ext cx="9244494" cy="2813142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提出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要求：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）看谁讲的内容最符合要求，语言最流畅，重点最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突出。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）评选出“最自然大方奖”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“最佳口才奖”。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（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）宣布评选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结果。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714334" y="1745430"/>
            <a:ext cx="10763332" cy="3367140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夏红：爷爷，您小时候的学校是什么样子的？讲给我听一听好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吗？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爷爷：我们小时候的学校很简陋，用木板做桌面，凳子使用砖头垒起来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夏红：那您们学过那几篇课文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吗？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爷爷：我们小时候学过的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课文有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猫钓鱼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白头翁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的故事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等。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夏红：您那时候做过的最勇敢的事是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什么？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爷爷：是和爹娘走着去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县城。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40" name="矩形 39"/>
          <p:cNvSpPr/>
          <p:nvPr/>
        </p:nvSpPr>
        <p:spPr>
          <a:xfrm>
            <a:off x="2681452" y="1609520"/>
            <a:ext cx="358678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和同学交流感受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9470" y="2599816"/>
            <a:ext cx="7633970" cy="3367140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夏红：我了解到爷爷小时候的学习情况。那时候学习条件很艰苦，可爷爷他们学习很用功。和爷爷比起来我们的生活和学习条件太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优越了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宽敞明亮的教室，漂亮美观的桌椅；冬有暖气，夏有空调。所以我们要珍惜现在的幸福生活，好好学习，努力进取。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339" y="3031516"/>
            <a:ext cx="2537081" cy="239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0410" y="1659015"/>
            <a:ext cx="10051180" cy="4559261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莹莹：妈妈，您小时候看电影吗？讲给我听一听好吗？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妈妈：看过，我们都是在晚上看电影，有时候还到邻村去看。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莹莹：那您们看电视吗？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妈妈：我们小时候看的是黑白电视，全村就大队有一台。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莹莹：您们那时候最喜欢看的电视节目是什么？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妈妈：我们最喜欢的电视节目是电视剧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霍元甲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》《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西游记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。我们经常到大队部看电视，有时停电了，就看不了了。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77734" y="2645608"/>
            <a:ext cx="7587146" cy="3367140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莹莹：我了解到妈妈小时候看电影、看电视的情况。那时看电影，看电视还要出门或者出村，真是不容易。妈妈小时候看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的是</a:t>
            </a:r>
            <a:r>
              <a:rPr lang="en-US" altLang="zh-CN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西游记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，现在暑假也在播放，我也喜欢看。而且我们可以看到更多的电视节目，可我总觉得没有妈妈小时候的乐趣了。</a:t>
            </a:r>
          </a:p>
        </p:txBody>
      </p:sp>
      <p:sp>
        <p:nvSpPr>
          <p:cNvPr id="62" name="矩形 61"/>
          <p:cNvSpPr/>
          <p:nvPr/>
        </p:nvSpPr>
        <p:spPr>
          <a:xfrm>
            <a:off x="3173577" y="1632416"/>
            <a:ext cx="358678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和同学交流感受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059" y="3248879"/>
            <a:ext cx="2537081" cy="239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2" name="文本框 1"/>
          <p:cNvSpPr txBox="1"/>
          <p:nvPr/>
        </p:nvSpPr>
        <p:spPr>
          <a:xfrm rot="10800000" flipV="1">
            <a:off x="5441315" y="19386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3" name="文本框 2"/>
          <p:cNvSpPr txBox="1"/>
          <p:nvPr/>
        </p:nvSpPr>
        <p:spPr>
          <a:xfrm rot="10800000" flipV="1">
            <a:off x="7269480" y="146367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0050" y="1539875"/>
            <a:ext cx="11391900" cy="4559261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乐乐：爸爸，您小时候喜欢玩什么玩具？讲给我听一听好吗？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爸爸：好啊，我们小时候的玩具有会跳的青蛙、陀螺自制的水枪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……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我最喜欢玩儿陀螺。那时候的陀螺都是我们自己用木头做的。下了课两个人比赛，看谁的头陀螺样子好看，看谁的陀螺转得快，转得时间长，别提多好玩儿了！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乐乐：那您们小时候过生日也吃蛋糕吗？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爸爸：那时候没有生日蛋糕。吃一碗长寿面外加一个荷包蛋就很觉得幸福了。</a:t>
            </a:r>
            <a:endParaRPr lang="en-US" altLang="zh-CN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2" name="文本框 1"/>
          <p:cNvSpPr txBox="1"/>
          <p:nvPr/>
        </p:nvSpPr>
        <p:spPr>
          <a:xfrm rot="10800000" flipV="1">
            <a:off x="5441315" y="19386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3" name="文本框 2"/>
          <p:cNvSpPr txBox="1"/>
          <p:nvPr/>
        </p:nvSpPr>
        <p:spPr>
          <a:xfrm rot="10800000" flipV="1">
            <a:off x="7269480" y="146367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43" name="矩形 42"/>
          <p:cNvSpPr/>
          <p:nvPr/>
        </p:nvSpPr>
        <p:spPr>
          <a:xfrm>
            <a:off x="4302607" y="1475839"/>
            <a:ext cx="358678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和同学交流感受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74362" y="2377429"/>
            <a:ext cx="9643276" cy="3367140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乐乐：我了解到爸爸小时候的生活情况。那时玩儿的玩具虽然是自己做的，但是玩的有滋有味。爸爸小时候过生日没有生日蛋糕，吃上一碗长寿面那就感到很满足。和爸爸相比，我们简直是生活在蜜罐里，所以我们要听爸爸妈妈的话，做他们的乖孩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8" r="10620" b="15625"/>
          <a:stretch>
            <a:fillRect/>
          </a:stretch>
        </p:blipFill>
        <p:spPr>
          <a:xfrm flipH="1">
            <a:off x="0" y="0"/>
            <a:ext cx="5908431" cy="6858000"/>
          </a:xfrm>
          <a:custGeom>
            <a:avLst/>
            <a:gdLst>
              <a:gd name="connsiteX0" fmla="*/ 0 w 10897168"/>
              <a:gd name="connsiteY0" fmla="*/ 0 h 6858000"/>
              <a:gd name="connsiteX1" fmla="*/ 10897168 w 10897168"/>
              <a:gd name="connsiteY1" fmla="*/ 0 h 6858000"/>
              <a:gd name="connsiteX2" fmla="*/ 10897168 w 10897168"/>
              <a:gd name="connsiteY2" fmla="*/ 6858000 h 6858000"/>
              <a:gd name="connsiteX3" fmla="*/ 0 w 1089716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7168" h="6858000">
                <a:moveTo>
                  <a:pt x="0" y="0"/>
                </a:moveTo>
                <a:lnTo>
                  <a:pt x="10897168" y="0"/>
                </a:lnTo>
                <a:lnTo>
                  <a:pt x="1089716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矩形: 圆角 6"/>
          <p:cNvSpPr/>
          <p:nvPr/>
        </p:nvSpPr>
        <p:spPr>
          <a:xfrm>
            <a:off x="0" y="2836985"/>
            <a:ext cx="6611815" cy="170178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0162" y="3026158"/>
            <a:ext cx="3519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7200">
                <a:solidFill>
                  <a:srgbClr val="00B050"/>
                </a:solidFill>
                <a:latin typeface="包图小白体" panose="02010601030101010101" pitchFamily="2" charset="-122"/>
                <a:ea typeface="包图小白体" panose="02010601030101010101" pitchFamily="2" charset="-122"/>
              </a:defRPr>
            </a:lvl1pPr>
          </a:lstStyle>
          <a:p>
            <a:r>
              <a:rPr lang="zh-CN" altLang="en-US" sz="8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9" name="文本框 66"/>
          <p:cNvSpPr txBox="1">
            <a:spLocks noChangeArrowheads="1"/>
          </p:cNvSpPr>
          <p:nvPr/>
        </p:nvSpPr>
        <p:spPr bwMode="auto">
          <a:xfrm>
            <a:off x="7404144" y="1149753"/>
            <a:ext cx="3739822" cy="67710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spc="300" dirty="0">
                <a:solidFill>
                  <a:schemeClr val="accent4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r>
              <a:rPr lang="en-US" altLang="zh-CN" sz="3200" spc="30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</a:t>
            </a:r>
            <a:r>
              <a:rPr lang="zh-CN" altLang="en-US" sz="3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课前导读</a:t>
            </a:r>
          </a:p>
        </p:txBody>
      </p:sp>
      <p:sp>
        <p:nvSpPr>
          <p:cNvPr id="10" name="矩形 9"/>
          <p:cNvSpPr/>
          <p:nvPr/>
        </p:nvSpPr>
        <p:spPr>
          <a:xfrm flipH="1">
            <a:off x="0" y="6192520"/>
            <a:ext cx="12192000" cy="27863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66"/>
          <p:cNvSpPr txBox="1">
            <a:spLocks noChangeArrowheads="1"/>
          </p:cNvSpPr>
          <p:nvPr/>
        </p:nvSpPr>
        <p:spPr bwMode="auto">
          <a:xfrm>
            <a:off x="7404144" y="2033333"/>
            <a:ext cx="3739822" cy="67710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spc="300" dirty="0">
                <a:solidFill>
                  <a:schemeClr val="accent4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r>
              <a:rPr lang="en-US" altLang="zh-CN" sz="3200" spc="30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</a:t>
            </a:r>
            <a:r>
              <a:rPr lang="zh-CN" altLang="en-US" sz="3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交际要求</a:t>
            </a:r>
          </a:p>
        </p:txBody>
      </p:sp>
      <p:sp>
        <p:nvSpPr>
          <p:cNvPr id="12" name="文本框 66"/>
          <p:cNvSpPr txBox="1">
            <a:spLocks noChangeArrowheads="1"/>
          </p:cNvSpPr>
          <p:nvPr/>
        </p:nvSpPr>
        <p:spPr bwMode="auto">
          <a:xfrm>
            <a:off x="7404144" y="2916913"/>
            <a:ext cx="3739822" cy="67710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spc="300" dirty="0">
                <a:solidFill>
                  <a:schemeClr val="accent4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r>
              <a:rPr lang="en-US" altLang="zh-CN" sz="4400" b="1" spc="300" dirty="0">
                <a:solidFill>
                  <a:schemeClr val="accent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zh-CN" altLang="en-US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互相交流</a:t>
            </a:r>
            <a:endParaRPr lang="zh-CN" altLang="en-US" sz="3200" spc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文本框 66"/>
          <p:cNvSpPr txBox="1">
            <a:spLocks noChangeArrowheads="1"/>
          </p:cNvSpPr>
          <p:nvPr/>
        </p:nvSpPr>
        <p:spPr bwMode="auto">
          <a:xfrm>
            <a:off x="7404144" y="3800493"/>
            <a:ext cx="3739822" cy="67710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spc="300" dirty="0">
                <a:solidFill>
                  <a:schemeClr val="accent4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r>
              <a:rPr lang="en-US" altLang="zh-CN" sz="3200" spc="30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</a:t>
            </a:r>
            <a:r>
              <a:rPr lang="zh-CN" altLang="en-US" sz="3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课堂小结</a:t>
            </a:r>
          </a:p>
        </p:txBody>
      </p:sp>
      <p:sp>
        <p:nvSpPr>
          <p:cNvPr id="14" name="文本框 66"/>
          <p:cNvSpPr txBox="1">
            <a:spLocks noChangeArrowheads="1"/>
          </p:cNvSpPr>
          <p:nvPr/>
        </p:nvSpPr>
        <p:spPr bwMode="auto">
          <a:xfrm>
            <a:off x="7404144" y="4684073"/>
            <a:ext cx="3739822" cy="67710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spc="300" dirty="0">
                <a:solidFill>
                  <a:schemeClr val="accent4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05</a:t>
            </a:r>
            <a:r>
              <a:rPr lang="en-US" altLang="zh-CN" sz="3200" spc="30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   </a:t>
            </a:r>
            <a:r>
              <a:rPr lang="zh-CN" altLang="en-US" sz="3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03960" y="3217141"/>
            <a:ext cx="9677400" cy="1705147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这三个范例从不同角度向长辈提出自己的感兴趣的问题，能恰当使用礼貌用语，并能写出自己的深刻感受。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51" y="1113155"/>
            <a:ext cx="2537081" cy="239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03960" y="3217141"/>
            <a:ext cx="9677400" cy="1705147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课下，请推荐你认为最好的作品，由班长负责配图，形成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老爸老妈的童年</a:t>
            </a:r>
            <a:r>
              <a:rPr lang="en-US" altLang="zh-CN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图册。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51" y="1113155"/>
            <a:ext cx="2537081" cy="239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65366" y="1965960"/>
            <a:ext cx="9953154" cy="2463726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想要了解别人</a:t>
            </a:r>
            <a:r>
              <a:rPr lang="zh-CN" altLang="en-US" sz="240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的故事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就必须先了解与人交流和倾听故事的技巧。作为小记者</a:t>
            </a:r>
            <a:r>
              <a:rPr lang="zh-CN" altLang="en-US" sz="240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的同时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不要忘记你也是一名倾听者。大家今天</a:t>
            </a:r>
            <a:r>
              <a:rPr lang="zh-CN" altLang="en-US" sz="240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回家之后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去采访一下你的爷爷奶奶或者家里其他</a:t>
            </a:r>
            <a:r>
              <a:rPr lang="zh-CN" altLang="en-US" sz="240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长辈吧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!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记得</a:t>
            </a:r>
            <a:r>
              <a:rPr lang="zh-CN" altLang="en-US" sz="240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记录下来</a:t>
            </a: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与大家分享。</a:t>
            </a:r>
            <a:endParaRPr lang="zh-CN" altLang="zh-CN" sz="24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70574" y="2214644"/>
            <a:ext cx="595035" cy="2062103"/>
          </a:xfrm>
          <a:prstGeom prst="rect">
            <a:avLst/>
          </a:prstGeom>
          <a:solidFill>
            <a:srgbClr val="26AE9E"/>
          </a:solidFill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板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书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设</a:t>
            </a:r>
            <a:endParaRPr lang="en-US" altLang="zh-CN" sz="32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计</a:t>
            </a:r>
          </a:p>
        </p:txBody>
      </p:sp>
      <p:sp>
        <p:nvSpPr>
          <p:cNvPr id="84" name="文本框 3"/>
          <p:cNvSpPr txBox="1">
            <a:spLocks noChangeArrowheads="1"/>
          </p:cNvSpPr>
          <p:nvPr/>
        </p:nvSpPr>
        <p:spPr bwMode="auto">
          <a:xfrm>
            <a:off x="3821881" y="1709801"/>
            <a:ext cx="700470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口语交际</a:t>
            </a:r>
            <a:r>
              <a:rPr lang="en-US" altLang="zh-CN" sz="3200" b="1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—</a:t>
            </a:r>
            <a:r>
              <a:rPr lang="zh-CN" altLang="en-US" sz="3200" b="1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走进他们的童年岁月</a:t>
            </a:r>
          </a:p>
        </p:txBody>
      </p:sp>
      <p:sp>
        <p:nvSpPr>
          <p:cNvPr id="69" name="文本框 3"/>
          <p:cNvSpPr txBox="1">
            <a:spLocks noChangeArrowheads="1"/>
          </p:cNvSpPr>
          <p:nvPr/>
        </p:nvSpPr>
        <p:spPr bwMode="auto">
          <a:xfrm>
            <a:off x="5420753" y="3165338"/>
            <a:ext cx="277894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明确交际要求</a:t>
            </a:r>
          </a:p>
        </p:txBody>
      </p:sp>
      <p:cxnSp>
        <p:nvCxnSpPr>
          <p:cNvPr id="70" name="直接连接符 69"/>
          <p:cNvCxnSpPr>
            <a:endCxn id="75" idx="0"/>
          </p:cNvCxnSpPr>
          <p:nvPr/>
        </p:nvCxnSpPr>
        <p:spPr>
          <a:xfrm>
            <a:off x="7720283" y="3931388"/>
            <a:ext cx="958826" cy="905176"/>
          </a:xfrm>
          <a:prstGeom prst="line">
            <a:avLst/>
          </a:prstGeom>
          <a:ln>
            <a:solidFill>
              <a:srgbClr val="26A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本框 3"/>
          <p:cNvSpPr txBox="1">
            <a:spLocks noChangeArrowheads="1"/>
          </p:cNvSpPr>
          <p:nvPr/>
        </p:nvSpPr>
        <p:spPr bwMode="auto">
          <a:xfrm>
            <a:off x="3592010" y="4817159"/>
            <a:ext cx="2303147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认真地听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边听边记录</a:t>
            </a:r>
          </a:p>
        </p:txBody>
      </p:sp>
      <p:sp>
        <p:nvSpPr>
          <p:cNvPr id="12" name="下箭头 11"/>
          <p:cNvSpPr/>
          <p:nvPr/>
        </p:nvSpPr>
        <p:spPr>
          <a:xfrm>
            <a:off x="6579011" y="2294576"/>
            <a:ext cx="484632" cy="781478"/>
          </a:xfrm>
          <a:prstGeom prst="downArrow">
            <a:avLst/>
          </a:prstGeom>
          <a:solidFill>
            <a:srgbClr val="26AE9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74" name="直接连接符 73"/>
          <p:cNvCxnSpPr/>
          <p:nvPr/>
        </p:nvCxnSpPr>
        <p:spPr>
          <a:xfrm flipH="1">
            <a:off x="4743583" y="3874686"/>
            <a:ext cx="897414" cy="942473"/>
          </a:xfrm>
          <a:prstGeom prst="line">
            <a:avLst/>
          </a:prstGeom>
          <a:ln>
            <a:solidFill>
              <a:srgbClr val="26A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本框 3"/>
          <p:cNvSpPr txBox="1">
            <a:spLocks noChangeArrowheads="1"/>
          </p:cNvSpPr>
          <p:nvPr/>
        </p:nvSpPr>
        <p:spPr bwMode="auto">
          <a:xfrm>
            <a:off x="7213711" y="4836564"/>
            <a:ext cx="2930796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整理好记录和同学交流记录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4" grpId="0"/>
      <p:bldP spid="69" grpId="0"/>
      <p:bldP spid="73" grpId="0"/>
      <p:bldP spid="12" grpId="0" animBg="1"/>
      <p:bldP spid="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64"/>
          <p:cNvSpPr/>
          <p:nvPr/>
        </p:nvSpPr>
        <p:spPr>
          <a:xfrm>
            <a:off x="1115249" y="3079453"/>
            <a:ext cx="10131871" cy="2259145"/>
          </a:xfrm>
          <a:prstGeom prst="rect">
            <a:avLst/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1.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利用课余时间，和自己周围的人进行交流，了解更多人的童年生活。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2.</a:t>
            </a:r>
            <a:r>
              <a:rPr lang="zh-CN" altLang="en-US" sz="2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搜集和阅读名家描写童年的作品，讲给自己的同学或家人听。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51" y="1113155"/>
            <a:ext cx="2537081" cy="23975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09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20" b="15625"/>
          <a:stretch>
            <a:fillRect/>
          </a:stretch>
        </p:blipFill>
        <p:spPr>
          <a:xfrm>
            <a:off x="1294832" y="0"/>
            <a:ext cx="10897168" cy="6858000"/>
          </a:xfrm>
          <a:custGeom>
            <a:avLst/>
            <a:gdLst>
              <a:gd name="connsiteX0" fmla="*/ 0 w 10897168"/>
              <a:gd name="connsiteY0" fmla="*/ 0 h 6858000"/>
              <a:gd name="connsiteX1" fmla="*/ 10897168 w 10897168"/>
              <a:gd name="connsiteY1" fmla="*/ 0 h 6858000"/>
              <a:gd name="connsiteX2" fmla="*/ 10897168 w 10897168"/>
              <a:gd name="connsiteY2" fmla="*/ 6858000 h 6858000"/>
              <a:gd name="connsiteX3" fmla="*/ 0 w 1089716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7168" h="6858000">
                <a:moveTo>
                  <a:pt x="0" y="0"/>
                </a:moveTo>
                <a:lnTo>
                  <a:pt x="10897168" y="0"/>
                </a:lnTo>
                <a:lnTo>
                  <a:pt x="1089716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矩形: 圆角 4"/>
          <p:cNvSpPr/>
          <p:nvPr/>
        </p:nvSpPr>
        <p:spPr>
          <a:xfrm>
            <a:off x="0" y="2002860"/>
            <a:ext cx="8399014" cy="2535911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2880" y="2565173"/>
            <a:ext cx="829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感谢观看</a:t>
            </a:r>
            <a:endParaRPr lang="zh-CN" altLang="en-US" sz="96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06091" y="1328805"/>
            <a:ext cx="338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pc="3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语文精品课件</a:t>
            </a:r>
            <a:endParaRPr lang="zh-CN" sz="2800" spc="300" dirty="0">
              <a:solidFill>
                <a:schemeClr val="bg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30548" y="4292859"/>
            <a:ext cx="4511040" cy="56263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zh-CN" altLang="en-US" sz="2000" b="1" spc="3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五年级下册 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6248492" y="1258964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3" name="文本框 2"/>
          <p:cNvSpPr txBox="1"/>
          <p:nvPr/>
        </p:nvSpPr>
        <p:spPr>
          <a:xfrm rot="10800000" flipV="1">
            <a:off x="9535252" y="1609484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652737" y="1411364"/>
            <a:ext cx="43954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zh-CN" altLang="en-US" sz="3200" b="1" dirty="0">
                <a:solidFill>
                  <a:srgbClr val="4697B8"/>
                </a:solidFill>
                <a:ea typeface="思源黑体 CN Regular" panose="020B0500000000000000" pitchFamily="34" charset="-122"/>
                <a:sym typeface="Arial" panose="020B0604020202020204" pitchFamily="34" charset="0"/>
              </a:rPr>
              <a:t>走近他们的童年岁月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68680" y="1903150"/>
            <a:ext cx="11506200" cy="3793663"/>
            <a:chOff x="-9555031" y="1313253"/>
            <a:chExt cx="22794978" cy="5279928"/>
          </a:xfrm>
        </p:grpSpPr>
        <p:pic>
          <p:nvPicPr>
            <p:cNvPr id="9" name="矩形 1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55031" y="1313253"/>
              <a:ext cx="22794978" cy="5279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-6145430" y="2766625"/>
              <a:ext cx="16446633" cy="2373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       童年是纯真、难忘的岁月，每个人都有自己的童年。你知道爸妈爷爷奶奶的童年是什么样的吗？让我们走进他们的童年岁月，了解他们小时候的故事。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3339" y="2233604"/>
            <a:ext cx="9715661" cy="1704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先想一想可以了解谁的童年，如祖父母、父母、邻居，在针对不同的对象，列出问题清单。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63086" y="1421129"/>
            <a:ext cx="6897688" cy="681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如果交及对象是祖父母，你可以这样提问：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163086" y="2423160"/>
          <a:ext cx="9109778" cy="2694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9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just"/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问题清单一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▲</a:t>
                      </a: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还记得小时候学过的哪几篇课文？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▲</a:t>
                      </a: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做过的最勇敢的事是什么？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890"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▲</a:t>
                      </a: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课后最喜欢玩什么游戏？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969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……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表格 59"/>
          <p:cNvGraphicFramePr>
            <a:graphicFrameLocks noGrp="1"/>
          </p:cNvGraphicFramePr>
          <p:nvPr/>
        </p:nvGraphicFramePr>
        <p:xfrm>
          <a:off x="1240090" y="2391723"/>
          <a:ext cx="9305990" cy="3220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5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9137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             </a:t>
                      </a: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问题清单二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24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●</a:t>
                      </a: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小时候玩过哪些玩具？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854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●</a:t>
                      </a: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最喜欢哪个玩具？为什么最喜欢它</a:t>
                      </a:r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？</a:t>
                      </a:r>
                      <a:endParaRPr lang="zh-CN" altLang="en-US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24">
                <a:tc>
                  <a:txBody>
                    <a:bodyPr/>
                    <a:lstStyle/>
                    <a:p>
                      <a:r>
                        <a:rPr lang="zh-CN" altLang="en-US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●</a:t>
                      </a: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OPPOSans R" panose="00020600040101010101" pitchFamily="18" charset="-122"/>
                          <a:sym typeface="Arial" panose="020B0604020202020204" pitchFamily="34" charset="0"/>
                        </a:rPr>
                        <a:t>这个玩具是怎么玩的？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24"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……</a:t>
                      </a:r>
                      <a:endParaRPr lang="zh-CN" altLang="en-US" sz="2400" dirty="0"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" name="矩形 60"/>
          <p:cNvSpPr/>
          <p:nvPr/>
        </p:nvSpPr>
        <p:spPr>
          <a:xfrm>
            <a:off x="1240090" y="1495584"/>
            <a:ext cx="6897688" cy="681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如果交及对象是父母，你可以这样提问：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64920" y="2669218"/>
            <a:ext cx="9951719" cy="681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可以从不同方面提问，也可以围绕一个话题提出多个问题。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57" name="矩形 56"/>
          <p:cNvSpPr/>
          <p:nvPr/>
        </p:nvSpPr>
        <p:spPr>
          <a:xfrm>
            <a:off x="1119363" y="1715514"/>
            <a:ext cx="7695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本次口语交际，我们应该注意什么？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1119363" y="2521913"/>
            <a:ext cx="5601477" cy="2472664"/>
            <a:chOff x="1409145" y="2683823"/>
            <a:chExt cx="4871827" cy="2472664"/>
          </a:xfrm>
        </p:grpSpPr>
        <p:sp>
          <p:nvSpPr>
            <p:cNvPr id="59" name="对角圆角矩形 58"/>
            <p:cNvSpPr/>
            <p:nvPr/>
          </p:nvSpPr>
          <p:spPr>
            <a:xfrm>
              <a:off x="1409145" y="2683823"/>
              <a:ext cx="4871827" cy="2472664"/>
            </a:xfrm>
            <a:prstGeom prst="round2DiagRect">
              <a:avLst/>
            </a:prstGeom>
            <a:solidFill>
              <a:srgbClr val="26A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endPara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500102" y="2790809"/>
              <a:ext cx="4754524" cy="1859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    要认真、耐心地听别人讲话，一边听一遍做简单的记录，尽量不打断别人。比明白的地方或感兴趣的内容可以适当追问。</a:t>
              </a:r>
              <a:r>
                <a:rPr lang="en-US" altLang="zh-CN" sz="2000" b="1" dirty="0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    </a:t>
              </a:r>
              <a:endParaRPr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508" y="2584043"/>
            <a:ext cx="3526131" cy="2348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 rot="10800000" flipV="1">
            <a:off x="3982720" y="1113155"/>
            <a:ext cx="984250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小学学科网  xuekeedu.com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193254" y="2316480"/>
            <a:ext cx="4521746" cy="2834640"/>
          </a:xfrm>
          <a:prstGeom prst="roundRect">
            <a:avLst>
              <a:gd name="adj" fmla="val 0"/>
            </a:avLst>
          </a:prstGeom>
          <a:solidFill>
            <a:srgbClr val="26A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lnSpc>
                <a:spcPct val="200000"/>
              </a:lnSpc>
              <a:defRPr sz="2000">
                <a:solidFill>
                  <a:schemeClr val="bg1"/>
                </a:solidFill>
                <a:latin typeface="OPPOSans R" panose="00020600040101010101" pitchFamily="18" charset="-122"/>
                <a:ea typeface="OPPOSans R" panose="00020600040101010101" pitchFamily="18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提问之后，整理你的记录，和同学们交流你了解到的情况和你的感受。</a:t>
            </a:r>
          </a:p>
        </p:txBody>
      </p:sp>
      <p:pic>
        <p:nvPicPr>
          <p:cNvPr id="3" name="图片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16480"/>
            <a:ext cx="4521746" cy="2834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1344</Words>
  <Application>Microsoft Office PowerPoint</Application>
  <PresentationFormat>宽屏</PresentationFormat>
  <Paragraphs>123</Paragraphs>
  <Slides>25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Arial</vt:lpstr>
      <vt:lpstr>OPPOSans R</vt:lpstr>
      <vt:lpstr>OPPOSans L</vt:lpstr>
      <vt:lpstr>OPPOSans B</vt:lpstr>
      <vt:lpstr>思源黑体 CN Regular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2021-05-12T00:47:16Z</dcterms:created>
  <dcterms:modified xsi:type="dcterms:W3CDTF">2023-01-10T07:25:06Z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DEBF5B3CE494425FBF0193CD1202F315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