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8" r:id="rId3"/>
    <p:sldId id="271" r:id="rId4"/>
    <p:sldId id="258" r:id="rId5"/>
    <p:sldId id="270" r:id="rId6"/>
    <p:sldId id="259" r:id="rId7"/>
    <p:sldId id="260" r:id="rId8"/>
    <p:sldId id="272" r:id="rId9"/>
    <p:sldId id="273" r:id="rId10"/>
    <p:sldId id="261" r:id="rId11"/>
    <p:sldId id="262" r:id="rId12"/>
    <p:sldId id="274" r:id="rId13"/>
    <p:sldId id="263" r:id="rId14"/>
    <p:sldId id="264" r:id="rId15"/>
    <p:sldId id="267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00FFFF"/>
    <a:srgbClr val="FF6600"/>
    <a:srgbClr val="FFFF00"/>
    <a:srgbClr val="FF0066"/>
    <a:srgbClr val="FF0000"/>
    <a:srgbClr val="FF66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54E67899-9299-41FD-8B23-3F01B188DAB9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1C4A6280-20F6-4F40-BF0C-F4AAC13BA42C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F5D40AB-56E4-4EEA-8A47-62DD0732BBBE}" type="slidenum">
              <a:rPr lang="en-US" altLang="zh-CN"/>
              <a:t>3</a:t>
            </a:fld>
            <a:endParaRPr lang="en-US" altLang="zh-CN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72F588B-87EF-4562-B3FE-B493025E5509}" type="slidenum">
              <a:rPr lang="en-US" altLang="zh-CN"/>
              <a:t>6</a:t>
            </a:fld>
            <a:endParaRPr lang="en-US" altLang="zh-CN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B19EE5D-48F3-44B5-A1C4-9795E768A013}" type="slidenum">
              <a:rPr lang="en-US" altLang="zh-CN"/>
              <a:t>8</a:t>
            </a:fld>
            <a:endParaRPr lang="en-US" altLang="zh-CN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4719C5A-4534-470A-9960-B7372B02148F}" type="slidenum">
              <a:rPr lang="en-US" altLang="zh-CN"/>
              <a:t>9</a:t>
            </a:fld>
            <a:endParaRPr lang="en-US" altLang="zh-CN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6EEBEB0-803E-4DAC-9933-03CE6041CE25}" type="slidenum">
              <a:rPr lang="en-US" altLang="zh-CN"/>
              <a:t>12</a:t>
            </a:fld>
            <a:endParaRPr lang="en-US" altLang="zh-CN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1A63F9C-0300-40C2-A1F1-C55240A8809C}" type="slidenum">
              <a:rPr lang="en-US" altLang="zh-CN"/>
              <a:t>13</a:t>
            </a:fld>
            <a:endParaRPr lang="en-US" altLang="zh-CN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E4C9FC6-78D0-41AE-9A9E-0FF5C200975D}" type="slidenum">
              <a:rPr lang="en-US" altLang="zh-CN"/>
              <a:t>15</a:t>
            </a:fld>
            <a:endParaRPr lang="en-US" altLang="zh-CN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4A314-AE17-4579-AB24-4AB970E889A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A34B8-61EF-4EF7-B8C1-55BA4833E11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C92F9-327F-4ED3-997F-B7202BE7F4E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86B2A-06DA-412D-8231-18E3B1B38B3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3201B-8913-4C16-B9FE-B2DA5CA103C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8F2F9-DF5C-453D-8AD7-52928E268ED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2F555-8D44-4266-9A91-6500289A98A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A48F8-96E8-41CA-9162-11382B985092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5BCC4-175D-476E-B372-6CEEADA437F8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98160-A937-4683-9E66-50E8BF1289D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38D20-70D7-4CEF-B213-8F15AA0CEF4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F730F97C-14AC-45A3-9541-F6A7448AC2FF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55738" y="37163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-9525" y="1655093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隶书" panose="02010509060101010101" pitchFamily="49" charset="-122"/>
              </a:rPr>
              <a:t>一</a:t>
            </a:r>
            <a:r>
              <a:rPr lang="zh-CN" altLang="en-US" sz="60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隶书" panose="02010509060101010101" pitchFamily="49" charset="-122"/>
              </a:rPr>
              <a:t>元一次方程的解</a:t>
            </a:r>
            <a:r>
              <a:rPr lang="zh-CN" altLang="en-US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隶书" panose="02010509060101010101" pitchFamily="49" charset="-122"/>
              </a:rPr>
              <a:t>法</a:t>
            </a:r>
            <a:endParaRPr lang="zh-CN" altLang="en-US" sz="60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隶书" panose="020105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573860" y="5049397"/>
            <a:ext cx="3812262" cy="5663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kern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800" b="1" kern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412432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　解方程</a:t>
            </a:r>
          </a:p>
          <a:p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      ⑴ 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4 + 3</a:t>
            </a:r>
            <a:r>
              <a:rPr lang="en-US" altLang="zh-CN" sz="3600" b="1">
                <a:latin typeface="Cataneo BT" pitchFamily="66" charset="0"/>
                <a:ea typeface="黑体" panose="02010609060101010101" pitchFamily="49" charset="-122"/>
              </a:rPr>
              <a:t>x 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= </a:t>
            </a:r>
            <a:r>
              <a:rPr lang="en-US" altLang="zh-CN" sz="3600" b="1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23850" y="3573463"/>
            <a:ext cx="593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1414463"/>
            <a:ext cx="3889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406650" y="1900238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557588" y="1397000"/>
            <a:ext cx="19510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173413" y="3606800"/>
            <a:ext cx="2911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57200" y="4110038"/>
            <a:ext cx="3889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708400" y="3933825"/>
            <a:ext cx="2047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08000" y="4665663"/>
            <a:ext cx="3889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6226175" y="1546225"/>
            <a:ext cx="24495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302375" y="2384425"/>
            <a:ext cx="17986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973763" y="4746625"/>
            <a:ext cx="27019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7064375" y="19383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6745288" y="18669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050088" y="4714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268538" y="3789363"/>
            <a:ext cx="2736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⑵ 8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3600" b="1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=3</a:t>
            </a:r>
            <a:r>
              <a:rPr lang="en-US" altLang="zh-CN" sz="3600" b="1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+2</a:t>
            </a:r>
            <a:endParaRPr lang="en-US" altLang="zh-CN" sz="2400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895350" y="1962150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828675" y="1844675"/>
            <a:ext cx="202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/>
              <a:t>解：移项，得</a:t>
            </a:r>
            <a:endParaRPr lang="zh-CN" alt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044575" y="2493963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1"/>
              <a:t>合并同类项，得</a:t>
            </a:r>
            <a:endParaRPr lang="zh-CN" alt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203575" y="1701800"/>
            <a:ext cx="1803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/>
              <a:t>3</a:t>
            </a:r>
            <a:r>
              <a:rPr lang="en-US" altLang="zh-CN" sz="3600" b="1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/>
              <a:t>-</a:t>
            </a:r>
            <a:r>
              <a:rPr lang="en-US" altLang="zh-CN" sz="3600" b="1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/>
              <a:t>= - 4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492500" y="2420938"/>
            <a:ext cx="1549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/>
              <a:t>2</a:t>
            </a:r>
            <a:r>
              <a:rPr lang="en-US" altLang="zh-CN" sz="3200" b="1">
                <a:latin typeface="Cataneo BT" pitchFamily="66" charset="0"/>
                <a:ea typeface="黑体" panose="02010609060101010101" pitchFamily="49" charset="-122"/>
              </a:rPr>
              <a:t>x = - 4</a:t>
            </a:r>
            <a:endParaRPr lang="en-US" altLang="zh-CN" sz="3200" b="1"/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755650" y="3213100"/>
            <a:ext cx="286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/>
              <a:t>未知数系数化为</a:t>
            </a:r>
            <a:r>
              <a:rPr lang="en-US" altLang="zh-CN" sz="2400" b="1"/>
              <a:t>1,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得</a:t>
            </a:r>
            <a:endParaRPr lang="zh-CN" altLang="en-US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3708400" y="3141663"/>
            <a:ext cx="1346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Cataneo BT" pitchFamily="66" charset="0"/>
                <a:ea typeface="黑体" panose="02010609060101010101" pitchFamily="49" charset="-122"/>
              </a:rPr>
              <a:t>x = - 2</a:t>
            </a:r>
            <a:endParaRPr lang="en-US" altLang="zh-CN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4572000" y="1773238"/>
            <a:ext cx="360363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3781425" y="2276475"/>
            <a:ext cx="358775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4500563" y="2276475"/>
            <a:ext cx="360362" cy="0"/>
          </a:xfrm>
          <a:prstGeom prst="line">
            <a:avLst/>
          </a:prstGeom>
          <a:noFill/>
          <a:ln w="34925">
            <a:solidFill>
              <a:srgbClr val="0000B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2771775" y="1701800"/>
            <a:ext cx="360363" cy="0"/>
          </a:xfrm>
          <a:prstGeom prst="line">
            <a:avLst/>
          </a:prstGeom>
          <a:noFill/>
          <a:ln w="34925">
            <a:solidFill>
              <a:srgbClr val="0000B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4" grpId="0" autoUpdateAnimBg="0"/>
      <p:bldP spid="7175" grpId="0" autoUpdateAnimBg="0"/>
      <p:bldP spid="7176" grpId="0" autoUpdateAnimBg="0"/>
      <p:bldP spid="7177" grpId="0" autoUpdateAnimBg="0"/>
      <p:bldP spid="7178" grpId="0" autoUpdateAnimBg="0"/>
      <p:bldP spid="7179" grpId="0" autoUpdateAnimBg="0"/>
      <p:bldP spid="7180" grpId="0" autoUpdateAnimBg="0"/>
      <p:bldP spid="7181" grpId="0" autoUpdateAnimBg="0"/>
      <p:bldP spid="7193" grpId="0" animBg="1"/>
      <p:bldP spid="7194" grpId="0" animBg="1"/>
      <p:bldP spid="7195" grpId="0" animBg="1"/>
      <p:bldP spid="71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908050"/>
            <a:ext cx="746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anose="02010800040101010101" pitchFamily="2" charset="-122"/>
                <a:ea typeface="华文彩云" panose="02010800040101010101" pitchFamily="2" charset="-122"/>
              </a:rPr>
              <a:t>练习</a:t>
            </a:r>
            <a:r>
              <a:rPr lang="en-US" altLang="zh-CN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anose="02010800040101010101" pitchFamily="2" charset="-122"/>
                <a:ea typeface="华文彩云" panose="02010800040101010101" pitchFamily="2" charset="-122"/>
              </a:rPr>
              <a:t>1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52463" y="542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40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547813" y="1557338"/>
            <a:ext cx="6048375" cy="444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000" b="1" dirty="0"/>
              <a:t>1.  8=3-5y</a:t>
            </a:r>
          </a:p>
          <a:p>
            <a:pPr>
              <a:spcBef>
                <a:spcPct val="50000"/>
              </a:spcBef>
              <a:buFontTx/>
              <a:buAutoNum type="arabicPeriod" startAt="2"/>
            </a:pPr>
            <a:r>
              <a:rPr lang="en-US" altLang="zh-CN" sz="4000" b="1" dirty="0"/>
              <a:t> 4x+3=5x-1</a:t>
            </a:r>
          </a:p>
          <a:p>
            <a:pPr>
              <a:spcBef>
                <a:spcPct val="50000"/>
              </a:spcBef>
              <a:buFontTx/>
              <a:buAutoNum type="arabicPeriod" startAt="2"/>
            </a:pPr>
            <a:r>
              <a:rPr lang="en-US" altLang="zh-CN" sz="4000" b="1" dirty="0"/>
              <a:t>  3x-4+2x=4x-3</a:t>
            </a:r>
          </a:p>
          <a:p>
            <a:pPr>
              <a:spcBef>
                <a:spcPct val="50000"/>
              </a:spcBef>
              <a:buFontTx/>
              <a:buAutoNum type="arabicPeriod" startAt="2"/>
            </a:pPr>
            <a:r>
              <a:rPr lang="en-US" altLang="zh-CN" sz="4000" b="1" dirty="0"/>
              <a:t>  4-3.8x=3-4.9x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endParaRPr lang="en-US" altLang="zh-C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WordArt 2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1104900" cy="5873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53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练习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827088" y="1360488"/>
            <a:ext cx="717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 dirty="0">
                <a:latin typeface="Arial" panose="020B0604020202020204" pitchFamily="34" charset="0"/>
              </a:rPr>
              <a:t>1 </a:t>
            </a:r>
            <a:r>
              <a:rPr lang="zh-CN" altLang="en-US" sz="2400" b="1" dirty="0">
                <a:latin typeface="Arial" panose="020B0604020202020204" pitchFamily="34" charset="0"/>
              </a:rPr>
              <a:t>下列方程的变形正确吗？如果不正确，怎样改正？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971550" y="2060575"/>
            <a:ext cx="633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Arial" panose="020B0604020202020204" pitchFamily="34" charset="0"/>
              </a:rPr>
              <a:t>(1)</a:t>
            </a:r>
            <a:r>
              <a:rPr lang="zh-CN" altLang="en-US" sz="2400" b="1" dirty="0">
                <a:latin typeface="Arial" panose="020B0604020202020204" pitchFamily="34" charset="0"/>
              </a:rPr>
              <a:t>在方程            的两边都乘</a:t>
            </a:r>
            <a:r>
              <a:rPr lang="en-US" altLang="zh-CN" sz="2400" b="1" dirty="0">
                <a:latin typeface="Arial" panose="020B0604020202020204" pitchFamily="34" charset="0"/>
              </a:rPr>
              <a:t>-2</a:t>
            </a:r>
            <a:r>
              <a:rPr lang="zh-CN" altLang="en-US" sz="2400" b="1" dirty="0">
                <a:latin typeface="Arial" panose="020B0604020202020204" pitchFamily="34" charset="0"/>
              </a:rPr>
              <a:t>，得</a:t>
            </a:r>
            <a:r>
              <a:rPr lang="en-US" altLang="zh-CN" sz="2400" b="1" dirty="0">
                <a:latin typeface="Arial" panose="020B0604020202020204" pitchFamily="34" charset="0"/>
              </a:rPr>
              <a:t>x=-2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042988" y="2781300"/>
            <a:ext cx="4949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Arial" panose="020B0604020202020204" pitchFamily="34" charset="0"/>
              </a:rPr>
              <a:t>(2)</a:t>
            </a:r>
            <a:r>
              <a:rPr lang="zh-CN" altLang="en-US" sz="2400" b="1" dirty="0">
                <a:latin typeface="Arial" panose="020B0604020202020204" pitchFamily="34" charset="0"/>
              </a:rPr>
              <a:t>在方程</a:t>
            </a:r>
            <a:r>
              <a:rPr lang="en-US" altLang="zh-CN" sz="2400" b="1" dirty="0">
                <a:latin typeface="Arial" panose="020B0604020202020204" pitchFamily="34" charset="0"/>
              </a:rPr>
              <a:t>3y=-2</a:t>
            </a:r>
            <a:r>
              <a:rPr lang="zh-CN" altLang="en-US" sz="2400" b="1" dirty="0">
                <a:latin typeface="Arial" panose="020B0604020202020204" pitchFamily="34" charset="0"/>
              </a:rPr>
              <a:t>的两边都除以</a:t>
            </a:r>
            <a:r>
              <a:rPr lang="en-US" altLang="zh-CN" sz="2400" b="1" dirty="0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，得</a:t>
            </a:r>
            <a:r>
              <a:rPr lang="zh-CN" altLang="en-US" sz="1800" dirty="0"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2411413" y="1916113"/>
          <a:ext cx="1027112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0" name="公式" r:id="rId4" imgW="469900" imgH="393700" progId="Equation.3">
                  <p:embed/>
                </p:oleObj>
              </mc:Choice>
              <mc:Fallback>
                <p:oleObj name="公式" r:id="rId4" imgW="4699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916113"/>
                        <a:ext cx="1027112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5886450" y="2708275"/>
          <a:ext cx="113347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1" name="公式" r:id="rId6" imgW="469900" imgH="393700" progId="Equation.3">
                  <p:embed/>
                </p:oleObj>
              </mc:Choice>
              <mc:Fallback>
                <p:oleObj name="公式" r:id="rId6" imgW="4699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2708275"/>
                        <a:ext cx="1133475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755650" y="3429000"/>
            <a:ext cx="626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Arial" panose="020B0604020202020204" pitchFamily="34" charset="0"/>
              </a:rPr>
              <a:t>2  </a:t>
            </a:r>
            <a:r>
              <a:rPr lang="zh-CN" altLang="en-US" sz="2400" b="1" dirty="0">
                <a:latin typeface="Arial" panose="020B0604020202020204" pitchFamily="34" charset="0"/>
              </a:rPr>
              <a:t>解方程：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835150" y="3644900"/>
            <a:ext cx="6624638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Arial" panose="020B0604020202020204" pitchFamily="34" charset="0"/>
              </a:rPr>
              <a:t>（</a:t>
            </a:r>
            <a:r>
              <a:rPr lang="en-US" altLang="zh-CN" sz="4000" dirty="0">
                <a:latin typeface="Arial" panose="020B0604020202020204" pitchFamily="34" charset="0"/>
              </a:rPr>
              <a:t>1</a:t>
            </a:r>
            <a:r>
              <a:rPr lang="zh-CN" altLang="en-US" sz="4000" b="1" dirty="0">
                <a:latin typeface="Arial" panose="020B0604020202020204" pitchFamily="34" charset="0"/>
              </a:rPr>
              <a:t>）  </a:t>
            </a:r>
            <a:r>
              <a:rPr lang="en-US" altLang="zh-CN" sz="4000" dirty="0">
                <a:latin typeface="Arial" panose="020B0604020202020204" pitchFamily="34" charset="0"/>
              </a:rPr>
              <a:t>-3y=-15</a:t>
            </a:r>
          </a:p>
          <a:p>
            <a:pPr>
              <a:spcBef>
                <a:spcPct val="50000"/>
              </a:spcBef>
            </a:pPr>
            <a:r>
              <a:rPr lang="en-US" altLang="zh-CN" sz="4000" dirty="0">
                <a:latin typeface="Arial" panose="020B0604020202020204" pitchFamily="34" charset="0"/>
              </a:rPr>
              <a:t>  ( 2 )   5-2x=9</a:t>
            </a:r>
          </a:p>
          <a:p>
            <a:pPr>
              <a:spcBef>
                <a:spcPct val="50000"/>
              </a:spcBef>
            </a:pPr>
            <a:r>
              <a:rPr lang="en-US" altLang="zh-CN" sz="4000" dirty="0">
                <a:latin typeface="Arial" panose="020B0604020202020204" pitchFamily="34" charset="0"/>
              </a:rPr>
              <a:t>  ( 3 )  1.5x+4.5=0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513" y="765175"/>
            <a:ext cx="2974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4 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解方程</a:t>
            </a:r>
          </a:p>
        </p:txBody>
      </p:sp>
      <p:grpSp>
        <p:nvGrpSpPr>
          <p:cNvPr id="9220" name="Group 4"/>
          <p:cNvGrpSpPr/>
          <p:nvPr/>
        </p:nvGrpSpPr>
        <p:grpSpPr bwMode="auto">
          <a:xfrm>
            <a:off x="612775" y="1557338"/>
            <a:ext cx="5181600" cy="1787525"/>
            <a:chOff x="0" y="0"/>
            <a:chExt cx="3264" cy="1126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1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3024" y="960"/>
              <a:ext cx="240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40000"/>
                </a:lnSpc>
              </a:pPr>
              <a:endPara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52413" y="14859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 b="1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844800" y="1412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80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187450" y="19891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 b="1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152900" y="25701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116013" y="1196975"/>
            <a:ext cx="47132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(1)   13-(5+x)=3x+2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68313" y="2060575"/>
            <a:ext cx="26844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/>
              <a:t>解：去括号，得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203575" y="1989138"/>
            <a:ext cx="2339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/>
              <a:t>13-5-x=3x+2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132138" y="2636838"/>
            <a:ext cx="24082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/>
              <a:t>即  </a:t>
            </a:r>
            <a:r>
              <a:rPr lang="en-US" altLang="zh-CN" sz="3200" b="1"/>
              <a:t>8-x=3x+2</a:t>
            </a:r>
          </a:p>
        </p:txBody>
      </p:sp>
      <p:sp>
        <p:nvSpPr>
          <p:cNvPr id="9232" name="Cloud"/>
          <p:cNvSpPr>
            <a:spLocks noChangeAspect="1" noEditPoints="1" noChangeArrowheads="1"/>
          </p:cNvSpPr>
          <p:nvPr/>
        </p:nvSpPr>
        <p:spPr bwMode="auto">
          <a:xfrm>
            <a:off x="827088" y="4365625"/>
            <a:ext cx="7200900" cy="22320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zh-CN" altLang="en-US" sz="3200" b="1">
                <a:solidFill>
                  <a:srgbClr val="003300"/>
                </a:solidFill>
                <a:latin typeface="Tahoma" panose="020B0604030504040204" pitchFamily="34" charset="0"/>
              </a:rPr>
              <a:t>有括号时要</a:t>
            </a:r>
            <a:r>
              <a:rPr lang="zh-CN" altLang="en-US" sz="3200" b="1">
                <a:solidFill>
                  <a:schemeClr val="accent2"/>
                </a:solidFill>
                <a:latin typeface="Tahoma" panose="020B0604030504040204" pitchFamily="34" charset="0"/>
              </a:rPr>
              <a:t>先去括号</a:t>
            </a:r>
            <a:r>
              <a:rPr lang="en-US" altLang="zh-CN" sz="3200" b="1">
                <a:solidFill>
                  <a:srgbClr val="003300"/>
                </a:solidFill>
                <a:latin typeface="Tahoma" panose="020B0604030504040204" pitchFamily="34" charset="0"/>
              </a:rPr>
              <a:t>,</a:t>
            </a:r>
            <a:r>
              <a:rPr lang="zh-CN" altLang="en-US" sz="3200" b="1">
                <a:solidFill>
                  <a:srgbClr val="FF0000"/>
                </a:solidFill>
                <a:latin typeface="Tahoma" panose="020B0604030504040204" pitchFamily="34" charset="0"/>
              </a:rPr>
              <a:t>再移项</a:t>
            </a:r>
            <a:r>
              <a:rPr lang="en-US" altLang="zh-CN" sz="3200" b="1">
                <a:solidFill>
                  <a:srgbClr val="003300"/>
                </a:solidFill>
                <a:latin typeface="Tahoma" panose="020B0604030504040204" pitchFamily="34" charset="0"/>
              </a:rPr>
              <a:t>,</a:t>
            </a:r>
            <a:r>
              <a:rPr lang="zh-CN" altLang="en-US" sz="3200" b="1">
                <a:solidFill>
                  <a:srgbClr val="003300"/>
                </a:solidFill>
                <a:latin typeface="Tahoma" panose="020B0604030504040204" pitchFamily="34" charset="0"/>
              </a:rPr>
              <a:t>合并同类项</a:t>
            </a:r>
            <a:r>
              <a:rPr lang="en-US" altLang="zh-CN" sz="3200" b="1">
                <a:solidFill>
                  <a:srgbClr val="003300"/>
                </a:solidFill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27138" y="2482850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28675" y="1844675"/>
            <a:ext cx="495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Cataneo BT" pitchFamily="66" charset="0"/>
                <a:ea typeface="黑体" panose="02010609060101010101" pitchFamily="49" charset="-122"/>
                <a:sym typeface="Wingdings" panose="05000000000000000000" pitchFamily="2" charset="2"/>
              </a:rPr>
              <a:t>(2)  2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-</a:t>
            </a:r>
            <a:r>
              <a:rPr lang="en-US" altLang="zh-CN" sz="3600" b="1" dirty="0">
                <a:latin typeface="Cataneo BT" pitchFamily="66" charset="0"/>
                <a:ea typeface="黑体" panose="02010609060101010101" pitchFamily="49" charset="-122"/>
                <a:sym typeface="Wingdings" panose="05000000000000000000" pitchFamily="2" charset="2"/>
              </a:rPr>
              <a:t>  3(x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-</a:t>
            </a:r>
            <a:r>
              <a:rPr lang="en-US" altLang="zh-CN" sz="3600" b="1" dirty="0">
                <a:latin typeface="Cataneo BT" pitchFamily="66" charset="0"/>
                <a:ea typeface="黑体" panose="02010609060101010101" pitchFamily="49" charset="-122"/>
                <a:sym typeface="Wingdings" panose="05000000000000000000" pitchFamily="2" charset="2"/>
              </a:rPr>
              <a:t>5)=2x</a:t>
            </a:r>
            <a:r>
              <a:rPr lang="en-US" altLang="zh-CN" sz="3600" b="1" dirty="0" smtClean="0">
                <a:latin typeface="Cataneo BT" pitchFamily="66" charset="0"/>
                <a:ea typeface="黑体" panose="02010609060101010101" pitchFamily="49" charset="-122"/>
                <a:sym typeface="Wingdings" panose="05000000000000000000" pitchFamily="2" charset="2"/>
              </a:rPr>
              <a:t>; </a:t>
            </a:r>
            <a:endParaRPr lang="en-US" altLang="zh-CN" sz="3600" b="1" dirty="0">
              <a:latin typeface="Cataneo BT" pitchFamily="66" charset="0"/>
              <a:ea typeface="黑体" panose="02010609060101010101" pitchFamily="49" charset="-122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4213" y="2709863"/>
            <a:ext cx="774065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100000"/>
              </a:spcBef>
            </a:pPr>
            <a:r>
              <a:rPr lang="en-US" altLang="zh-CN" sz="3600" b="1" dirty="0">
                <a:latin typeface="Cataneo BT" pitchFamily="66" charset="0"/>
                <a:ea typeface="黑体" panose="02010609060101010101" pitchFamily="49" charset="-122"/>
                <a:sym typeface="Wingdings" panose="05000000000000000000" pitchFamily="2" charset="2"/>
              </a:rPr>
              <a:t> (3) 2(x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-</a:t>
            </a:r>
            <a:r>
              <a:rPr lang="en-US" altLang="zh-CN" sz="3600" b="1" dirty="0">
                <a:latin typeface="Cataneo BT" pitchFamily="66" charset="0"/>
                <a:ea typeface="黑体" panose="02010609060101010101" pitchFamily="49" charset="-122"/>
                <a:sym typeface="Wingdings" panose="05000000000000000000" pitchFamily="2" charset="2"/>
              </a:rPr>
              <a:t>1)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-</a:t>
            </a:r>
            <a:r>
              <a:rPr lang="en-US" altLang="zh-CN" sz="3600" b="1" dirty="0">
                <a:latin typeface="Cataneo BT" pitchFamily="66" charset="0"/>
                <a:ea typeface="黑体" panose="02010609060101010101" pitchFamily="49" charset="-122"/>
                <a:sym typeface="Wingdings" panose="05000000000000000000" pitchFamily="2" charset="2"/>
              </a:rPr>
              <a:t> ( x 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-</a:t>
            </a:r>
            <a:r>
              <a:rPr lang="en-US" altLang="zh-CN" sz="3600" b="1" dirty="0">
                <a:latin typeface="Cataneo BT" pitchFamily="66" charset="0"/>
                <a:ea typeface="黑体" panose="02010609060101010101" pitchFamily="49" charset="-122"/>
                <a:sym typeface="Wingdings" panose="05000000000000000000" pitchFamily="2" charset="2"/>
              </a:rPr>
              <a:t>3) = 2(1.5x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-</a:t>
            </a:r>
            <a:r>
              <a:rPr lang="en-US" altLang="zh-CN" sz="3600" b="1" dirty="0">
                <a:latin typeface="Cataneo BT" pitchFamily="66" charset="0"/>
                <a:ea typeface="黑体" panose="02010609060101010101" pitchFamily="49" charset="-122"/>
                <a:sym typeface="Wingdings" panose="05000000000000000000" pitchFamily="2" charset="2"/>
              </a:rPr>
              <a:t>2.5)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00113" y="1054100"/>
            <a:ext cx="3714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 dirty="0"/>
              <a:t>(1)   4(4+y)=3(y-3)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130425" y="6537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116013" y="56181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10248" name="AutoShape 8"/>
          <p:cNvSpPr/>
          <p:nvPr/>
        </p:nvSpPr>
        <p:spPr bwMode="auto">
          <a:xfrm>
            <a:off x="7597775" y="1196975"/>
            <a:ext cx="265113" cy="1730375"/>
          </a:xfrm>
          <a:prstGeom prst="rightBrace">
            <a:avLst>
              <a:gd name="adj1" fmla="val 54391"/>
              <a:gd name="adj2" fmla="val 50000"/>
            </a:avLst>
          </a:prstGeom>
          <a:noFill/>
          <a:ln w="952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8029575" y="981075"/>
            <a:ext cx="741363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必</a:t>
            </a:r>
          </a:p>
          <a:p>
            <a:r>
              <a:rPr lang="zh-CN" altLang="en-US">
                <a:solidFill>
                  <a:srgbClr val="FF0000"/>
                </a:solidFill>
              </a:rPr>
              <a:t>做</a:t>
            </a:r>
          </a:p>
          <a:p>
            <a:r>
              <a:rPr lang="zh-CN" altLang="en-US">
                <a:solidFill>
                  <a:srgbClr val="FF0000"/>
                </a:solidFill>
              </a:rPr>
              <a:t>题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331913" y="333375"/>
            <a:ext cx="28813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600" b="1" dirty="0"/>
              <a:t>1</a:t>
            </a:r>
            <a:r>
              <a:rPr lang="zh-CN" altLang="en-US" sz="3600" b="1" dirty="0"/>
              <a:t>、解方程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07950" y="260350"/>
            <a:ext cx="1733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anose="02010800040101010101" pitchFamily="2" charset="-122"/>
                <a:ea typeface="华文彩云" panose="02010800040101010101" pitchFamily="2" charset="-122"/>
              </a:rPr>
              <a:t>练习</a:t>
            </a:r>
            <a:r>
              <a:rPr lang="en-US" altLang="zh-CN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anose="02010800040101010101" pitchFamily="2" charset="-122"/>
                <a:ea typeface="华文彩云" panose="02010800040101010101" pitchFamily="2" charset="-122"/>
              </a:rPr>
              <a:t>2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475656" y="764704"/>
            <a:ext cx="5256213" cy="1320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 smtClean="0">
                <a:solidFill>
                  <a:srgbClr val="8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请</a:t>
            </a:r>
            <a:r>
              <a:rPr lang="zh-CN" altLang="en-US" sz="4000" b="1" dirty="0">
                <a:solidFill>
                  <a:srgbClr val="8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同学们回顾一下</a:t>
            </a:r>
            <a:r>
              <a:rPr lang="en-US" altLang="zh-CN" sz="4000" b="1" dirty="0">
                <a:solidFill>
                  <a:srgbClr val="8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4000" b="1" dirty="0">
                <a:solidFill>
                  <a:srgbClr val="8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这节课你学到了什么</a:t>
            </a:r>
            <a:r>
              <a:rPr lang="en-US" altLang="zh-CN" sz="4000" b="1" dirty="0">
                <a:solidFill>
                  <a:srgbClr val="8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?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827088" y="2708920"/>
            <a:ext cx="6443662" cy="28971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chemeClr val="hlink"/>
                </a:solidFill>
                <a:latin typeface="Tahoma" panose="020B0604030504040204" pitchFamily="34" charset="0"/>
              </a:rPr>
              <a:t>    </a:t>
            </a:r>
            <a:r>
              <a:rPr lang="zh-CN" altLang="en-US" sz="4000" b="1" i="1" dirty="0">
                <a:solidFill>
                  <a:schemeClr val="bg1"/>
                </a:solidFill>
                <a:latin typeface="Tahoma" panose="020B0604030504040204" pitchFamily="34" charset="0"/>
              </a:rPr>
              <a:t>把方程中的项</a:t>
            </a:r>
            <a:r>
              <a:rPr lang="zh-CN" altLang="en-US" sz="4800" b="1" dirty="0">
                <a:solidFill>
                  <a:srgbClr val="FFFF00"/>
                </a:solidFill>
                <a:latin typeface="Tahoma" panose="020B0604030504040204" pitchFamily="34" charset="0"/>
                <a:ea typeface="楷体_GB2312" pitchFamily="49" charset="-122"/>
              </a:rPr>
              <a:t>改变符号</a:t>
            </a:r>
            <a:r>
              <a:rPr lang="zh-CN" altLang="en-US" sz="4000" b="1" i="1" dirty="0">
                <a:solidFill>
                  <a:schemeClr val="bg1"/>
                </a:solidFill>
                <a:latin typeface="Tahoma" panose="020B0604030504040204" pitchFamily="34" charset="0"/>
              </a:rPr>
              <a:t>后</a:t>
            </a:r>
            <a:r>
              <a:rPr lang="en-US" altLang="zh-CN" sz="4000" b="1" i="1" dirty="0">
                <a:solidFill>
                  <a:schemeClr val="bg1"/>
                </a:solidFill>
                <a:latin typeface="Tahoma" panose="020B0604030504040204" pitchFamily="34" charset="0"/>
              </a:rPr>
              <a:t>,</a:t>
            </a:r>
            <a:r>
              <a:rPr lang="zh-CN" altLang="en-US" sz="4000" b="1" i="1" dirty="0">
                <a:solidFill>
                  <a:schemeClr val="bg1"/>
                </a:solidFill>
                <a:latin typeface="Tahoma" panose="020B0604030504040204" pitchFamily="34" charset="0"/>
              </a:rPr>
              <a:t>从方程的一边</a:t>
            </a:r>
            <a:r>
              <a:rPr lang="zh-CN" altLang="en-US" sz="4800" b="1" dirty="0">
                <a:solidFill>
                  <a:srgbClr val="00FFFF"/>
                </a:solidFill>
                <a:latin typeface="Tahoma" panose="020B0604030504040204" pitchFamily="34" charset="0"/>
                <a:ea typeface="楷体_GB2312" pitchFamily="49" charset="-122"/>
              </a:rPr>
              <a:t>移到另一边</a:t>
            </a:r>
            <a:r>
              <a:rPr lang="en-US" altLang="zh-CN" sz="4000" b="1" i="1" dirty="0">
                <a:solidFill>
                  <a:schemeClr val="hlink"/>
                </a:solidFill>
                <a:latin typeface="Tahoma" panose="020B0604030504040204" pitchFamily="34" charset="0"/>
              </a:rPr>
              <a:t>,</a:t>
            </a:r>
            <a:r>
              <a:rPr lang="zh-CN" altLang="en-US" sz="4000" b="1" i="1" dirty="0">
                <a:solidFill>
                  <a:schemeClr val="bg1"/>
                </a:solidFill>
                <a:latin typeface="Tahoma" panose="020B0604030504040204" pitchFamily="34" charset="0"/>
              </a:rPr>
              <a:t>这种变形叫做</a:t>
            </a:r>
            <a:r>
              <a:rPr lang="zh-CN" altLang="en-US" sz="8800" b="1" dirty="0">
                <a:solidFill>
                  <a:srgbClr val="FF66FF"/>
                </a:solidFill>
                <a:latin typeface="Tahoma" panose="020B0604030504040204" pitchFamily="34" charset="0"/>
                <a:ea typeface="楷体_GB2312" pitchFamily="49" charset="-122"/>
              </a:rPr>
              <a:t>移项</a:t>
            </a:r>
            <a:r>
              <a:rPr lang="en-US" altLang="zh-CN" sz="4000" b="1" i="1" dirty="0">
                <a:solidFill>
                  <a:schemeClr val="hlink"/>
                </a:solidFill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620713"/>
            <a:ext cx="2520950" cy="800100"/>
          </a:xfrm>
          <a:prstGeom prst="rect">
            <a:avLst/>
          </a:prstGeom>
          <a:noFill/>
          <a:ln w="38100">
            <a:solidFill>
              <a:srgbClr val="0033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800000"/>
                </a:solidFill>
                <a:latin typeface="Tahoma" panose="020B0604030504040204" pitchFamily="34" charset="0"/>
                <a:ea typeface="华文琥珀" panose="02010800040101010101" pitchFamily="2" charset="-122"/>
              </a:rPr>
              <a:t>知识回顾</a:t>
            </a:r>
          </a:p>
        </p:txBody>
      </p:sp>
      <p:grpSp>
        <p:nvGrpSpPr>
          <p:cNvPr id="17411" name="Group 3"/>
          <p:cNvGrpSpPr/>
          <p:nvPr/>
        </p:nvGrpSpPr>
        <p:grpSpPr bwMode="auto">
          <a:xfrm>
            <a:off x="755650" y="1700213"/>
            <a:ext cx="6337300" cy="641350"/>
            <a:chOff x="476" y="1071"/>
            <a:chExt cx="3992" cy="404"/>
          </a:xfrm>
        </p:grpSpPr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476" y="1117"/>
              <a:ext cx="273" cy="227"/>
            </a:xfrm>
            <a:prstGeom prst="star5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884" y="1071"/>
              <a:ext cx="35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dirty="0">
                  <a:solidFill>
                    <a:srgbClr val="100278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rPr>
                <a:t>什么叫一元一次方程</a:t>
              </a:r>
              <a:r>
                <a:rPr lang="en-US" altLang="zh-CN" sz="3600" dirty="0">
                  <a:solidFill>
                    <a:srgbClr val="100278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rPr>
                <a:t>?</a:t>
              </a:r>
            </a:p>
          </p:txBody>
        </p:sp>
      </p:grpSp>
      <p:grpSp>
        <p:nvGrpSpPr>
          <p:cNvPr id="17414" name="Group 6"/>
          <p:cNvGrpSpPr/>
          <p:nvPr/>
        </p:nvGrpSpPr>
        <p:grpSpPr bwMode="auto">
          <a:xfrm>
            <a:off x="755650" y="2349500"/>
            <a:ext cx="5111750" cy="641350"/>
            <a:chOff x="476" y="1480"/>
            <a:chExt cx="3220" cy="404"/>
          </a:xfrm>
        </p:grpSpPr>
        <p:sp>
          <p:nvSpPr>
            <p:cNvPr id="17415" name="AutoShape 7"/>
            <p:cNvSpPr>
              <a:spLocks noChangeArrowheads="1"/>
            </p:cNvSpPr>
            <p:nvPr/>
          </p:nvSpPr>
          <p:spPr bwMode="auto">
            <a:xfrm>
              <a:off x="476" y="1525"/>
              <a:ext cx="272" cy="273"/>
            </a:xfrm>
            <a:prstGeom prst="star5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884" y="1480"/>
              <a:ext cx="28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dirty="0">
                  <a:solidFill>
                    <a:srgbClr val="100278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rPr>
                <a:t>等式的两个性质</a:t>
              </a:r>
              <a:r>
                <a:rPr lang="en-US" altLang="zh-CN" sz="3600" dirty="0">
                  <a:solidFill>
                    <a:srgbClr val="100278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rPr>
                <a:t>:</a:t>
              </a:r>
            </a:p>
          </p:txBody>
        </p:sp>
      </p:grp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539750" y="3141663"/>
            <a:ext cx="8208963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   1.</a:t>
            </a:r>
            <a:r>
              <a:rPr lang="zh-CN" altLang="en-US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等式的两边都</a:t>
            </a:r>
            <a:r>
              <a:rPr lang="zh-CN" altLang="en-US" sz="4000" b="1" dirty="0">
                <a:solidFill>
                  <a:srgbClr val="FF0000"/>
                </a:solidFill>
                <a:latin typeface="Tahoma" panose="020B0604030504040204" pitchFamily="34" charset="0"/>
              </a:rPr>
              <a:t>加上或减去同一个</a:t>
            </a:r>
            <a:r>
              <a:rPr lang="zh-CN" altLang="en-US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整式</a:t>
            </a:r>
            <a:r>
              <a:rPr lang="en-US" altLang="zh-CN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,</a:t>
            </a:r>
            <a:r>
              <a:rPr lang="zh-CN" altLang="en-US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所得结果</a:t>
            </a:r>
            <a:r>
              <a:rPr lang="zh-CN" altLang="en-US" sz="3600" b="1" dirty="0">
                <a:solidFill>
                  <a:srgbClr val="FF0000"/>
                </a:solidFill>
                <a:latin typeface="Tahoma" panose="020B0604030504040204" pitchFamily="34" charset="0"/>
              </a:rPr>
              <a:t>仍是等式</a:t>
            </a:r>
            <a:r>
              <a:rPr lang="en-US" altLang="zh-CN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.</a:t>
            </a:r>
          </a:p>
          <a:p>
            <a:r>
              <a:rPr lang="en-US" altLang="zh-CN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   2.</a:t>
            </a:r>
            <a:r>
              <a:rPr lang="zh-CN" altLang="en-US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等式的两边都</a:t>
            </a:r>
            <a:r>
              <a:rPr lang="zh-CN" altLang="en-US" sz="4000" b="1" dirty="0">
                <a:solidFill>
                  <a:srgbClr val="FF0000"/>
                </a:solidFill>
                <a:latin typeface="Tahoma" panose="020B0604030504040204" pitchFamily="34" charset="0"/>
              </a:rPr>
              <a:t>乘以或除以同一个</a:t>
            </a:r>
            <a:r>
              <a:rPr lang="zh-CN" altLang="en-US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不为零的数或式</a:t>
            </a:r>
            <a:r>
              <a:rPr lang="en-US" altLang="zh-CN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,</a:t>
            </a:r>
            <a:r>
              <a:rPr lang="zh-CN" altLang="en-US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所得结果</a:t>
            </a:r>
            <a:r>
              <a:rPr lang="zh-CN" altLang="en-US" sz="3600" b="1" dirty="0">
                <a:solidFill>
                  <a:srgbClr val="FF0000"/>
                </a:solidFill>
                <a:latin typeface="Tahoma" panose="020B0604030504040204" pitchFamily="34" charset="0"/>
              </a:rPr>
              <a:t>仍是等式</a:t>
            </a:r>
            <a:r>
              <a:rPr lang="en-US" altLang="zh-CN" sz="3600" b="1" dirty="0">
                <a:solidFill>
                  <a:srgbClr val="000099"/>
                </a:solidFill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3850" y="1052513"/>
            <a:ext cx="8208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latin typeface="Arial" panose="020B0604020202020204" pitchFamily="34" charset="0"/>
              </a:rPr>
              <a:t>1</a:t>
            </a:r>
            <a:r>
              <a:rPr lang="zh-CN" altLang="en-US" sz="2400" b="1">
                <a:latin typeface="Arial" panose="020B0604020202020204" pitchFamily="34" charset="0"/>
              </a:rPr>
              <a:t>）你能运用等式的基本性质解方程</a:t>
            </a:r>
            <a:r>
              <a:rPr lang="en-US" altLang="zh-CN" sz="2400" b="1">
                <a:latin typeface="Arial" panose="020B0604020202020204" pitchFamily="34" charset="0"/>
              </a:rPr>
              <a:t>x-2=5</a:t>
            </a:r>
            <a:r>
              <a:rPr lang="zh-CN" altLang="en-US" sz="2400" b="1">
                <a:latin typeface="Arial" panose="020B0604020202020204" pitchFamily="34" charset="0"/>
              </a:rPr>
              <a:t>吗？与同学交流。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71550" y="1700213"/>
            <a:ext cx="446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latin typeface="Arial" panose="020B0604020202020204" pitchFamily="34" charset="0"/>
              </a:rPr>
              <a:t>方程</a:t>
            </a:r>
            <a:r>
              <a:rPr lang="en-US" altLang="zh-CN" sz="2400">
                <a:latin typeface="Arial" panose="020B0604020202020204" pitchFamily="34" charset="0"/>
              </a:rPr>
              <a:t>x-2 =5</a:t>
            </a:r>
            <a:r>
              <a:rPr lang="zh-CN" altLang="en-US" sz="2400">
                <a:latin typeface="Arial" panose="020B0604020202020204" pitchFamily="34" charset="0"/>
              </a:rPr>
              <a:t>的两边都加上</a:t>
            </a:r>
            <a:r>
              <a:rPr lang="en-US" altLang="zh-CN" sz="2400">
                <a:latin typeface="Arial" panose="020B0604020202020204" pitchFamily="34" charset="0"/>
              </a:rPr>
              <a:t>2</a:t>
            </a:r>
            <a:r>
              <a:rPr lang="zh-CN" altLang="en-US" sz="2400">
                <a:latin typeface="Arial" panose="020B0604020202020204" pitchFamily="34" charset="0"/>
              </a:rPr>
              <a:t>，得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331913" y="2133600"/>
            <a:ext cx="194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latin typeface="Arial" panose="020B0604020202020204" pitchFamily="34" charset="0"/>
              </a:rPr>
              <a:t>   </a:t>
            </a:r>
            <a:r>
              <a:rPr lang="en-US" altLang="zh-CN" sz="2400">
                <a:latin typeface="Arial" panose="020B0604020202020204" pitchFamily="34" charset="0"/>
              </a:rPr>
              <a:t>x=5+2      </a:t>
            </a:r>
            <a:r>
              <a:rPr lang="en-US" altLang="zh-CN" sz="2400">
                <a:solidFill>
                  <a:srgbClr val="FF00FF"/>
                </a:solidFill>
                <a:latin typeface="Arial" panose="020B0604020202020204" pitchFamily="34" charset="0"/>
              </a:rPr>
              <a:t>       </a:t>
            </a:r>
          </a:p>
        </p:txBody>
      </p:sp>
      <p:sp>
        <p:nvSpPr>
          <p:cNvPr id="34824" name="WordArt 8"/>
          <p:cNvSpPr>
            <a:spLocks noChangeArrowheads="1" noChangeShapeType="1" noTextEdit="1"/>
          </p:cNvSpPr>
          <p:nvPr/>
        </p:nvSpPr>
        <p:spPr bwMode="auto">
          <a:xfrm>
            <a:off x="1908175" y="115888"/>
            <a:ext cx="1851025" cy="8001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探索新知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5508625" y="35734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4827" name="Group 11"/>
          <p:cNvGrpSpPr/>
          <p:nvPr/>
        </p:nvGrpSpPr>
        <p:grpSpPr bwMode="auto">
          <a:xfrm>
            <a:off x="1979613" y="2060575"/>
            <a:ext cx="431800" cy="144463"/>
            <a:chOff x="1247" y="1298"/>
            <a:chExt cx="272" cy="91"/>
          </a:xfrm>
        </p:grpSpPr>
        <p:sp>
          <p:nvSpPr>
            <p:cNvPr id="34828" name="Line 12"/>
            <p:cNvSpPr>
              <a:spLocks noChangeShapeType="1"/>
            </p:cNvSpPr>
            <p:nvPr/>
          </p:nvSpPr>
          <p:spPr bwMode="auto">
            <a:xfrm>
              <a:off x="1247" y="1298"/>
              <a:ext cx="0" cy="46"/>
            </a:xfrm>
            <a:prstGeom prst="line">
              <a:avLst/>
            </a:prstGeom>
            <a:noFill/>
            <a:ln w="28575">
              <a:solidFill>
                <a:srgbClr val="E30736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29" name="Line 13"/>
            <p:cNvSpPr>
              <a:spLocks noChangeShapeType="1"/>
            </p:cNvSpPr>
            <p:nvPr/>
          </p:nvSpPr>
          <p:spPr bwMode="auto">
            <a:xfrm>
              <a:off x="1247" y="1344"/>
              <a:ext cx="272" cy="0"/>
            </a:xfrm>
            <a:prstGeom prst="line">
              <a:avLst/>
            </a:prstGeom>
            <a:noFill/>
            <a:ln w="28575">
              <a:solidFill>
                <a:srgbClr val="E30736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30" name="Line 14"/>
            <p:cNvSpPr>
              <a:spLocks noChangeShapeType="1"/>
            </p:cNvSpPr>
            <p:nvPr/>
          </p:nvSpPr>
          <p:spPr bwMode="auto">
            <a:xfrm>
              <a:off x="1519" y="1344"/>
              <a:ext cx="0" cy="45"/>
            </a:xfrm>
            <a:prstGeom prst="line">
              <a:avLst/>
            </a:prstGeom>
            <a:noFill/>
            <a:ln w="28575">
              <a:solidFill>
                <a:srgbClr val="E30736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1547813" y="2708275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latin typeface="Arial" panose="020B0604020202020204" pitchFamily="34" charset="0"/>
              </a:rPr>
              <a:t>即</a:t>
            </a:r>
            <a:r>
              <a:rPr lang="en-US" altLang="zh-CN" sz="2400">
                <a:latin typeface="Arial" panose="020B0604020202020204" pitchFamily="34" charset="0"/>
              </a:rPr>
              <a:t>x=7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1476375" y="1700213"/>
            <a:ext cx="935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E30736"/>
                </a:solidFill>
                <a:latin typeface="Arial" panose="020B0604020202020204" pitchFamily="34" charset="0"/>
              </a:rPr>
              <a:t>   -2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1908175" y="2133600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E30736"/>
                </a:solidFill>
                <a:latin typeface="Arial" panose="020B0604020202020204" pitchFamily="34" charset="0"/>
              </a:rPr>
              <a:t> +2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0" grpId="0"/>
      <p:bldP spid="34831" grpId="0"/>
      <p:bldP spid="34833" grpId="0"/>
      <p:bldP spid="348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100" y="260350"/>
            <a:ext cx="2159000" cy="384175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r>
              <a:rPr lang="zh-CN" altLang="en-US" sz="3200" dirty="0">
                <a:latin typeface="Arial" panose="020B0604020202020204" pitchFamily="34" charset="0"/>
                <a:ea typeface="隶书" panose="02010509060101010101" pitchFamily="49" charset="-122"/>
              </a:rPr>
              <a:t>你会解吗  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331913" y="909638"/>
            <a:ext cx="2422525" cy="5873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zh-CN" sz="3200" b="1" dirty="0">
                <a:latin typeface="Arial" panose="020B0604020202020204" pitchFamily="34" charset="0"/>
              </a:rPr>
              <a:t>4</a:t>
            </a:r>
            <a:r>
              <a:rPr lang="en-US" altLang="zh-CN" sz="3200" b="1" dirty="0">
                <a:latin typeface="Cataneo BT" pitchFamily="66" charset="0"/>
              </a:rPr>
              <a:t>x</a:t>
            </a:r>
            <a:r>
              <a:rPr lang="en-US" altLang="zh-CN" sz="3200" b="1" dirty="0">
                <a:latin typeface="Arial" panose="020B0604020202020204" pitchFamily="34" charset="0"/>
              </a:rPr>
              <a:t>= 3</a:t>
            </a:r>
            <a:r>
              <a:rPr lang="en-US" altLang="zh-CN" sz="3200" b="1" dirty="0">
                <a:latin typeface="Cataneo BT" pitchFamily="66" charset="0"/>
              </a:rPr>
              <a:t>x </a:t>
            </a:r>
            <a:r>
              <a:rPr lang="en-US" altLang="zh-CN" sz="3200" b="1" dirty="0">
                <a:latin typeface="Arial" panose="020B0604020202020204" pitchFamily="34" charset="0"/>
              </a:rPr>
              <a:t>+50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68313" y="1412875"/>
            <a:ext cx="43926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Arial" panose="020B0604020202020204" pitchFamily="34" charset="0"/>
              </a:rPr>
              <a:t>4</a:t>
            </a:r>
            <a:r>
              <a:rPr lang="en-US" altLang="zh-CN" sz="3200" b="1">
                <a:latin typeface="Cataneo BT" pitchFamily="66" charset="0"/>
              </a:rPr>
              <a:t>x</a:t>
            </a:r>
            <a:r>
              <a:rPr lang="zh-CN" altLang="en-US" sz="3200" b="1">
                <a:solidFill>
                  <a:srgbClr val="6600FF"/>
                </a:solidFill>
                <a:latin typeface="Arial" panose="020B0604020202020204" pitchFamily="34" charset="0"/>
              </a:rPr>
              <a:t>－</a:t>
            </a:r>
            <a:r>
              <a:rPr lang="en-US" altLang="zh-CN" sz="3200" b="1">
                <a:solidFill>
                  <a:srgbClr val="6600FF"/>
                </a:solidFill>
                <a:latin typeface="Arial" panose="020B0604020202020204" pitchFamily="34" charset="0"/>
              </a:rPr>
              <a:t>3</a:t>
            </a:r>
            <a:r>
              <a:rPr lang="en-US" altLang="zh-CN" sz="3200" b="1">
                <a:solidFill>
                  <a:srgbClr val="6600FF"/>
                </a:solidFill>
                <a:latin typeface="Cataneo BT" pitchFamily="66" charset="0"/>
              </a:rPr>
              <a:t>x</a:t>
            </a:r>
            <a:r>
              <a:rPr lang="en-US" altLang="zh-CN" sz="3200" b="1">
                <a:latin typeface="Arial" panose="020B0604020202020204" pitchFamily="34" charset="0"/>
              </a:rPr>
              <a:t>=3</a:t>
            </a:r>
            <a:r>
              <a:rPr lang="en-US" altLang="zh-CN" sz="3200" b="1">
                <a:latin typeface="Cataneo BT" pitchFamily="66" charset="0"/>
              </a:rPr>
              <a:t>x</a:t>
            </a:r>
            <a:r>
              <a:rPr lang="en-US" altLang="zh-CN" sz="3200" b="1">
                <a:latin typeface="Arial" panose="020B0604020202020204" pitchFamily="34" charset="0"/>
              </a:rPr>
              <a:t>+50 </a:t>
            </a:r>
            <a:r>
              <a:rPr lang="zh-CN" altLang="en-US" sz="3200" b="1">
                <a:solidFill>
                  <a:srgbClr val="6600FF"/>
                </a:solidFill>
                <a:latin typeface="Arial" panose="020B0604020202020204" pitchFamily="34" charset="0"/>
              </a:rPr>
              <a:t>－</a:t>
            </a:r>
            <a:r>
              <a:rPr lang="en-US" altLang="zh-CN" sz="3200" b="1">
                <a:solidFill>
                  <a:srgbClr val="6600FF"/>
                </a:solidFill>
                <a:latin typeface="Arial" panose="020B0604020202020204" pitchFamily="34" charset="0"/>
              </a:rPr>
              <a:t>3</a:t>
            </a:r>
            <a:r>
              <a:rPr lang="en-US" altLang="zh-CN" sz="3200" b="1">
                <a:solidFill>
                  <a:srgbClr val="6600FF"/>
                </a:solidFill>
                <a:latin typeface="Cataneo BT" pitchFamily="66" charset="0"/>
              </a:rPr>
              <a:t>x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3850" y="1989138"/>
            <a:ext cx="2679700" cy="5873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Arial" panose="020B0604020202020204" pitchFamily="34" charset="0"/>
              </a:rPr>
              <a:t>4</a:t>
            </a:r>
            <a:r>
              <a:rPr lang="en-US" altLang="zh-CN" sz="3200" b="1">
                <a:latin typeface="Cataneo BT" pitchFamily="66" charset="0"/>
              </a:rPr>
              <a:t>x</a:t>
            </a:r>
            <a:r>
              <a:rPr lang="zh-CN" altLang="en-US" sz="3200" b="1">
                <a:latin typeface="Arial" panose="020B0604020202020204" pitchFamily="34" charset="0"/>
              </a:rPr>
              <a:t>－</a:t>
            </a:r>
            <a:r>
              <a:rPr lang="en-US" altLang="zh-CN" sz="3200" b="1">
                <a:latin typeface="Arial" panose="020B0604020202020204" pitchFamily="34" charset="0"/>
              </a:rPr>
              <a:t>3</a:t>
            </a:r>
            <a:r>
              <a:rPr lang="en-US" altLang="zh-CN" sz="3200" b="1">
                <a:latin typeface="Cataneo BT" pitchFamily="66" charset="0"/>
              </a:rPr>
              <a:t>x </a:t>
            </a:r>
            <a:r>
              <a:rPr lang="en-US" altLang="zh-CN" sz="3200" b="1">
                <a:latin typeface="Arial" panose="020B0604020202020204" pitchFamily="34" charset="0"/>
              </a:rPr>
              <a:t>=50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260475" y="909638"/>
            <a:ext cx="2282825" cy="5334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52413" y="1989138"/>
            <a:ext cx="2463800" cy="5334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zh-CN" altLang="zh-CN" sz="32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547813" y="2638425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Cataneo BT" pitchFamily="66" charset="0"/>
              </a:rPr>
              <a:t>x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=50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127625" y="2003425"/>
            <a:ext cx="3095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/>
              <a:t> </a:t>
            </a:r>
            <a:endParaRPr lang="en-US" altLang="zh-CN" sz="3600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056188" y="22050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2197100" y="981075"/>
            <a:ext cx="533400" cy="4572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903663" y="37893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900113" y="1989138"/>
            <a:ext cx="938212" cy="4572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992813" y="26368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2413000" y="1412875"/>
            <a:ext cx="0" cy="3016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8243888" y="33575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 flipV="1">
            <a:off x="1331913" y="1700213"/>
            <a:ext cx="1081087" cy="15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327400" y="36449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1331913" y="1701800"/>
            <a:ext cx="0" cy="2873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824538" y="2349500"/>
            <a:ext cx="3167062" cy="682625"/>
          </a:xfrm>
          <a:prstGeom prst="rect">
            <a:avLst/>
          </a:prstGeom>
          <a:noFill/>
          <a:ln w="41275">
            <a:solidFill>
              <a:srgbClr val="FF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注意</a:t>
            </a:r>
            <a:r>
              <a:rPr lang="en-US" altLang="zh-CN" sz="2800" b="1"/>
              <a:t>:</a:t>
            </a:r>
            <a:r>
              <a:rPr lang="zh-CN" altLang="en-US" sz="3600" b="1">
                <a:solidFill>
                  <a:srgbClr val="FF0000"/>
                </a:solidFill>
              </a:rPr>
              <a:t>移项</a:t>
            </a:r>
            <a:r>
              <a:rPr lang="zh-CN" altLang="en-US" sz="2800" b="1"/>
              <a:t>要变号</a:t>
            </a:r>
            <a:r>
              <a:rPr lang="en-US" altLang="zh-CN" sz="2800" b="1"/>
              <a:t>!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059113" y="2133600"/>
            <a:ext cx="3095625" cy="97155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</a:rPr>
              <a:t>比较</a:t>
            </a:r>
            <a:r>
              <a:rPr lang="en-US" altLang="zh-CN" sz="2800" b="1" dirty="0"/>
              <a:t>:</a:t>
            </a:r>
            <a:r>
              <a:rPr lang="zh-CN" altLang="en-US" sz="2800" b="1" dirty="0"/>
              <a:t>这两个方程  </a:t>
            </a:r>
          </a:p>
          <a:p>
            <a:r>
              <a:rPr lang="zh-CN" altLang="en-US" sz="2800" b="1" dirty="0"/>
              <a:t>发生了什么变化</a:t>
            </a:r>
            <a:endParaRPr lang="zh-CN" altLang="en-US" sz="2400" dirty="0"/>
          </a:p>
        </p:txBody>
      </p:sp>
      <p:pic>
        <p:nvPicPr>
          <p:cNvPr id="4118" name="Picture 22" descr="q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6738" y="44450"/>
            <a:ext cx="381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52413" y="4005263"/>
            <a:ext cx="7092950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dirty="0"/>
              <a:t>     </a:t>
            </a:r>
            <a:r>
              <a:rPr lang="zh-CN" altLang="en-US" sz="3200" b="1" dirty="0"/>
              <a:t>一般地，把方程中的项</a:t>
            </a:r>
            <a:r>
              <a:rPr lang="zh-CN" altLang="en-US" sz="3200" b="1" dirty="0">
                <a:solidFill>
                  <a:srgbClr val="FF0000"/>
                </a:solidFill>
              </a:rPr>
              <a:t>改变符号</a:t>
            </a:r>
            <a:r>
              <a:rPr lang="zh-CN" altLang="en-US" sz="3200" b="1" dirty="0"/>
              <a:t>后，</a:t>
            </a:r>
          </a:p>
          <a:p>
            <a:r>
              <a:rPr lang="zh-CN" altLang="en-US" sz="3200" b="1" dirty="0"/>
              <a:t>从方程的一边移到另一边，这种变形</a:t>
            </a:r>
          </a:p>
          <a:p>
            <a:r>
              <a:rPr lang="zh-CN" altLang="en-US" sz="3200" b="1" dirty="0"/>
              <a:t>叫做</a:t>
            </a:r>
            <a:r>
              <a:rPr lang="zh-CN" altLang="en-US" sz="3200" b="1" dirty="0">
                <a:solidFill>
                  <a:srgbClr val="FF0000"/>
                </a:solidFill>
              </a:rPr>
              <a:t>移项</a:t>
            </a:r>
            <a:r>
              <a:rPr lang="zh-CN" altLang="en-US" sz="3200" b="1" dirty="0"/>
              <a:t>（</a:t>
            </a:r>
            <a:r>
              <a:rPr lang="en-US" altLang="zh-CN" sz="3200" b="1" dirty="0"/>
              <a:t>transposition of terms</a:t>
            </a:r>
            <a:r>
              <a:rPr lang="zh-CN" altLang="en-US" sz="3200" b="1" dirty="0"/>
              <a:t>）。 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4284663" y="1341438"/>
            <a:ext cx="28241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</a:rPr>
              <a:t>（等式性质</a:t>
            </a:r>
            <a:r>
              <a:rPr lang="en-US" altLang="zh-CN" sz="3200" b="1" dirty="0">
                <a:solidFill>
                  <a:srgbClr val="FF0000"/>
                </a:solidFill>
              </a:rPr>
              <a:t>1</a:t>
            </a:r>
            <a:r>
              <a:rPr lang="zh-CN" altLang="en-US" sz="3200" b="1" dirty="0">
                <a:solidFill>
                  <a:srgbClr val="FF0000"/>
                </a:solidFill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fill="hold">
                                          <p:stCondLst>
                                            <p:cond delay="489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fill="hold">
                                          <p:stCondLst>
                                            <p:cond delay="493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ldLvl="0" animBg="1" autoUpdateAnimBg="0"/>
      <p:bldP spid="4099" grpId="0" bldLvl="0" animBg="1" autoUpdateAnimBg="0"/>
      <p:bldP spid="4100" grpId="0" autoUpdateAnimBg="0"/>
      <p:bldP spid="4101" grpId="0" animBg="1" autoUpdateAnimBg="0"/>
      <p:bldP spid="4102" grpId="0" animBg="1"/>
      <p:bldP spid="4102" grpId="1" animBg="1"/>
      <p:bldP spid="4103" grpId="0" bldLvl="0" animBg="1" autoUpdateAnimBg="0"/>
      <p:bldP spid="4103" grpId="1" bldLvl="0" animBg="1" autoUpdateAnimBg="0"/>
      <p:bldP spid="4104" grpId="0" autoUpdateAnimBg="0"/>
      <p:bldP spid="4105" grpId="0" autoUpdateAnimBg="0"/>
      <p:bldP spid="4107" grpId="0" bldLvl="0" animBg="1" autoUpdateAnimBg="0"/>
      <p:bldP spid="4109" grpId="0" bldLvl="0" animBg="1" autoUpdateAnimBg="0"/>
      <p:bldP spid="4111" grpId="0" animBg="1"/>
      <p:bldP spid="4113" grpId="0" animBg="1"/>
      <p:bldP spid="41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073275" y="304800"/>
            <a:ext cx="2422525" cy="923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    =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397250" y="309563"/>
            <a:ext cx="946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3x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368800" y="339725"/>
            <a:ext cx="134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+50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905000" y="228600"/>
            <a:ext cx="10223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4x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730875" y="2733675"/>
            <a:ext cx="2422525" cy="923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    =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902450" y="2701925"/>
            <a:ext cx="946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3x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645400" y="2732088"/>
            <a:ext cx="134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+50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5683250" y="2667000"/>
            <a:ext cx="946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4x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616075" y="4410075"/>
            <a:ext cx="2422525" cy="923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    =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2787650" y="4419600"/>
            <a:ext cx="946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3x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581400" y="4495800"/>
            <a:ext cx="134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+50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1574800" y="4378325"/>
            <a:ext cx="946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4x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49250" y="228600"/>
            <a:ext cx="412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solidFill>
                  <a:srgbClr val="0000FF"/>
                </a:solidFill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1371600" y="293688"/>
            <a:ext cx="584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solidFill>
                  <a:srgbClr val="0000FF"/>
                </a:solidFill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4191000" y="2625725"/>
            <a:ext cx="412750" cy="914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solidFill>
                  <a:srgbClr val="0000FF"/>
                </a:solidFill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5292725" y="2701925"/>
            <a:ext cx="584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rgbClr val="0000FF"/>
                </a:solidFill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800600" y="4419600"/>
            <a:ext cx="412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solidFill>
                  <a:srgbClr val="0000FF"/>
                </a:solidFill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873250" y="4419600"/>
            <a:ext cx="565150" cy="914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5400" b="1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6019800" y="228600"/>
            <a:ext cx="2978150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latin typeface="Arial" panose="020B0604020202020204" pitchFamily="34" charset="0"/>
                <a:ea typeface="华文彩云" panose="02010800040101010101" pitchFamily="2" charset="-122"/>
              </a:rPr>
              <a:t>试着移一移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74647E-6 C -0.03524 0.03724 -0.06996 0.07449 -0.11406 0.08929 C -0.15833 0.10433 -0.23454 0.10502 -0.26527 0.08929 C -0.29635 0.07402 -0.29062 0.01434 -0.29913 -0.00162 C -0.30746 -0.01712 -0.31145 -0.01249 -0.31493 -0.0069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47" y="43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5 0.00764 C -0.11076 -0.0576 -0.13784 -0.12283 -0.175 -0.13833 C -0.21215 -0.15382 -0.27153 -0.10779 -0.30642 -0.08535 C -0.34132 -0.06292 -0.36302 -0.03331 -0.38472 -0.00347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69" y="-80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04 0.01712 C 0.05434 -0.03909 0.08298 -0.09484 0.15312 -0.11658 C 0.22326 -0.13833 0.40816 -0.13532 0.44618 -0.11381 C 0.4842 -0.09206 0.43246 -0.03978 0.38125 0.01249 " pathEditMode="relative" rAng="0" ptsTypes="aaaA">
                                      <p:cBhvr>
                                        <p:cTn id="39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99" y="-77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8" grpId="0"/>
      <p:bldP spid="20493" grpId="0"/>
      <p:bldP spid="20494" grpId="0"/>
      <p:bldP spid="20495" grpId="0"/>
      <p:bldP spid="20496" grpId="0" animBg="1"/>
      <p:bldP spid="20497" grpId="0"/>
      <p:bldP spid="20498" grpId="0"/>
      <p:bldP spid="204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49400" y="3667125"/>
            <a:ext cx="153988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40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781425" y="693738"/>
            <a:ext cx="5257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Arial" panose="020B0604020202020204" pitchFamily="34" charset="0"/>
                <a:ea typeface="隶书" panose="02010509060101010101" pitchFamily="49" charset="-122"/>
              </a:rPr>
              <a:t> 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49263" y="1363663"/>
            <a:ext cx="7399337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⑴  6+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=8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，移项得 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 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=8+6</a:t>
            </a:r>
          </a:p>
          <a:p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=8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，移项得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+2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=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</a:p>
          <a:p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(3)  5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2=3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+7,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移项得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+3</a:t>
            </a:r>
            <a:r>
              <a:rPr lang="en-US" altLang="zh-CN" sz="3200" b="1" dirty="0"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=7+2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203575" y="1844675"/>
            <a:ext cx="5921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错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572000" y="1773238"/>
            <a:ext cx="17145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=8-6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381125" y="2743200"/>
            <a:ext cx="523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362200" y="2743200"/>
            <a:ext cx="1633538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Cataneo BT" pitchFamily="66" charset="0"/>
                <a:ea typeface="黑体" panose="02010609060101010101" pitchFamily="49" charset="-122"/>
              </a:rPr>
              <a:t> </a:t>
            </a:r>
            <a:endParaRPr lang="en-US" altLang="zh-CN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276600" y="2852738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错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787900" y="2781300"/>
            <a:ext cx="1993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600" b="1" dirty="0">
                <a:solidFill>
                  <a:srgbClr val="FF0000"/>
                </a:solidFill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+2</a:t>
            </a:r>
            <a:r>
              <a:rPr lang="en-US" altLang="zh-CN" sz="3600" b="1" dirty="0">
                <a:solidFill>
                  <a:srgbClr val="FF0000"/>
                </a:solidFill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=8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348038" y="3933825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错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076825" y="3789363"/>
            <a:ext cx="2432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en-US" altLang="zh-CN" sz="3600" b="1" dirty="0">
                <a:solidFill>
                  <a:srgbClr val="FF0000"/>
                </a:solidFill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600" b="1" dirty="0">
                <a:solidFill>
                  <a:srgbClr val="FF0000"/>
                </a:solidFill>
                <a:latin typeface="Cataneo BT" pitchFamily="66" charset="0"/>
                <a:ea typeface="黑体" panose="02010609060101010101" pitchFamily="49" charset="-122"/>
              </a:rPr>
              <a:t>x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=7+2</a:t>
            </a:r>
          </a:p>
        </p:txBody>
      </p:sp>
      <p:pic>
        <p:nvPicPr>
          <p:cNvPr id="5133" name="Picture 13" descr="2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4663" y="188913"/>
            <a:ext cx="9604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WordArt 14"/>
          <p:cNvSpPr>
            <a:spLocks noChangeArrowheads="1" noChangeShapeType="1" noTextEdit="1"/>
          </p:cNvSpPr>
          <p:nvPr/>
        </p:nvSpPr>
        <p:spPr bwMode="auto">
          <a:xfrm>
            <a:off x="1547813" y="0"/>
            <a:ext cx="2438400" cy="13938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zh-CN" altLang="en-US" sz="4800" dirty="0">
                <a:ln w="9525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慧眼找错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818313" y="1735138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400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-325438" y="435133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800" b="1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-161925" y="4294188"/>
            <a:ext cx="2447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4925" y="6021388"/>
            <a:ext cx="29003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800" b="1">
              <a:latin typeface="宋体" panose="02010600030101010101" pitchFamily="2" charset="-122"/>
            </a:endParaRP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4925" y="7173913"/>
            <a:ext cx="2879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800" b="1">
              <a:latin typeface="宋体" panose="02010600030101010101" pitchFamily="2" charset="-122"/>
            </a:endParaRP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4925" y="7821613"/>
            <a:ext cx="3168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800" b="1">
              <a:latin typeface="宋体" panose="02010600030101010101" pitchFamily="2" charset="-122"/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3924300" y="6021388"/>
            <a:ext cx="2735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779838" y="6597650"/>
            <a:ext cx="2971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3708400" y="7173913"/>
            <a:ext cx="3260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3779838" y="7750175"/>
            <a:ext cx="32607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5147" name="PubOvalCallout"/>
          <p:cNvSpPr>
            <a:spLocks noEditPoints="1" noChangeArrowheads="1"/>
          </p:cNvSpPr>
          <p:nvPr/>
        </p:nvSpPr>
        <p:spPr bwMode="auto">
          <a:xfrm>
            <a:off x="827088" y="4437063"/>
            <a:ext cx="7705725" cy="1800225"/>
          </a:xfrm>
          <a:custGeom>
            <a:avLst/>
            <a:gdLst>
              <a:gd name="G0" fmla="+- 0 0 0"/>
              <a:gd name="G1" fmla="+- 0 0 0"/>
              <a:gd name="T0" fmla="*/ 10800 w 21600"/>
              <a:gd name="T1" fmla="*/ 0 h 21600"/>
              <a:gd name="T2" fmla="*/ 0 w 21600"/>
              <a:gd name="T3" fmla="*/ 8105 h 21600"/>
              <a:gd name="T4" fmla="*/ 0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zh-CN" altLang="en-US" sz="3600" b="1" dirty="0">
                <a:latin typeface="Tahoma" panose="020B0604030504040204" pitchFamily="34" charset="0"/>
              </a:rPr>
              <a:t>移项时应注意</a:t>
            </a:r>
            <a:r>
              <a:rPr lang="zh-CN" altLang="en-US" sz="3600" b="1" dirty="0">
                <a:solidFill>
                  <a:srgbClr val="FF0000"/>
                </a:solidFill>
                <a:latin typeface="Tahoma" panose="020B0604030504040204" pitchFamily="34" charset="0"/>
              </a:rPr>
              <a:t>改变</a:t>
            </a:r>
            <a:r>
              <a:rPr lang="zh-CN" altLang="en-US" sz="3600" b="1" dirty="0">
                <a:solidFill>
                  <a:schemeClr val="accent2"/>
                </a:solidFill>
                <a:latin typeface="Tahoma" panose="020B0604030504040204" pitchFamily="34" charset="0"/>
              </a:rPr>
              <a:t>项的</a:t>
            </a:r>
            <a:r>
              <a:rPr lang="zh-CN" altLang="en-US" sz="3600" b="1" dirty="0">
                <a:solidFill>
                  <a:srgbClr val="FF0000"/>
                </a:solidFill>
                <a:latin typeface="Tahoma" panose="020B0604030504040204" pitchFamily="34" charset="0"/>
              </a:rPr>
              <a:t>符号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utoUpdateAnimBg="0"/>
      <p:bldP spid="5126" grpId="0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31" grpId="0" autoUpdateAnimBg="0"/>
      <p:bldP spid="5132" grpId="0" autoUpdateAnimBg="0"/>
      <p:bldP spid="5144" grpId="0" autoUpdateAnimBg="0"/>
      <p:bldP spid="5145" grpId="0" autoUpdateAnimBg="0"/>
      <p:bldP spid="5146" grpId="0" autoUpdateAnimBg="0"/>
      <p:bldP spid="51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181225" y="3683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006600" y="3741738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40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1775" y="246063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800" b="1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95288" y="981075"/>
            <a:ext cx="84455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/>
              <a:t>     </a:t>
            </a:r>
            <a:r>
              <a:rPr lang="zh-CN" altLang="en-US" sz="2800" b="1"/>
              <a:t>将含未知数的项放在方程的</a:t>
            </a:r>
            <a:r>
              <a:rPr lang="zh-CN" altLang="en-US" sz="2800" b="1">
                <a:solidFill>
                  <a:srgbClr val="FF0000"/>
                </a:solidFill>
              </a:rPr>
              <a:t>一边</a:t>
            </a:r>
            <a:r>
              <a:rPr lang="zh-CN" altLang="en-US" sz="2800" b="1"/>
              <a:t>，常数项放在方程的</a:t>
            </a:r>
            <a:r>
              <a:rPr lang="zh-CN" altLang="en-US" sz="2800" b="1">
                <a:solidFill>
                  <a:srgbClr val="FF0000"/>
                </a:solidFill>
              </a:rPr>
              <a:t>另一边</a:t>
            </a:r>
            <a:r>
              <a:rPr lang="zh-CN" altLang="en-US" sz="2800" b="1"/>
              <a:t>，对方程进行</a:t>
            </a:r>
            <a:r>
              <a:rPr lang="zh-CN" altLang="en-US" sz="2800" b="1">
                <a:solidFill>
                  <a:srgbClr val="FF0000"/>
                </a:solidFill>
              </a:rPr>
              <a:t>移项变形</a:t>
            </a:r>
            <a:r>
              <a:rPr lang="zh-CN" altLang="en-US" sz="2800" b="1"/>
              <a:t>。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95288" y="188913"/>
            <a:ext cx="24685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800" b="1">
              <a:solidFill>
                <a:srgbClr val="FF000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95288" y="2420938"/>
            <a:ext cx="34591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宋体" panose="02010600030101010101" pitchFamily="2" charset="-122"/>
              </a:rPr>
              <a:t>(2) 5x=3x-1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95288" y="1844675"/>
            <a:ext cx="25923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宋体" panose="02010600030101010101" pitchFamily="2" charset="-122"/>
              </a:rPr>
              <a:t>(1) 2x-3= 6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66725" y="3068638"/>
            <a:ext cx="288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宋体" panose="02010600030101010101" pitchFamily="2" charset="-122"/>
              </a:rPr>
              <a:t>(3) 2.4y+2= -2y 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39750" y="3644900"/>
            <a:ext cx="31686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宋体" panose="02010600030101010101" pitchFamily="2" charset="-122"/>
              </a:rPr>
              <a:t>⑷  8- 5x=x+2 </a:t>
            </a: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2916238" y="206057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2916238" y="26368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3492500" y="33575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3132138" y="40052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572000" y="1844675"/>
            <a:ext cx="2736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2x = 6 + 3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645025" y="2349500"/>
            <a:ext cx="2971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5x 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800" b="1">
                <a:solidFill>
                  <a:srgbClr val="FF0000"/>
                </a:solidFill>
              </a:rPr>
              <a:t>3x = -1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572000" y="2997200"/>
            <a:ext cx="43926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>
                <a:solidFill>
                  <a:srgbClr val="FF0000"/>
                </a:solidFill>
              </a:rPr>
              <a:t>2.4y+2y = -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2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716463" y="3644900"/>
            <a:ext cx="39608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 -5x-x=2-8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180975" y="0"/>
            <a:ext cx="2736850" cy="820738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12700" cap="sq">
            <a:solidFill>
              <a:srgbClr val="000000"/>
            </a:solidFill>
            <a:rou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anose="02010509060101010101" pitchFamily="49" charset="-122"/>
              </a:rPr>
              <a:t> </a:t>
            </a:r>
            <a:r>
              <a:rPr lang="zh-CN" altLang="en-US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anose="02010509060101010101" pitchFamily="49" charset="-122"/>
              </a:rPr>
              <a:t>抢答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984250" y="5621338"/>
            <a:ext cx="153988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400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463925" y="5924550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zh-CN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  <p:bldP spid="6156" grpId="0" animBg="1"/>
      <p:bldP spid="6157" grpId="0" animBg="1"/>
      <p:bldP spid="6158" grpId="0" animBg="1"/>
      <p:bldP spid="6160" grpId="0" autoUpdateAnimBg="0"/>
      <p:bldP spid="6161" grpId="0" autoUpdateAnimBg="0"/>
      <p:bldP spid="616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/>
          <p:cNvSpPr>
            <a:spLocks noChangeArrowheads="1" noChangeShapeType="1" noTextEdit="1"/>
          </p:cNvSpPr>
          <p:nvPr/>
        </p:nvSpPr>
        <p:spPr bwMode="auto">
          <a:xfrm>
            <a:off x="1979613" y="404813"/>
            <a:ext cx="1439862" cy="6588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53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练习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230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Arial" panose="020B0604020202020204" pitchFamily="34" charset="0"/>
              </a:rPr>
              <a:t>解方程：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116013" y="1989138"/>
            <a:ext cx="5472112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>
                <a:latin typeface="Arial" panose="020B0604020202020204" pitchFamily="34" charset="0"/>
              </a:rPr>
              <a:t>   </a:t>
            </a:r>
            <a:r>
              <a:rPr lang="en-US" altLang="zh-CN" sz="4000">
                <a:latin typeface="Arial" panose="020B0604020202020204" pitchFamily="34" charset="0"/>
              </a:rPr>
              <a:t>(1) x-3=-12</a:t>
            </a:r>
          </a:p>
          <a:p>
            <a:pPr>
              <a:spcBef>
                <a:spcPct val="50000"/>
              </a:spcBef>
            </a:pPr>
            <a:r>
              <a:rPr lang="en-US" altLang="zh-CN" sz="4000">
                <a:latin typeface="Arial" panose="020B0604020202020204" pitchFamily="34" charset="0"/>
              </a:rPr>
              <a:t>  (2) 5-2x=9-3x  </a:t>
            </a:r>
          </a:p>
          <a:p>
            <a:pPr>
              <a:spcBef>
                <a:spcPct val="50000"/>
              </a:spcBef>
            </a:pPr>
            <a:r>
              <a:rPr lang="en-US" altLang="zh-CN" sz="4000">
                <a:latin typeface="Arial" panose="020B0604020202020204" pitchFamily="34" charset="0"/>
              </a:rPr>
              <a:t>  (3)1</a:t>
            </a: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6x+6=-7+15x</a:t>
            </a:r>
          </a:p>
          <a:p>
            <a:pPr>
              <a:spcBef>
                <a:spcPct val="50000"/>
              </a:spcBef>
            </a:pPr>
            <a:r>
              <a:rPr lang="en-US" altLang="zh-CN" sz="4000">
                <a:latin typeface="Arial" panose="020B0604020202020204" pitchFamily="34" charset="0"/>
                <a:cs typeface="Arial" panose="020B0604020202020204" pitchFamily="34" charset="0"/>
              </a:rPr>
              <a:t>  (4) 3y-2=2y-10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403350" y="1557338"/>
            <a:ext cx="5184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1800">
              <a:latin typeface="Arial" panose="020B0604020202020204" pitchFamily="34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042988" y="4149725"/>
            <a:ext cx="720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</a:rPr>
              <a:t>解：方程两边都乘以      （或都除以         ）得，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995738" y="4005263"/>
          <a:ext cx="4318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6" name="公式" r:id="rId4" imgW="254000" imgH="393700" progId="Equation.3">
                  <p:embed/>
                </p:oleObj>
              </mc:Choice>
              <mc:Fallback>
                <p:oleObj name="公式" r:id="rId4" imgW="2540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005263"/>
                        <a:ext cx="4318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6011863" y="3933825"/>
          <a:ext cx="5048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7" name="公式" r:id="rId6" imgW="254000" imgH="393700" progId="Equation.3">
                  <p:embed/>
                </p:oleObj>
              </mc:Choice>
              <mc:Fallback>
                <p:oleObj name="公式" r:id="rId6" imgW="2540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3933825"/>
                        <a:ext cx="5048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187450" y="4292600"/>
            <a:ext cx="540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1800">
              <a:latin typeface="Arial" panose="020B0604020202020204" pitchFamily="34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042988" y="5805488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1800">
              <a:latin typeface="Arial" panose="020B0604020202020204" pitchFamily="34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116013" y="908050"/>
            <a:ext cx="301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</a:rPr>
              <a:t>例</a:t>
            </a:r>
            <a:r>
              <a:rPr lang="en-US" altLang="zh-CN" sz="2400" b="1">
                <a:latin typeface="Arial" panose="020B0604020202020204" pitchFamily="34" charset="0"/>
              </a:rPr>
              <a:t>2  </a:t>
            </a:r>
            <a:r>
              <a:rPr lang="zh-CN" altLang="en-US" sz="2400" b="1">
                <a:latin typeface="Arial" panose="020B0604020202020204" pitchFamily="34" charset="0"/>
              </a:rPr>
              <a:t>解方程：</a:t>
            </a:r>
            <a:r>
              <a:rPr lang="en-US" altLang="zh-CN" sz="2400" b="1">
                <a:latin typeface="Arial" panose="020B0604020202020204" pitchFamily="34" charset="0"/>
              </a:rPr>
              <a:t>6x=-24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116013" y="1484313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</a:rPr>
              <a:t>解：方程两边都除以</a:t>
            </a:r>
            <a:r>
              <a:rPr lang="en-US" altLang="zh-CN" sz="2400" b="1" dirty="0">
                <a:latin typeface="Arial" panose="020B0604020202020204" pitchFamily="34" charset="0"/>
              </a:rPr>
              <a:t>6</a:t>
            </a:r>
            <a:r>
              <a:rPr lang="zh-CN" altLang="en-US" sz="2400" b="1" dirty="0">
                <a:latin typeface="Arial" panose="020B0604020202020204" pitchFamily="34" charset="0"/>
              </a:rPr>
              <a:t>，得</a:t>
            </a:r>
          </a:p>
        </p:txBody>
      </p:sp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3059113" y="2060575"/>
          <a:ext cx="12239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8" name="公式" r:id="rId8" imgW="673100" imgH="393700" progId="Equation.3">
                  <p:embed/>
                </p:oleObj>
              </mc:Choice>
              <mc:Fallback>
                <p:oleObj name="公式" r:id="rId8" imgW="673100" imgH="393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060575"/>
                        <a:ext cx="12239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2124075" y="2852738"/>
            <a:ext cx="178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</a:rPr>
              <a:t>即        </a:t>
            </a:r>
            <a:r>
              <a:rPr lang="en-US" altLang="zh-CN" sz="2400" b="1">
                <a:latin typeface="Arial" panose="020B0604020202020204" pitchFamily="34" charset="0"/>
              </a:rPr>
              <a:t>x=-4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1187450" y="1858963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364163" y="2363788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4932363" y="2636838"/>
            <a:ext cx="3168650" cy="1081087"/>
          </a:xfrm>
          <a:prstGeom prst="cloudCallout">
            <a:avLst>
              <a:gd name="adj1" fmla="val -62375"/>
              <a:gd name="adj2" fmla="val -7246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FF"/>
                </a:solidFill>
                <a:latin typeface="Arial" panose="020B0604020202020204" pitchFamily="34" charset="0"/>
              </a:rPr>
              <a:t>这步变形的依据是什么？</a:t>
            </a:r>
          </a:p>
        </p:txBody>
      </p:sp>
      <p:sp>
        <p:nvSpPr>
          <p:cNvPr id="38927" name="WordArt 15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1828800" cy="2873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53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例题解析</a:t>
            </a:r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5724525" y="549275"/>
            <a:ext cx="2879725" cy="1223963"/>
          </a:xfrm>
          <a:prstGeom prst="cloudCallout">
            <a:avLst>
              <a:gd name="adj1" fmla="val -86880"/>
              <a:gd name="adj2" fmla="val -1238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000" b="1" dirty="0">
                <a:solidFill>
                  <a:srgbClr val="FF00FF"/>
                </a:solidFill>
                <a:latin typeface="Arial" panose="020B0604020202020204" pitchFamily="34" charset="0"/>
              </a:rPr>
              <a:t>只要设法将未知数的系数化为</a:t>
            </a:r>
            <a:r>
              <a:rPr lang="en-US" altLang="zh-CN" sz="2000" b="1" dirty="0">
                <a:solidFill>
                  <a:srgbClr val="FF00FF"/>
                </a:solidFill>
                <a:latin typeface="Arial" panose="020B0604020202020204" pitchFamily="34" charset="0"/>
              </a:rPr>
              <a:t>1 </a:t>
            </a:r>
            <a:r>
              <a:rPr lang="zh-CN" altLang="en-US" sz="2000" b="1" dirty="0">
                <a:solidFill>
                  <a:srgbClr val="FF00FF"/>
                </a:solidFill>
                <a:latin typeface="Arial" panose="020B0604020202020204" pitchFamily="34" charset="0"/>
              </a:rPr>
              <a:t>就行了。</a:t>
            </a:r>
          </a:p>
        </p:txBody>
      </p:sp>
      <p:graphicFrame>
        <p:nvGraphicFramePr>
          <p:cNvPr id="38929" name="Object 17"/>
          <p:cNvGraphicFramePr>
            <a:graphicFrameLocks noChangeAspect="1"/>
          </p:cNvGraphicFramePr>
          <p:nvPr/>
        </p:nvGraphicFramePr>
        <p:xfrm>
          <a:off x="1692275" y="4652963"/>
          <a:ext cx="3527425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9" name="公式" r:id="rId10" imgW="1497965" imgH="393700" progId="Equation.3">
                  <p:embed/>
                </p:oleObj>
              </mc:Choice>
              <mc:Fallback>
                <p:oleObj name="公式" r:id="rId10" imgW="1497965" imgH="3937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652963"/>
                        <a:ext cx="3527425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1331913" y="5588000"/>
            <a:ext cx="193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</a:rPr>
              <a:t>即         </a:t>
            </a:r>
            <a:r>
              <a:rPr lang="en-US" altLang="zh-CN" sz="2400" b="1">
                <a:latin typeface="Arial" panose="020B0604020202020204" pitchFamily="34" charset="0"/>
              </a:rPr>
              <a:t>x=10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1042988" y="3429000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</a:rPr>
              <a:t>例</a:t>
            </a:r>
            <a:r>
              <a:rPr lang="en-US" altLang="zh-CN" sz="2400" b="1">
                <a:latin typeface="Arial" panose="020B0604020202020204" pitchFamily="34" charset="0"/>
              </a:rPr>
              <a:t>3  </a:t>
            </a:r>
            <a:r>
              <a:rPr lang="zh-CN" altLang="en-US" sz="2400" b="1">
                <a:latin typeface="Arial" panose="020B0604020202020204" pitchFamily="34" charset="0"/>
              </a:rPr>
              <a:t>解方程：</a:t>
            </a:r>
          </a:p>
        </p:txBody>
      </p:sp>
      <p:graphicFrame>
        <p:nvGraphicFramePr>
          <p:cNvPr id="38932" name="Object 20"/>
          <p:cNvGraphicFramePr>
            <a:graphicFrameLocks noChangeAspect="1"/>
          </p:cNvGraphicFramePr>
          <p:nvPr/>
        </p:nvGraphicFramePr>
        <p:xfrm>
          <a:off x="2843213" y="3284538"/>
          <a:ext cx="11525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0" name="公式" r:id="rId12" imgW="660400" imgH="393700" progId="Equation.3">
                  <p:embed/>
                </p:oleObj>
              </mc:Choice>
              <mc:Fallback>
                <p:oleObj name="公式" r:id="rId12" imgW="660400" imgH="3937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284538"/>
                        <a:ext cx="11525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3" name="AutoShape 21"/>
          <p:cNvSpPr>
            <a:spLocks noChangeArrowheads="1"/>
          </p:cNvSpPr>
          <p:nvPr/>
        </p:nvSpPr>
        <p:spPr bwMode="auto">
          <a:xfrm>
            <a:off x="5148263" y="4508500"/>
            <a:ext cx="3455987" cy="2089150"/>
          </a:xfrm>
          <a:prstGeom prst="cloudCallout">
            <a:avLst>
              <a:gd name="adj1" fmla="val -83120"/>
              <a:gd name="adj2" fmla="val 919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FF"/>
                </a:solidFill>
                <a:latin typeface="Arial" panose="020B0604020202020204" pitchFamily="34" charset="0"/>
              </a:rPr>
              <a:t>把求出的解代入原方程进行检验，看求出的解是否正确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21" grpId="0"/>
      <p:bldP spid="38923" grpId="0"/>
      <p:bldP spid="38926" grpId="0" animBg="1"/>
      <p:bldP spid="38928" grpId="0" animBg="1"/>
      <p:bldP spid="38930" grpId="0"/>
      <p:bldP spid="38931" grpId="0"/>
      <p:bldP spid="38933" grpId="0" animBg="1"/>
    </p:bldLst>
  </p:timing>
</p:sld>
</file>

<file path=ppt/theme/theme1.xml><?xml version="1.0" encoding="utf-8"?>
<a:theme xmlns:a="http://schemas.openxmlformats.org/drawingml/2006/main" name="WWW.2PPT.COM&#10;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677</Words>
  <Application>Microsoft Office PowerPoint</Application>
  <PresentationFormat>全屏显示(4:3)</PresentationFormat>
  <Paragraphs>146</Paragraphs>
  <Slides>15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1" baseType="lpstr">
      <vt:lpstr>Cataneo BT</vt:lpstr>
      <vt:lpstr>黑体</vt:lpstr>
      <vt:lpstr>华文彩云</vt:lpstr>
      <vt:lpstr>华文行楷</vt:lpstr>
      <vt:lpstr>华文琥珀</vt:lpstr>
      <vt:lpstr>华文新魏</vt:lpstr>
      <vt:lpstr>楷体_GB2312</vt:lpstr>
      <vt:lpstr>隶书</vt:lpstr>
      <vt:lpstr>宋体</vt:lpstr>
      <vt:lpstr>微软雅黑</vt:lpstr>
      <vt:lpstr>Arial</vt:lpstr>
      <vt:lpstr>Tahoma</vt:lpstr>
      <vt:lpstr>Times New Roman</vt:lpstr>
      <vt:lpstr>Wingdings</vt:lpstr>
      <vt:lpstr>WWW.2PPT.COM
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cp:lastPrinted>1900-01-04T05:08:00Z</cp:lastPrinted>
  <dcterms:created xsi:type="dcterms:W3CDTF">2021-12-31T06:25:46Z</dcterms:created>
  <dcterms:modified xsi:type="dcterms:W3CDTF">2023-01-17T02:58:31Z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F18034F8FE4544E8A76340EA2E6AD8DC</vt:lpwstr>
  </property>
  <property fmtid="{D5CDD505-2E9C-101B-9397-08002B2CF9AE}" pid="3" name="KSOProductBuildVer">
    <vt:lpwstr>2052-11.1.0.11194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