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4" r:id="rId2"/>
    <p:sldId id="256" r:id="rId3"/>
    <p:sldId id="258" r:id="rId4"/>
    <p:sldId id="257" r:id="rId5"/>
    <p:sldId id="259" r:id="rId6"/>
    <p:sldId id="271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A4696-75B4-4E6E-8CE2-7E1E068ADA5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D43AE-DEB6-47B3-8260-D986531273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D43AE-DEB6-47B3-8260-D9865312732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55005-A5F4-41FA-ADCE-799F397E029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C6653-4A16-42CD-A80D-B109BC1130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5F06-ECF3-4031-8903-E141C870092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06C0E-AAB9-4008-A602-B76B91CED9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9DFA-314C-4327-8DBE-933FEF7275A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7B967-C495-48AF-89A9-837F7D5E07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AA663-B067-492E-A449-1260AEB1E80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7691-602B-4352-9C7D-84C4B87BCE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55005-A5F4-41FA-ADCE-799F397E029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C6653-4A16-42CD-A80D-B109BC1130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BFEC-9D91-4746-8578-9D6796408B9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36C0-D8DF-40DB-899A-84BDC34420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6546-1389-420D-BB08-0177504AAF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A814-CC14-469B-AE25-425B01BF4F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703AA-17F1-4438-9060-9557AE022A2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22A15-E4D6-44DC-8DF9-FE44B81E80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0AD13-4CDE-462A-9090-5C3A9EB3455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73A95-54D9-4FA6-9146-F63FEDCEE2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102D-AE42-462D-9637-67805658BE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AD2A-4EFF-4149-B627-4CDB58949A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0A11-A6AC-486F-B00D-4FB9E7D87A0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E337-7D09-4D9D-89D8-6B60DF7F65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09B7B-AC3B-4497-AC55-C0E43170A0A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961F-FAF9-43EF-AE96-E53353C758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B206C2-634F-40EC-AA58-5C413CA4D7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004959-6366-4A68-B15B-9A70378505A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3" descr="1-131104212F022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8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标题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50846" cy="1470025"/>
          </a:xfrm>
        </p:spPr>
        <p:txBody>
          <a:bodyPr/>
          <a:lstStyle/>
          <a:p>
            <a:r>
              <a:rPr lang="en-US" altLang="zh-CN" sz="5400" dirty="0" smtClean="0"/>
              <a:t>Unit6</a:t>
            </a:r>
            <a:br>
              <a:rPr lang="en-US" altLang="zh-CN" sz="5400" dirty="0" smtClean="0"/>
            </a:br>
            <a:r>
              <a:rPr lang="en-US" altLang="zh-CN" sz="6000" dirty="0" smtClean="0"/>
              <a:t>See you at the party?</a:t>
            </a:r>
            <a:endParaRPr lang="zh-CN" altLang="en-US" sz="6000" dirty="0" smtClean="0"/>
          </a:p>
        </p:txBody>
      </p:sp>
      <p:sp>
        <p:nvSpPr>
          <p:cNvPr id="4" name="矩形 3"/>
          <p:cNvSpPr/>
          <p:nvPr/>
        </p:nvSpPr>
        <p:spPr>
          <a:xfrm>
            <a:off x="0" y="573325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6" descr="1-13061R34F02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标题 1"/>
          <p:cNvSpPr>
            <a:spLocks noGrp="1"/>
          </p:cNvSpPr>
          <p:nvPr>
            <p:ph type="ctrTitle"/>
          </p:nvPr>
        </p:nvSpPr>
        <p:spPr>
          <a:xfrm>
            <a:off x="0" y="692150"/>
            <a:ext cx="8388350" cy="1223963"/>
          </a:xfrm>
        </p:spPr>
        <p:txBody>
          <a:bodyPr/>
          <a:lstStyle/>
          <a:p>
            <a:r>
              <a:rPr lang="en-US" altLang="zh-CN" dirty="0" smtClean="0"/>
              <a:t>Key phrases:</a:t>
            </a:r>
            <a:endParaRPr lang="zh-CN" altLang="en-US" dirty="0" smtClean="0"/>
          </a:p>
        </p:txBody>
      </p:sp>
      <p:sp>
        <p:nvSpPr>
          <p:cNvPr id="4" name="标题 1"/>
          <p:cNvSpPr txBox="1"/>
          <p:nvPr/>
        </p:nvSpPr>
        <p:spPr>
          <a:xfrm>
            <a:off x="179388" y="1773238"/>
            <a:ext cx="8388350" cy="12239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zh-CN" alt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077" name="矩形 7"/>
          <p:cNvSpPr>
            <a:spLocks noChangeArrowheads="1"/>
          </p:cNvSpPr>
          <p:nvPr/>
        </p:nvSpPr>
        <p:spPr bwMode="auto">
          <a:xfrm>
            <a:off x="323850" y="1773238"/>
            <a:ext cx="295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</a:rPr>
              <a:t>invite… to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3078" name="矩形 8"/>
          <p:cNvSpPr>
            <a:spLocks noChangeArrowheads="1"/>
          </p:cNvSpPr>
          <p:nvPr/>
        </p:nvSpPr>
        <p:spPr bwMode="auto">
          <a:xfrm>
            <a:off x="4932363" y="1844675"/>
            <a:ext cx="1720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</a:rPr>
              <a:t>have fun 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3079" name="矩形 9"/>
          <p:cNvSpPr>
            <a:spLocks noChangeArrowheads="1"/>
          </p:cNvSpPr>
          <p:nvPr/>
        </p:nvSpPr>
        <p:spPr bwMode="auto">
          <a:xfrm>
            <a:off x="395288" y="2708275"/>
            <a:ext cx="32369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</a:rPr>
              <a:t>on this special day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3080" name="矩形 10"/>
          <p:cNvSpPr>
            <a:spLocks noChangeArrowheads="1"/>
          </p:cNvSpPr>
          <p:nvPr/>
        </p:nvSpPr>
        <p:spPr bwMode="auto">
          <a:xfrm>
            <a:off x="4211638" y="3933825"/>
            <a:ext cx="198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</a:rPr>
              <a:t>call me on 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3081" name="矩形 11"/>
          <p:cNvSpPr>
            <a:spLocks noChangeArrowheads="1"/>
          </p:cNvSpPr>
          <p:nvPr/>
        </p:nvSpPr>
        <p:spPr bwMode="auto">
          <a:xfrm>
            <a:off x="4284663" y="4724400"/>
            <a:ext cx="2730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</a:rPr>
              <a:t>come together 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268538" y="1844675"/>
            <a:ext cx="1223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Calibri" panose="020F0502020204030204" pitchFamily="34" charset="0"/>
              </a:rPr>
              <a:t>邀请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659563" y="1916113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Calibri" panose="020F0502020204030204" pitchFamily="34" charset="0"/>
              </a:rPr>
              <a:t>玩的开心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563938" y="2852738"/>
            <a:ext cx="3497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 </a:t>
            </a:r>
            <a:r>
              <a:rPr lang="zh-CN" altLang="en-US" sz="2800" dirty="0">
                <a:latin typeface="Calibri" panose="020F0502020204030204" pitchFamily="34" charset="0"/>
              </a:rPr>
              <a:t>在这个特殊的日子里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227763" y="4076700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Calibri" panose="020F0502020204030204" pitchFamily="34" charset="0"/>
              </a:rPr>
              <a:t>打我的电话</a:t>
            </a:r>
          </a:p>
        </p:txBody>
      </p:sp>
      <p:sp>
        <p:nvSpPr>
          <p:cNvPr id="3086" name="矩形 16"/>
          <p:cNvSpPr>
            <a:spLocks noChangeArrowheads="1"/>
          </p:cNvSpPr>
          <p:nvPr/>
        </p:nvSpPr>
        <p:spPr bwMode="auto">
          <a:xfrm>
            <a:off x="6875463" y="4797425"/>
            <a:ext cx="1622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Calibri" panose="020F0502020204030204" pitchFamily="34" charset="0"/>
              </a:rPr>
              <a:t>聚在一起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3" descr="1-131104212F022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标题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713788" cy="1008063"/>
          </a:xfrm>
        </p:spPr>
        <p:txBody>
          <a:bodyPr/>
          <a:lstStyle/>
          <a:p>
            <a:r>
              <a:rPr lang="en-US" altLang="zh-CN" sz="3600" dirty="0" smtClean="0"/>
              <a:t>Key sentences</a:t>
            </a:r>
            <a:r>
              <a:rPr lang="zh-CN" altLang="en-US" sz="3600" dirty="0" smtClean="0"/>
              <a:t>：</a:t>
            </a:r>
          </a:p>
        </p:txBody>
      </p:sp>
      <p:sp>
        <p:nvSpPr>
          <p:cNvPr id="410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1. I’d like to invite you to Ann’s birthday party. 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2. We hope that all her friends and classmates will come together and have fun on this special day. 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3. The party will be at the school meeting room, next Saturday, November 21st. 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4" descr="1-13032320101WM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80728"/>
            <a:ext cx="8229600" cy="55435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 smtClean="0"/>
              <a:t>1. I’d like to… </a:t>
            </a:r>
            <a:r>
              <a:rPr lang="zh-CN" altLang="en-US" sz="2800" dirty="0" smtClean="0"/>
              <a:t>是委婉的表达想法的用语，</a:t>
            </a:r>
            <a:endParaRPr lang="en-US" altLang="zh-CN" sz="2800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dirty="0" err="1" smtClean="0"/>
              <a:t>eg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I’d like to visit your school next week.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dirty="0" smtClean="0"/>
              <a:t>          I’d like to  tell you a story.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dirty="0" smtClean="0"/>
              <a:t>2.at</a:t>
            </a:r>
            <a:r>
              <a:rPr lang="zh-CN" altLang="en-US" sz="2800" dirty="0" smtClean="0"/>
              <a:t>作为一个地点介词用，后面跟一个范围不大的地方名词或表示场合的词，</a:t>
            </a:r>
            <a:r>
              <a:rPr lang="en-US" altLang="zh-CN" sz="2800" dirty="0" err="1" smtClean="0"/>
              <a:t>eg</a:t>
            </a:r>
            <a:r>
              <a:rPr lang="zh-CN" altLang="en-US" sz="2800" dirty="0" smtClean="0"/>
              <a:t>： </a:t>
            </a:r>
            <a:r>
              <a:rPr lang="en-US" altLang="zh-CN" sz="2800" dirty="0" smtClean="0"/>
              <a:t>I saw Jiamin at the swimming pool.   See you at the party.</a:t>
            </a:r>
            <a:endParaRPr lang="zh-CN" altLang="en-US" sz="2800" dirty="0" smtClean="0"/>
          </a:p>
        </p:txBody>
      </p:sp>
      <p:sp>
        <p:nvSpPr>
          <p:cNvPr id="6" name="矩形 5"/>
          <p:cNvSpPr/>
          <p:nvPr/>
        </p:nvSpPr>
        <p:spPr>
          <a:xfrm>
            <a:off x="2694635" y="0"/>
            <a:ext cx="42473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7780" cmpd="sng">
                  <a:solidFill>
                    <a:srgbClr val="FFC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</a:rPr>
              <a:t>Pay attention!</a:t>
            </a:r>
            <a:endParaRPr lang="zh-CN" altLang="en-US" sz="5400" b="1" dirty="0">
              <a:ln w="17780" cmpd="sng">
                <a:solidFill>
                  <a:srgbClr val="FFC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0" y="4795838"/>
            <a:ext cx="72009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3. </a:t>
            </a:r>
            <a:r>
              <a:rPr lang="zh-CN" altLang="en-US" sz="2800" dirty="0">
                <a:latin typeface="Calibri" panose="020F0502020204030204" pitchFamily="34" charset="0"/>
              </a:rPr>
              <a:t>现在进行时可以表示已经安排好并且将来一定会发生的事情。</a:t>
            </a:r>
            <a:r>
              <a:rPr lang="en-US" altLang="zh-CN" sz="2800" dirty="0" err="1">
                <a:latin typeface="Calibri" panose="020F0502020204030204" pitchFamily="34" charset="0"/>
              </a:rPr>
              <a:t>eg</a:t>
            </a:r>
            <a:r>
              <a:rPr lang="zh-CN" altLang="en-US" sz="2800" dirty="0">
                <a:latin typeface="Calibri" panose="020F0502020204030204" pitchFamily="34" charset="0"/>
              </a:rPr>
              <a:t>： </a:t>
            </a:r>
            <a:r>
              <a:rPr lang="en-US" altLang="zh-CN" sz="2800" dirty="0">
                <a:latin typeface="Calibri" panose="020F0502020204030204" pitchFamily="34" charset="0"/>
              </a:rPr>
              <a:t>I’m working tonight.   </a:t>
            </a:r>
          </a:p>
          <a:p>
            <a:r>
              <a:rPr lang="en-US" altLang="zh-CN" sz="2800" dirty="0">
                <a:latin typeface="Calibri" panose="020F0502020204030204" pitchFamily="34" charset="0"/>
              </a:rPr>
              <a:t>           She’s flying home tomorrow.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3" descr="1-13041514331553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4932363" cy="908050"/>
          </a:xfrm>
        </p:spPr>
        <p:txBody>
          <a:bodyPr/>
          <a:lstStyle/>
          <a:p>
            <a:pPr algn="l"/>
            <a:r>
              <a:rPr lang="zh-CN" altLang="en-US" smtClean="0"/>
              <a:t>小练笔：</a:t>
            </a:r>
          </a:p>
        </p:txBody>
      </p:sp>
      <p:sp>
        <p:nvSpPr>
          <p:cNvPr id="6148" name="矩形 5"/>
          <p:cNvSpPr>
            <a:spLocks noChangeArrowheads="1"/>
          </p:cNvSpPr>
          <p:nvPr/>
        </p:nvSpPr>
        <p:spPr bwMode="auto">
          <a:xfrm>
            <a:off x="0" y="981075"/>
            <a:ext cx="88201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Calibri" panose="020F0502020204030204" pitchFamily="34" charset="0"/>
              </a:rPr>
              <a:t>1. “Would you like to join us in basketball?” “________ . but I’m afraid I have to study for my science test.” </a:t>
            </a:r>
          </a:p>
          <a:p>
            <a:r>
              <a:rPr lang="en-US" altLang="zh-CN" sz="2800">
                <a:latin typeface="Calibri" panose="020F0502020204030204" pitchFamily="34" charset="0"/>
              </a:rPr>
              <a:t> A. I wouldn’t       B. I’d love to      C. I’d like     D.I don’t like it </a:t>
            </a:r>
          </a:p>
          <a:p>
            <a:r>
              <a:rPr lang="en-US" altLang="zh-CN" sz="2800">
                <a:latin typeface="Calibri" panose="020F0502020204030204" pitchFamily="34" charset="0"/>
              </a:rPr>
              <a:t> </a:t>
            </a:r>
          </a:p>
          <a:p>
            <a:r>
              <a:rPr lang="en-US" altLang="zh-CN" sz="2800">
                <a:latin typeface="Calibri" panose="020F0502020204030204" pitchFamily="34" charset="0"/>
              </a:rPr>
              <a:t>2. May 12th is Xiao Ming’s birthday.  He_________ us to his birthday party.  </a:t>
            </a:r>
          </a:p>
          <a:p>
            <a:r>
              <a:rPr lang="en-US" altLang="zh-CN" sz="2800">
                <a:latin typeface="Calibri" panose="020F0502020204030204" pitchFamily="34" charset="0"/>
              </a:rPr>
              <a:t>A. asks       B. invites      C. makes      D. tells </a:t>
            </a:r>
            <a:endParaRPr lang="zh-CN" altLang="en-US" sz="2800">
              <a:latin typeface="Calibri" panose="020F0502020204030204" pitchFamily="34" charset="0"/>
            </a:endParaRPr>
          </a:p>
        </p:txBody>
      </p:sp>
      <p:sp>
        <p:nvSpPr>
          <p:cNvPr id="6149" name="矩形 6"/>
          <p:cNvSpPr>
            <a:spLocks noChangeArrowheads="1"/>
          </p:cNvSpPr>
          <p:nvPr/>
        </p:nvSpPr>
        <p:spPr bwMode="auto">
          <a:xfrm>
            <a:off x="0" y="4076700"/>
            <a:ext cx="9144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 </a:t>
            </a:r>
            <a:r>
              <a:rPr lang="en-US" altLang="zh-CN" sz="2800">
                <a:latin typeface="Calibri" panose="020F0502020204030204" pitchFamily="34" charset="0"/>
              </a:rPr>
              <a:t>3. ---What are you doing tomorrow evening? </a:t>
            </a:r>
          </a:p>
          <a:p>
            <a:r>
              <a:rPr lang="en-US" altLang="zh-CN" sz="2800">
                <a:latin typeface="Calibri" panose="020F0502020204030204" pitchFamily="34" charset="0"/>
              </a:rPr>
              <a:t>---I _______ to the movie with my parents.  </a:t>
            </a:r>
          </a:p>
          <a:p>
            <a:r>
              <a:rPr lang="en-US" altLang="zh-CN" sz="2800">
                <a:latin typeface="Calibri" panose="020F0502020204030204" pitchFamily="34" charset="0"/>
              </a:rPr>
              <a:t>A. go       B. goes       C. went        D. am going  </a:t>
            </a:r>
            <a:endParaRPr lang="zh-CN" altLang="en-US" sz="2800">
              <a:latin typeface="Calibri" panose="020F0502020204030204" pitchFamily="34" charset="0"/>
            </a:endParaRPr>
          </a:p>
        </p:txBody>
      </p:sp>
      <p:pic>
        <p:nvPicPr>
          <p:cNvPr id="4098" name="Picture 2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24075" y="1916113"/>
            <a:ext cx="7191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31913" y="3500438"/>
            <a:ext cx="647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7538" y="5013325"/>
            <a:ext cx="64928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3" descr="1-13110H2002342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矩形 5"/>
          <p:cNvSpPr>
            <a:spLocks noChangeArrowheads="1"/>
          </p:cNvSpPr>
          <p:nvPr/>
        </p:nvSpPr>
        <p:spPr bwMode="auto">
          <a:xfrm>
            <a:off x="0" y="1052513"/>
            <a:ext cx="9144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4. --Can you go to the movies with me, Helen?      --________ </a:t>
            </a:r>
          </a:p>
          <a:p>
            <a:endParaRPr lang="en-US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   A. Sure, I’d love to  B. Don’t worry  </a:t>
            </a:r>
          </a:p>
          <a:p>
            <a:endParaRPr lang="en-US" altLang="zh-CN" sz="2800" dirty="0">
              <a:latin typeface="Calibri" panose="020F0502020204030204" pitchFamily="34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</a:rPr>
              <a:t>   C. That’s too bad   D. No, I don’t know 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7172" name="矩形 6"/>
          <p:cNvSpPr>
            <a:spLocks noChangeArrowheads="1"/>
          </p:cNvSpPr>
          <p:nvPr/>
        </p:nvSpPr>
        <p:spPr bwMode="auto">
          <a:xfrm>
            <a:off x="0" y="38608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5. Dingdong invites me ______ his house.         </a:t>
            </a:r>
          </a:p>
          <a:p>
            <a:r>
              <a:rPr lang="en-US" altLang="zh-CN" sz="2800" dirty="0">
                <a:latin typeface="Calibri" panose="020F0502020204030204" pitchFamily="34" charset="0"/>
              </a:rPr>
              <a:t>A. coming        B. to come      C. coming    D. </a:t>
            </a:r>
            <a:r>
              <a:rPr lang="en-US" altLang="zh-CN" sz="2800" dirty="0" smtClean="0">
                <a:latin typeface="Calibri" panose="020F0502020204030204" pitchFamily="34" charset="0"/>
              </a:rPr>
              <a:t>comes </a:t>
            </a:r>
            <a:r>
              <a:rPr lang="en-US" altLang="zh-CN" sz="2800" dirty="0">
                <a:latin typeface="Calibri" panose="020F0502020204030204" pitchFamily="34" charset="0"/>
              </a:rPr>
              <a:t> 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pic>
        <p:nvPicPr>
          <p:cNvPr id="8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989138"/>
            <a:ext cx="560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users\administrator\appdata\roaming\360se6\User Data\temp\u=2436087271,436165528&amp;fm=21&amp;gp=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3713" y="4437063"/>
            <a:ext cx="647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全屏显示(4:3)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WWW.2PPT.COM</vt:lpstr>
      <vt:lpstr>Unit6 See you at the party?</vt:lpstr>
      <vt:lpstr>Key phrases:</vt:lpstr>
      <vt:lpstr>Key sentences：</vt:lpstr>
      <vt:lpstr>PowerPoint 演示文稿</vt:lpstr>
      <vt:lpstr>小练笔：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2015-03-19T07:06:00Z</dcterms:created>
  <dcterms:modified xsi:type="dcterms:W3CDTF">2023-01-17T02:58:40Z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4D69F6EEE5F0422BA19C4C3B2EA09268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