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898" r:id="rId2"/>
    <p:sldId id="899" r:id="rId3"/>
    <p:sldId id="492" r:id="rId4"/>
    <p:sldId id="427" r:id="rId5"/>
    <p:sldId id="429" r:id="rId6"/>
    <p:sldId id="488" r:id="rId7"/>
    <p:sldId id="430" r:id="rId8"/>
    <p:sldId id="431" r:id="rId9"/>
    <p:sldId id="432" r:id="rId10"/>
    <p:sldId id="394" r:id="rId11"/>
    <p:sldId id="491" r:id="rId12"/>
    <p:sldId id="309" r:id="rId13"/>
    <p:sldId id="426" r:id="rId14"/>
    <p:sldId id="484" r:id="rId15"/>
    <p:sldId id="447" r:id="rId16"/>
    <p:sldId id="410" r:id="rId17"/>
    <p:sldId id="409" r:id="rId18"/>
    <p:sldId id="486" r:id="rId19"/>
    <p:sldId id="490" r:id="rId20"/>
    <p:sldId id="487" r:id="rId21"/>
    <p:sldId id="455" r:id="rId22"/>
    <p:sldId id="418" r:id="rId23"/>
    <p:sldId id="421" r:id="rId24"/>
    <p:sldId id="444" r:id="rId25"/>
    <p:sldId id="438" r:id="rId26"/>
    <p:sldId id="900" r:id="rId27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OPPOSans R" panose="02010600030101010101" charset="-122"/>
      <p:regular r:id="rId31"/>
    </p:embeddedFont>
    <p:embeddedFont>
      <p:font typeface="OPPOSans B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l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15F"/>
    <a:srgbClr val="AC592F"/>
    <a:srgbClr val="800C0E"/>
    <a:srgbClr val="F1C077"/>
    <a:srgbClr val="D4AB94"/>
    <a:srgbClr val="E9C5AB"/>
    <a:srgbClr val="006699"/>
    <a:srgbClr val="660066"/>
    <a:srgbClr val="1D2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4660"/>
  </p:normalViewPr>
  <p:slideViewPr>
    <p:cSldViewPr snapToGrid="0">
      <p:cViewPr>
        <p:scale>
          <a:sx n="50" d="100"/>
          <a:sy n="50" d="100"/>
        </p:scale>
        <p:origin x="2472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2866"/>
            <a:ext cx="12192000" cy="4571998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3071149" y="2424730"/>
            <a:ext cx="6049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20  </a:t>
            </a:r>
            <a:r>
              <a:rPr lang="zh-CN" altLang="en-US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金字塔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3657917" y="4001704"/>
            <a:ext cx="4876166" cy="562630"/>
          </a:xfrm>
          <a:prstGeom prst="roundRect">
            <a:avLst>
              <a:gd name="adj" fmla="val 50000"/>
            </a:avLst>
          </a:prstGeom>
          <a:solidFill>
            <a:srgbClr val="AC592F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638788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4919" y="896319"/>
            <a:ext cx="11948162" cy="206650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9319360" y="2899199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9120851" y="3219266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18" y="5489178"/>
            <a:ext cx="12187081" cy="252233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>
          <a:xfrm flipH="1">
            <a:off x="1134185" y="2878720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>
          <a:xfrm flipH="1">
            <a:off x="935676" y="3198787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  <p:bldP spid="19" grpId="0" animBg="1"/>
      <p:bldP spid="14" grpId="0" animBg="1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14326" y="3090399"/>
            <a:ext cx="833764" cy="909089"/>
            <a:chOff x="839470" y="3299633"/>
            <a:chExt cx="833764" cy="909089"/>
          </a:xfrm>
        </p:grpSpPr>
        <p:sp>
          <p:nvSpPr>
            <p:cNvPr id="53" name="椭圆 5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rgbClr val="B4815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84482" y="3488927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澄</a:t>
              </a: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1977997" y="287829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46660" y="2591554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dèng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46659" y="4206004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chéng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84747" y="4175226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0918" y="2594044"/>
            <a:ext cx="153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澄澄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05958" y="4153429"/>
            <a:ext cx="533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这片碧绿而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清的湖水，让人流连忘返。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5061094" y="2547372"/>
            <a:ext cx="5119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澄澄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的梨子挂在树上，快把树枝都压弯了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左大括号 27"/>
          <p:cNvSpPr/>
          <p:nvPr/>
        </p:nvSpPr>
        <p:spPr>
          <a:xfrm>
            <a:off x="1977997" y="2878291"/>
            <a:ext cx="347870" cy="1676260"/>
          </a:xfrm>
          <a:prstGeom prst="leftBrace">
            <a:avLst/>
          </a:prstGeom>
          <a:ln w="2540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546660" y="2591554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zhuó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546659" y="4206004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zháo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60946" y="4227522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0918" y="2594044"/>
            <a:ext cx="1681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黏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</a:t>
            </a:r>
            <a:endParaRPr lang="zh-CN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05958" y="4215383"/>
            <a:ext cx="520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这么晚了，爸爸还没有回来，妈妈很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急。</a:t>
            </a:r>
          </a:p>
        </p:txBody>
      </p:sp>
      <p:sp>
        <p:nvSpPr>
          <p:cNvPr id="52" name="文本框 34"/>
          <p:cNvSpPr txBox="1"/>
          <p:nvPr/>
        </p:nvSpPr>
        <p:spPr>
          <a:xfrm>
            <a:off x="5005958" y="2591554"/>
            <a:ext cx="4384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这些石块中间没有任何黏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14326" y="3090399"/>
            <a:ext cx="833764" cy="909089"/>
            <a:chOff x="839470" y="3299633"/>
            <a:chExt cx="833764" cy="909089"/>
          </a:xfrm>
        </p:grpSpPr>
        <p:sp>
          <p:nvSpPr>
            <p:cNvPr id="13" name="椭圆 12"/>
            <p:cNvSpPr/>
            <p:nvPr/>
          </p:nvSpPr>
          <p:spPr>
            <a:xfrm>
              <a:off x="839470" y="3299633"/>
              <a:ext cx="833764" cy="909089"/>
            </a:xfrm>
            <a:prstGeom prst="ellipse">
              <a:avLst/>
            </a:prstGeom>
            <a:solidFill>
              <a:srgbClr val="B4815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84482" y="3488927"/>
              <a:ext cx="5533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着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2" grpId="0"/>
      <p:bldP spid="33" grpId="0"/>
      <p:bldP spid="6" grpId="0"/>
      <p:bldP spid="35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8224" y="2112568"/>
            <a:ext cx="4136835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熠熠发光：形容光彩闪耀的样子。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28224" y="3182178"/>
            <a:ext cx="5659438" cy="1310103"/>
            <a:chOff x="1731962" y="4539834"/>
            <a:chExt cx="6613752" cy="1310103"/>
          </a:xfrm>
        </p:grpSpPr>
        <p:sp>
          <p:nvSpPr>
            <p:cNvPr id="4" name="矩形 3"/>
            <p:cNvSpPr/>
            <p:nvPr/>
          </p:nvSpPr>
          <p:spPr>
            <a:xfrm>
              <a:off x="1743358" y="4669078"/>
              <a:ext cx="6479383" cy="44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造句：这颗宝石在阳光的照射下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熠熠发光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2" y="4539834"/>
              <a:ext cx="6613752" cy="1310103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3" y="1851813"/>
            <a:ext cx="4009893" cy="266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85953" y="1198173"/>
            <a:ext cx="5191990" cy="746571"/>
            <a:chOff x="3712556" y="1460500"/>
            <a:chExt cx="3789340" cy="537128"/>
          </a:xfrm>
        </p:grpSpPr>
        <p:grpSp>
          <p:nvGrpSpPr>
            <p:cNvPr id="61" name="组合 5"/>
            <p:cNvGrpSpPr/>
            <p:nvPr/>
          </p:nvGrpSpPr>
          <p:grpSpPr bwMode="auto">
            <a:xfrm>
              <a:off x="3712556" y="1460500"/>
              <a:ext cx="3789340" cy="537128"/>
              <a:chOff x="2415711" y="171603"/>
              <a:chExt cx="5920228" cy="447019"/>
            </a:xfrm>
          </p:grpSpPr>
          <p:pic>
            <p:nvPicPr>
              <p:cNvPr id="62" name="Picture 2" descr="C:\Users\Administrator\Desktop\资源 3@3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5711" y="199276"/>
                <a:ext cx="5920228" cy="419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矩形 7"/>
              <p:cNvSpPr>
                <a:spLocks noChangeArrowheads="1"/>
              </p:cNvSpPr>
              <p:nvPr/>
            </p:nvSpPr>
            <p:spPr bwMode="auto">
              <a:xfrm>
                <a:off x="2887399" y="171603"/>
                <a:ext cx="210641" cy="350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4045306" y="1581559"/>
              <a:ext cx="3269135" cy="332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学习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《</a:t>
              </a:r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金字塔夕照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》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822990" y="2692629"/>
            <a:ext cx="4826296" cy="18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在金色的夕阳下，金色的田野，金色的沙漠，连尼罗河的河水也泛着金光；而那古老的金字塔啊，简直像是用纯金铸成的。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6081487" y="2475672"/>
            <a:ext cx="29026" cy="3263169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6542714" y="2385943"/>
            <a:ext cx="4393682" cy="2786408"/>
          </a:xfrm>
          <a:prstGeom prst="callout1">
            <a:avLst>
              <a:gd name="adj1" fmla="val 50096"/>
              <a:gd name="adj2" fmla="val -496"/>
              <a:gd name="adj3" fmla="val 38969"/>
              <a:gd name="adj4" fmla="val -7858"/>
            </a:avLst>
          </a:prstGeom>
          <a:solidFill>
            <a:srgbClr val="AC592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这些文字调动了读者的视觉和听觉，通过这些极具色彩的景色描写，使得文章信息含量巨大，加上光与影的刻画更细致入微，给人呈现一种立体画面感。高超的表现艺术与表现技巧造就了文章绝美的意境。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1301549" y="1764553"/>
            <a:ext cx="9588904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那一片迷人的金色，简直把你融化进一个神奇的境界，使你充满豪迈的感受，引起无边的遐想，不由自主地产生一种怀古的幽思。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37363" y="3308266"/>
            <a:ext cx="7716682" cy="2126029"/>
            <a:chOff x="817718" y="4118757"/>
            <a:chExt cx="7716682" cy="2126029"/>
          </a:xfrm>
        </p:grpSpPr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18" y="4118757"/>
              <a:ext cx="7716682" cy="2126029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359544" y="4434993"/>
              <a:ext cx="66330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抒发了</a:t>
              </a:r>
              <a:r>
                <a: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</a:t>
              </a:r>
              <a:r>
                <a:rPr lang="zh-CN" altLang="zh-CN" sz="200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对金字塔夕阳无限好令人陶醉的情怀，饱含作者对厚重的历史文化遗产的歌颂，流露出作者内心真实的情感。</a:t>
              </a:r>
              <a:endPara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660400" y="1569452"/>
            <a:ext cx="10676082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</a:t>
            </a:r>
            <a:r>
              <a:rPr lang="zh-CN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金字塔夕照》既是一篇典型的“风貌通讯”，又是一篇独具匠心、极具意境之美的散文。在作者流畅又饱含韵味的文笔下，展现出了一幅幅金字塔在夕阳照耀下的美丽图景，描述厚重文化遗产，歌颂人类伟大创造。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6704" y="3632200"/>
            <a:ext cx="5938591" cy="2226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583151" y="910670"/>
            <a:ext cx="4463724" cy="1306929"/>
            <a:chOff x="3583151" y="1188891"/>
            <a:chExt cx="4463724" cy="1306929"/>
          </a:xfrm>
        </p:grpSpPr>
        <p:grpSp>
          <p:nvGrpSpPr>
            <p:cNvPr id="60" name="组合 5"/>
            <p:cNvGrpSpPr/>
            <p:nvPr/>
          </p:nvGrpSpPr>
          <p:grpSpPr bwMode="auto">
            <a:xfrm>
              <a:off x="3583151" y="1188891"/>
              <a:ext cx="4463724" cy="1306929"/>
              <a:chOff x="2557977" y="171603"/>
              <a:chExt cx="4097359" cy="817613"/>
            </a:xfrm>
          </p:grpSpPr>
          <p:pic>
            <p:nvPicPr>
              <p:cNvPr id="62" name="Picture 2" descr="C:\Users\Administrator\Desktop\资源 3@3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7977" y="199276"/>
                <a:ext cx="4097359" cy="789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矩形 7"/>
              <p:cNvSpPr>
                <a:spLocks noChangeArrowheads="1"/>
              </p:cNvSpPr>
              <p:nvPr/>
            </p:nvSpPr>
            <p:spPr bwMode="auto">
              <a:xfrm>
                <a:off x="2907935" y="171603"/>
                <a:ext cx="169568" cy="365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4023902" y="1547978"/>
              <a:ext cx="35822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学习《不可思议的金字塔》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31847" y="2925826"/>
            <a:ext cx="6057521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塔的重量：约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600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万吨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塔的体积：约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260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万立方米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塔基面积：约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5.3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万平方米</a:t>
            </a:r>
          </a:p>
        </p:txBody>
      </p:sp>
      <p:sp>
        <p:nvSpPr>
          <p:cNvPr id="4" name="矩形 3"/>
          <p:cNvSpPr/>
          <p:nvPr/>
        </p:nvSpPr>
        <p:spPr>
          <a:xfrm>
            <a:off x="679120" y="4972640"/>
            <a:ext cx="10839780" cy="97469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作者运用列数字的说明方法，用具体数字进行说明，准确地说明了金字塔重量大、体积大、底面积大的特点。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01" y="2261833"/>
            <a:ext cx="4129599" cy="2337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39470" y="1928299"/>
            <a:ext cx="6212407" cy="14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塔高的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亿倍正好是地球到太阳的距离。从塔基的正中间向正南正北画一条延长线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正好可以把地球上的陆地、海洋分成相等的两半。</a:t>
            </a: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8385735" y="3870118"/>
            <a:ext cx="2094563" cy="906604"/>
          </a:xfrm>
          <a:prstGeom prst="callout1">
            <a:avLst>
              <a:gd name="adj1" fmla="val 48866"/>
              <a:gd name="adj2" fmla="val -203"/>
              <a:gd name="adj3" fmla="val -26478"/>
              <a:gd name="adj4" fmla="val -34536"/>
            </a:avLst>
          </a:prstGeom>
          <a:solidFill>
            <a:srgbClr val="B4815F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数据之谜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rot="5400000">
            <a:off x="5526796" y="3611545"/>
            <a:ext cx="4026116" cy="13880"/>
          </a:xfrm>
          <a:prstGeom prst="line">
            <a:avLst/>
          </a:prstGeom>
          <a:ln w="41275" cmpd="sng">
            <a:solidFill>
              <a:srgbClr val="FFA1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39470" y="4289377"/>
            <a:ext cx="6087882" cy="97469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更为令人吃惊的奇迹，并不是胡夫金字塔的雄壮身姿，而是发生在胡夫金字塔上的数字“巧合”。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93" y="1605427"/>
            <a:ext cx="3478437" cy="19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699803" y="2016081"/>
            <a:ext cx="6351491" cy="707886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我能借助课文内容，大胆推测金字塔是如何建成的。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99803" y="3397827"/>
            <a:ext cx="6843997" cy="235968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对于金字塔，规模如此庞大的巨型建筑物来说，稳固是关键。建筑师计划使用巨型大理石块，以递减的方式层层向上排列，这是最稳定的结构。建造地点选定后将首先被清理铲平，随后由技艺精湛的石匠打造地基，一大片方整的大理石地面将成为金字塔的核心。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53" y="2512794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660400" y="1923524"/>
            <a:ext cx="6436591" cy="282135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古埃及每名采石工人会配有一把铜制凿刀。他们用铜凿刀将巨石凿开小孔，打入木楔，并在上面浇水，木楔浸水膨胀的力量就可以将石块胀裂。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通过建造长长的坡道，以便工人把石块继续运到高处。劳工们使用吉萨天然的沙土，用矿石膏和灰泥黏合，堆成长长的斜面，将巨石拉上金字塔。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54" y="2201644"/>
            <a:ext cx="3241021" cy="2160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27931" y="0"/>
            <a:ext cx="4761384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6095999" y="0"/>
            <a:ext cx="5422901" cy="6858000"/>
          </a:xfrm>
          <a:prstGeom prst="rect">
            <a:avLst/>
          </a:prstGeom>
          <a:gradFill>
            <a:gsLst>
              <a:gs pos="0">
                <a:srgbClr val="D4AB94"/>
              </a:gs>
              <a:gs pos="100000">
                <a:srgbClr val="AC592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60789" y="1130300"/>
            <a:ext cx="212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6827849" y="3181598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03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课文精讲</a:t>
            </a:r>
          </a:p>
        </p:txBody>
      </p:sp>
      <p:sp>
        <p:nvSpPr>
          <p:cNvPr id="9" name="文本框 66"/>
          <p:cNvSpPr txBox="1">
            <a:spLocks noChangeArrowheads="1"/>
          </p:cNvSpPr>
          <p:nvPr/>
        </p:nvSpPr>
        <p:spPr bwMode="auto">
          <a:xfrm>
            <a:off x="6827849" y="2155949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02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字词揭秘</a:t>
            </a:r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6827849" y="1130300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01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6827849" y="4207247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04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6827849" y="5232895"/>
            <a:ext cx="406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05</a:t>
            </a:r>
            <a:r>
              <a:rPr lang="en-US" altLang="zh-CN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3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28591" y="3931067"/>
            <a:ext cx="278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CONTENT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8427720" y="190912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427720" y="303688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427720" y="416464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427720" y="5292408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27720" y="6134100"/>
            <a:ext cx="2727960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309955" y="0"/>
            <a:ext cx="392083" cy="6858000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flipH="1" flipV="1">
            <a:off x="459136" y="0"/>
            <a:ext cx="392083" cy="6858000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660401" y="1985256"/>
            <a:ext cx="5435600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搜集资料，用你喜欢的方式介绍金字塔。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422" y="2983920"/>
            <a:ext cx="7463467" cy="189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要求：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1.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有目的地查阅资料，把资料来源记录下来。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2.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根据要介绍的内容分类整理资料，筛选资料，剔除无关信息。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3.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可以使用图片、表格等辅助形式。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21" y="1963628"/>
            <a:ext cx="3478437" cy="196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77191" y="2116446"/>
            <a:ext cx="6101591" cy="2625107"/>
            <a:chOff x="1057745" y="2504266"/>
            <a:chExt cx="6518711" cy="2625107"/>
          </a:xfrm>
        </p:grpSpPr>
        <p:sp>
          <p:nvSpPr>
            <p:cNvPr id="6" name="矩形 5"/>
            <p:cNvSpPr/>
            <p:nvPr/>
          </p:nvSpPr>
          <p:spPr>
            <a:xfrm>
              <a:off x="1057746" y="2773889"/>
              <a:ext cx="6388644" cy="1859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</a:t>
              </a:r>
              <a:r>
                <a:rPr lang="zh-CN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建造金字塔是一项非常浩繁的工程，花费的心血和汗水是无法计算的，仅从古埃及人运石头、垒石块这两件事，就足以表现埃及人的勤劳和智慧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  <a:endParaRPr lang="zh-CN" altLang="zh-CN" sz="2000" dirty="0"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对角圆角矩形 2"/>
            <p:cNvSpPr/>
            <p:nvPr/>
          </p:nvSpPr>
          <p:spPr>
            <a:xfrm>
              <a:off x="1057745" y="2504266"/>
              <a:ext cx="6518711" cy="2625107"/>
            </a:xfrm>
            <a:prstGeom prst="round2DiagRect">
              <a:avLst/>
            </a:prstGeom>
            <a:ln w="38100">
              <a:solidFill>
                <a:srgbClr val="B481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04" y="2116446"/>
            <a:ext cx="4190796" cy="239879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17343" y="2893644"/>
            <a:ext cx="441146" cy="1323439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71" name="矩形 70"/>
          <p:cNvSpPr/>
          <p:nvPr/>
        </p:nvSpPr>
        <p:spPr>
          <a:xfrm>
            <a:off x="4008916" y="2647423"/>
            <a:ext cx="2024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金字塔夕照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848262" y="4012846"/>
            <a:ext cx="2813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不可思议的金字塔</a:t>
            </a:r>
            <a:r>
              <a:rPr lang="en-US" altLang="zh-CN" sz="20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2000" b="1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7003911" y="2761201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外观</a:t>
            </a:r>
          </a:p>
        </p:txBody>
      </p:sp>
      <p:sp>
        <p:nvSpPr>
          <p:cNvPr id="85" name="左大括号 84"/>
          <p:cNvSpPr/>
          <p:nvPr/>
        </p:nvSpPr>
        <p:spPr>
          <a:xfrm>
            <a:off x="3564261" y="2793570"/>
            <a:ext cx="328898" cy="1354084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右箭头 85"/>
          <p:cNvSpPr/>
          <p:nvPr/>
        </p:nvSpPr>
        <p:spPr>
          <a:xfrm>
            <a:off x="7950730" y="3304363"/>
            <a:ext cx="468052" cy="332497"/>
          </a:xfrm>
          <a:prstGeom prst="rightArrow">
            <a:avLst/>
          </a:prstGeom>
          <a:solidFill>
            <a:srgbClr val="AC592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文本框 3"/>
          <p:cNvSpPr txBox="1">
            <a:spLocks noChangeArrowheads="1"/>
          </p:cNvSpPr>
          <p:nvPr/>
        </p:nvSpPr>
        <p:spPr bwMode="auto">
          <a:xfrm>
            <a:off x="2873045" y="3047533"/>
            <a:ext cx="611559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</a:t>
            </a:r>
            <a:endParaRPr lang="en-US" altLang="zh-CN" sz="2000" b="1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</a:t>
            </a:r>
            <a:endParaRPr lang="en-US" altLang="zh-CN" sz="2000" b="1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塔</a:t>
            </a:r>
          </a:p>
        </p:txBody>
      </p:sp>
      <p:sp>
        <p:nvSpPr>
          <p:cNvPr id="88" name="文本框 3"/>
          <p:cNvSpPr txBox="1">
            <a:spLocks noChangeArrowheads="1"/>
          </p:cNvSpPr>
          <p:nvPr/>
        </p:nvSpPr>
        <p:spPr bwMode="auto">
          <a:xfrm>
            <a:off x="8641943" y="3228945"/>
            <a:ext cx="2193934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敬佩赞美</a:t>
            </a:r>
          </a:p>
        </p:txBody>
      </p:sp>
      <p:sp>
        <p:nvSpPr>
          <p:cNvPr id="89" name="矩形 88"/>
          <p:cNvSpPr/>
          <p:nvPr/>
        </p:nvSpPr>
        <p:spPr>
          <a:xfrm>
            <a:off x="7027128" y="3960783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" grpId="0"/>
      <p:bldP spid="83" grpId="0"/>
      <p:bldP spid="84" grpId="0"/>
      <p:bldP spid="85" grpId="0" animBg="1"/>
      <p:bldP spid="86" grpId="0" animBg="1"/>
      <p:bldP spid="87" grpId="0"/>
      <p:bldP spid="88" grpId="0" animBg="1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2122056" y="2879087"/>
            <a:ext cx="8382059" cy="150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遐想（      ）     淤泥（       ）    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不愧（        ）     精湛（       ）   </a:t>
            </a:r>
          </a:p>
        </p:txBody>
      </p:sp>
      <p:sp>
        <p:nvSpPr>
          <p:cNvPr id="58" name="矩形 20"/>
          <p:cNvSpPr/>
          <p:nvPr/>
        </p:nvSpPr>
        <p:spPr>
          <a:xfrm>
            <a:off x="660400" y="1818742"/>
            <a:ext cx="3212298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一、给加点的字注音。</a:t>
            </a:r>
          </a:p>
        </p:txBody>
      </p:sp>
      <p:sp>
        <p:nvSpPr>
          <p:cNvPr id="59" name="矩形 58"/>
          <p:cNvSpPr/>
          <p:nvPr/>
        </p:nvSpPr>
        <p:spPr>
          <a:xfrm>
            <a:off x="2957980" y="3225757"/>
            <a:ext cx="9398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xiá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199050" y="3149403"/>
            <a:ext cx="12382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yū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010065" y="3985415"/>
            <a:ext cx="801577" cy="40011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kuì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084750" y="3911007"/>
            <a:ext cx="1083822" cy="4001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zhàn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34" y="2084899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/>
      <p:bldP spid="61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660400" y="1719948"/>
            <a:ext cx="8836891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二、</a:t>
            </a:r>
            <a:r>
              <a:rPr lang="zh-CN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运用列数字、作比较、举例子的说明方法，描写一下你的文具盒吧。</a:t>
            </a:r>
          </a:p>
        </p:txBody>
      </p:sp>
      <p:sp>
        <p:nvSpPr>
          <p:cNvPr id="2" name="矩形 1"/>
          <p:cNvSpPr/>
          <p:nvPr/>
        </p:nvSpPr>
        <p:spPr>
          <a:xfrm>
            <a:off x="852056" y="2816592"/>
            <a:ext cx="10557162" cy="2475101"/>
          </a:xfrm>
          <a:prstGeom prst="rect">
            <a:avLst/>
          </a:prstGeom>
          <a:ln w="38100">
            <a:solidFill>
              <a:srgbClr val="B4815F"/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我有一个长方形的文具盒，它长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20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厘米，宽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厘米，高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厘米。盒面上那精致的图案，特别引人注目：那活泼的小红兔，正对着我“微微笑”。还有一些调皮的小桔子，它们表情不一：有的开怀大笑，有的目瞪口呆，还有的愁眉苦脸，有趣极了。文具盒不光图案逼真，漂亮，而且样式新颖，使用方便。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2"/>
          <p:cNvSpPr txBox="1"/>
          <p:nvPr/>
        </p:nvSpPr>
        <p:spPr>
          <a:xfrm>
            <a:off x="758951" y="2807002"/>
            <a:ext cx="8304577" cy="124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、背诵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金字塔夕照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的第二自然段。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2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、选择一处你感兴趣的中国的世界文化遗产写一写。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60400" y="1624206"/>
            <a:ext cx="1980029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三、课后作业。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97" y="2024316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2866"/>
            <a:ext cx="12192000" cy="4571998"/>
          </a:xfrm>
          <a:custGeom>
            <a:avLst/>
            <a:gdLst>
              <a:gd name="connsiteX0" fmla="*/ 0 w 10316307"/>
              <a:gd name="connsiteY0" fmla="*/ 0 h 6858000"/>
              <a:gd name="connsiteX1" fmla="*/ 10316307 w 10316307"/>
              <a:gd name="connsiteY1" fmla="*/ 0 h 6858000"/>
              <a:gd name="connsiteX2" fmla="*/ 10316307 w 10316307"/>
              <a:gd name="connsiteY2" fmla="*/ 6858000 h 6858000"/>
              <a:gd name="connsiteX3" fmla="*/ 0 w 1031630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6307" h="6858000">
                <a:moveTo>
                  <a:pt x="0" y="0"/>
                </a:moveTo>
                <a:lnTo>
                  <a:pt x="10316307" y="0"/>
                </a:lnTo>
                <a:lnTo>
                  <a:pt x="103163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3494809" y="2424730"/>
            <a:ext cx="5202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effectLst>
                  <a:outerShdw blurRad="63500" dist="63500" dir="2700000" algn="tl">
                    <a:srgbClr val="000000">
                      <a:alpha val="20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OPPOSans B" panose="00020600040101010101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3657917" y="4001704"/>
            <a:ext cx="4876166" cy="562630"/>
          </a:xfrm>
          <a:prstGeom prst="roundRect">
            <a:avLst>
              <a:gd name="adj" fmla="val 50000"/>
            </a:avLst>
          </a:prstGeom>
          <a:solidFill>
            <a:srgbClr val="AC592F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584" y="1638788"/>
            <a:ext cx="338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b="1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4919" y="896319"/>
            <a:ext cx="11948162" cy="206650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平行四边形 18"/>
          <p:cNvSpPr/>
          <p:nvPr/>
        </p:nvSpPr>
        <p:spPr>
          <a:xfrm>
            <a:off x="9319360" y="2899199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9120851" y="3219266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918" y="5489178"/>
            <a:ext cx="12187081" cy="252233"/>
          </a:xfrm>
          <a:prstGeom prst="rect">
            <a:avLst/>
          </a:prstGeom>
          <a:gradFill>
            <a:gsLst>
              <a:gs pos="0">
                <a:srgbClr val="B4815F">
                  <a:alpha val="0"/>
                </a:srgbClr>
              </a:gs>
              <a:gs pos="100000">
                <a:srgbClr val="B4815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平行四边形 20"/>
          <p:cNvSpPr/>
          <p:nvPr/>
        </p:nvSpPr>
        <p:spPr>
          <a:xfrm flipH="1">
            <a:off x="1134185" y="2878720"/>
            <a:ext cx="1411437" cy="208508"/>
          </a:xfrm>
          <a:prstGeom prst="parallelogram">
            <a:avLst>
              <a:gd name="adj" fmla="val 34026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平行四边形 21"/>
          <p:cNvSpPr/>
          <p:nvPr/>
        </p:nvSpPr>
        <p:spPr>
          <a:xfrm flipH="1">
            <a:off x="935676" y="3198787"/>
            <a:ext cx="1231245" cy="187817"/>
          </a:xfrm>
          <a:prstGeom prst="parallelogram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100000">
                <a:schemeClr val="accent2">
                  <a:lumMod val="20000"/>
                  <a:lumOff val="8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8" grpId="0"/>
      <p:bldP spid="17" grpId="0" animBg="1"/>
      <p:bldP spid="19" grpId="0" animBg="1"/>
      <p:bldP spid="14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660400" y="4226320"/>
            <a:ext cx="10858500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AC592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面对这巍然屹立、闻名世界的金字塔，我们不禁会问：这一巨大的角锥形建筑物到底是凭什么举世闻名的？那就让我们走进金字塔，再来瞻仰这凝聚着古埃及人民智慧结晶的金字塔。</a:t>
            </a:r>
            <a:endParaRPr lang="en-US" altLang="zh-CN" sz="2000" dirty="0">
              <a:solidFill>
                <a:srgbClr val="AC592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98" y="1221743"/>
            <a:ext cx="7467805" cy="281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497135"/>
            <a:ext cx="2180254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chemeClr val="bg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0" y="1740233"/>
            <a:ext cx="8519886" cy="4196848"/>
            <a:chOff x="-1294777" y="1386315"/>
            <a:chExt cx="13010261" cy="5111445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4777" y="1386315"/>
              <a:ext cx="13010261" cy="5111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 flipH="1">
              <a:off x="617158" y="2278441"/>
              <a:ext cx="9186390" cy="2311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穆青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：</a:t>
              </a:r>
              <a:endPara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新华通讯社原社长、当代著名新闻记者，他的新闻作品、新闻主张和新闻实践，均为</a:t>
              </a:r>
              <a:r>
                <a:rPr lang="en-US" altLang="zh-CN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20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世纪中国新闻史上不可或缺的重要部分。</a:t>
              </a: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9886" y="2200320"/>
            <a:ext cx="2258681" cy="28637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747591" y="2347655"/>
            <a:ext cx="6914850" cy="2359685"/>
          </a:xfrm>
          <a:prstGeom prst="rect">
            <a:avLst/>
          </a:prstGeom>
          <a:ln w="38100">
            <a:solidFill>
              <a:srgbClr val="FFC000"/>
            </a:solidFill>
            <a:prstDash val="dash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建于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4500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前，是古埃及法老（即国王）和王后的陵墓。陵墓是用巨大石块修砌成的方锥形建筑，因形似汉字“金”字，故译作“金字塔”。在古代埃及文中，金字塔是梯形分层的，因此又称作层级金字塔，这是一种高大的角锥体建筑物。金字塔是古代世界七大奇迹之一。</a:t>
            </a:r>
          </a:p>
        </p:txBody>
      </p:sp>
      <p:sp>
        <p:nvSpPr>
          <p:cNvPr id="60" name="矩形 59"/>
          <p:cNvSpPr/>
          <p:nvPr/>
        </p:nvSpPr>
        <p:spPr>
          <a:xfrm>
            <a:off x="660400" y="1478205"/>
            <a:ext cx="1434618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金字塔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75" y="2347655"/>
            <a:ext cx="3539525" cy="235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8351" y="2100007"/>
            <a:ext cx="6811809" cy="247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②看看通过自学，能读懂什么？有不明白的，做上记号，提出来大家共同讨论。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73" y="1872945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1861254"/>
            <a:ext cx="7449567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自读检查：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指名读课文，同学检查字音是否正确。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分小组讨论：读完课文，你能不能说一说课文的主要内容。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53" y="2065985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762258" y="2667159"/>
            <a:ext cx="842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41503" y="3167390"/>
            <a:ext cx="1102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</a:t>
            </a:r>
          </a:p>
        </p:txBody>
      </p:sp>
      <p:sp>
        <p:nvSpPr>
          <p:cNvPr id="54" name="矩形 5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625368" y="3167390"/>
            <a:ext cx="978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</a:t>
            </a:r>
          </a:p>
        </p:txBody>
      </p:sp>
      <p:sp>
        <p:nvSpPr>
          <p:cNvPr id="56" name="矩形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061581" y="3167390"/>
            <a:ext cx="997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稠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660400" y="1647350"/>
            <a:ext cx="1544538" cy="400110"/>
          </a:xfrm>
          <a:prstGeom prst="rect">
            <a:avLst/>
          </a:prstGeom>
          <a:solidFill>
            <a:srgbClr val="AC592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我会认</a:t>
            </a:r>
          </a:p>
        </p:txBody>
      </p:sp>
      <p:sp>
        <p:nvSpPr>
          <p:cNvPr id="2" name="矩形 1"/>
          <p:cNvSpPr/>
          <p:nvPr/>
        </p:nvSpPr>
        <p:spPr>
          <a:xfrm>
            <a:off x="5018796" y="2654506"/>
            <a:ext cx="40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yì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06588" y="2667159"/>
            <a:ext cx="568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kuì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88873" y="2667159"/>
            <a:ext cx="1054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nián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58688" y="3167390"/>
            <a:ext cx="105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愧</a:t>
            </a:r>
          </a:p>
        </p:txBody>
      </p:sp>
      <p:sp>
        <p:nvSpPr>
          <p:cNvPr id="9" name="矩形 8"/>
          <p:cNvSpPr/>
          <p:nvPr/>
        </p:nvSpPr>
        <p:spPr>
          <a:xfrm>
            <a:off x="5552011" y="3180043"/>
            <a:ext cx="180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发光</a:t>
            </a:r>
          </a:p>
        </p:txBody>
      </p:sp>
      <p:sp>
        <p:nvSpPr>
          <p:cNvPr id="11" name="矩形 10"/>
          <p:cNvSpPr/>
          <p:nvPr/>
        </p:nvSpPr>
        <p:spPr>
          <a:xfrm>
            <a:off x="8452599" y="3167390"/>
            <a:ext cx="105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黏</a:t>
            </a:r>
          </a:p>
        </p:txBody>
      </p:sp>
      <p:sp>
        <p:nvSpPr>
          <p:cNvPr id="77" name="矩形 7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67667" y="3167390"/>
            <a:ext cx="1737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熠熠</a:t>
            </a:r>
          </a:p>
        </p:txBody>
      </p:sp>
      <p:sp>
        <p:nvSpPr>
          <p:cNvPr id="61" name="矩形 8"/>
          <p:cNvSpPr>
            <a:spLocks noChangeArrowheads="1"/>
          </p:cNvSpPr>
          <p:nvPr/>
        </p:nvSpPr>
        <p:spPr bwMode="auto">
          <a:xfrm>
            <a:off x="2398978" y="3167390"/>
            <a:ext cx="16716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名</a:t>
            </a:r>
          </a:p>
        </p:txBody>
      </p:sp>
      <p:sp>
        <p:nvSpPr>
          <p:cNvPr id="63" name="矩形 6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22550" y="3167390"/>
            <a:ext cx="866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遐</a:t>
            </a:r>
          </a:p>
        </p:txBody>
      </p:sp>
      <p:sp>
        <p:nvSpPr>
          <p:cNvPr id="64" name="矩形 63"/>
          <p:cNvSpPr/>
          <p:nvPr/>
        </p:nvSpPr>
        <p:spPr>
          <a:xfrm>
            <a:off x="7428291" y="2667159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xiá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2" name="矩形 7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744084" y="4424756"/>
            <a:ext cx="69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滥</a:t>
            </a:r>
          </a:p>
        </p:txBody>
      </p:sp>
      <p:sp>
        <p:nvSpPr>
          <p:cNvPr id="74" name="矩形 73"/>
          <p:cNvSpPr/>
          <p:nvPr/>
        </p:nvSpPr>
        <p:spPr>
          <a:xfrm>
            <a:off x="1772314" y="4024646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làn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5" name="矩形 7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67667" y="4424756"/>
            <a:ext cx="698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湛</a:t>
            </a:r>
          </a:p>
        </p:txBody>
      </p:sp>
      <p:sp>
        <p:nvSpPr>
          <p:cNvPr id="78" name="矩形 77"/>
          <p:cNvSpPr/>
          <p:nvPr/>
        </p:nvSpPr>
        <p:spPr>
          <a:xfrm>
            <a:off x="4669154" y="4051925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zhàn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843620" y="3167390"/>
            <a:ext cx="105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</a:t>
            </a:r>
          </a:p>
        </p:txBody>
      </p:sp>
      <p:sp>
        <p:nvSpPr>
          <p:cNvPr id="82" name="矩形 81"/>
          <p:cNvSpPr/>
          <p:nvPr/>
        </p:nvSpPr>
        <p:spPr>
          <a:xfrm>
            <a:off x="2862513" y="4024646"/>
            <a:ext cx="669385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0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yū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110" name="TextBox 39"/>
          <p:cNvSpPr txBox="1"/>
          <p:nvPr/>
        </p:nvSpPr>
        <p:spPr>
          <a:xfrm>
            <a:off x="2835258" y="4424756"/>
            <a:ext cx="55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4" grpId="0"/>
      <p:bldP spid="56" grpId="0"/>
      <p:bldP spid="109" grpId="0" animBg="1"/>
      <p:bldP spid="2" grpId="0"/>
      <p:bldP spid="4" grpId="0"/>
      <p:bldP spid="6" grpId="0"/>
      <p:bldP spid="8" grpId="0"/>
      <p:bldP spid="9" grpId="0"/>
      <p:bldP spid="11" grpId="0"/>
      <p:bldP spid="77" grpId="0"/>
      <p:bldP spid="61" grpId="0"/>
      <p:bldP spid="63" grpId="0"/>
      <p:bldP spid="64" grpId="0"/>
      <p:bldP spid="72" grpId="0"/>
      <p:bldP spid="74" grpId="0"/>
      <p:bldP spid="75" grpId="0"/>
      <p:bldP spid="78" grpId="0"/>
      <p:bldP spid="71" grpId="0"/>
      <p:bldP spid="82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8"/>
          <p:cNvSpPr txBox="1">
            <a:spLocks noChangeArrowheads="1"/>
          </p:cNvSpPr>
          <p:nvPr/>
        </p:nvSpPr>
        <p:spPr bwMode="auto">
          <a:xfrm>
            <a:off x="2503575" y="3949960"/>
            <a:ext cx="1305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翻译</a:t>
            </a:r>
          </a:p>
        </p:txBody>
      </p:sp>
      <p:sp>
        <p:nvSpPr>
          <p:cNvPr id="35" name="TextBox 40"/>
          <p:cNvSpPr txBox="1">
            <a:spLocks noChangeArrowheads="1"/>
          </p:cNvSpPr>
          <p:nvPr/>
        </p:nvSpPr>
        <p:spPr bwMode="auto">
          <a:xfrm>
            <a:off x="2503575" y="4658653"/>
            <a:ext cx="2380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译文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2561651" y="3060605"/>
            <a:ext cx="1247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yì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42" name="TextBox 44"/>
          <p:cNvSpPr txBox="1">
            <a:spLocks noChangeArrowheads="1"/>
          </p:cNvSpPr>
          <p:nvPr/>
        </p:nvSpPr>
        <p:spPr bwMode="auto">
          <a:xfrm>
            <a:off x="2369036" y="2002457"/>
            <a:ext cx="2058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译名</a:t>
            </a: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4983655" y="3975101"/>
            <a:ext cx="13224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惭愧</a:t>
            </a:r>
          </a:p>
        </p:txBody>
      </p:sp>
      <p:sp>
        <p:nvSpPr>
          <p:cNvPr id="44" name="TextBox 15"/>
          <p:cNvSpPr txBox="1">
            <a:spLocks noChangeArrowheads="1"/>
          </p:cNvSpPr>
          <p:nvPr/>
        </p:nvSpPr>
        <p:spPr bwMode="auto">
          <a:xfrm>
            <a:off x="4983655" y="4683568"/>
            <a:ext cx="2224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愧疚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5204361" y="3060605"/>
            <a:ext cx="880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err="1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汉语拼音" pitchFamily="34" charset="0"/>
                <a:sym typeface="Arial" panose="020B0604020202020204" pitchFamily="34" charset="0"/>
              </a:rPr>
              <a:t>kuì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汉语拼音" pitchFamily="34" charset="0"/>
              <a:sym typeface="Arial" panose="020B0604020202020204" pitchFamily="34" charset="0"/>
            </a:endParaRP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4983655" y="1912822"/>
            <a:ext cx="1914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99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不愧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53" y="2065985"/>
            <a:ext cx="3099862" cy="2929227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2" grpId="0"/>
      <p:bldP spid="43" grpId="0"/>
      <p:bldP spid="44" grpId="0"/>
      <p:bldP spid="45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Microsoft Office PowerPoint</Application>
  <PresentationFormat>宽屏</PresentationFormat>
  <Paragraphs>145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Arial</vt:lpstr>
      <vt:lpstr>微软雅黑</vt:lpstr>
      <vt:lpstr>汉语拼音</vt:lpstr>
      <vt:lpstr>OPPOSans R</vt:lpstr>
      <vt:lpstr>OPPOSans L</vt:lpstr>
      <vt:lpstr>OPPOSans B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2021-05-12T00:58:19Z</dcterms:created>
  <dcterms:modified xsi:type="dcterms:W3CDTF">2023-01-10T07:25:09Z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2589A732DB5243CF9F6A2923CDC91E15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