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8" r:id="rId2"/>
    <p:sldId id="271" r:id="rId3"/>
    <p:sldId id="289" r:id="rId4"/>
    <p:sldId id="290" r:id="rId5"/>
    <p:sldId id="311" r:id="rId6"/>
    <p:sldId id="307" r:id="rId7"/>
    <p:sldId id="294" r:id="rId8"/>
    <p:sldId id="291" r:id="rId9"/>
    <p:sldId id="293" r:id="rId10"/>
    <p:sldId id="296" r:id="rId11"/>
    <p:sldId id="297" r:id="rId12"/>
    <p:sldId id="298" r:id="rId13"/>
    <p:sldId id="299" r:id="rId14"/>
    <p:sldId id="312" r:id="rId15"/>
    <p:sldId id="313" r:id="rId16"/>
    <p:sldId id="314" r:id="rId17"/>
    <p:sldId id="315" r:id="rId18"/>
    <p:sldId id="309" r:id="rId19"/>
    <p:sldId id="310" r:id="rId20"/>
    <p:sldId id="316" r:id="rId2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497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049" descr="1副本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2268538" y="3286126"/>
            <a:ext cx="6477000" cy="1038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2268538" y="4365626"/>
            <a:ext cx="6400800" cy="766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2.jpe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4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25" descr="1-1副本"/>
          <p:cNvPicPr>
            <a:picLocks noChangeAspect="1"/>
          </p:cNvPicPr>
          <p:nvPr/>
        </p:nvPicPr>
        <p:blipFill>
          <a:blip r:embed="rId35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transition>
    <p:fade/>
  </p:transition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756644" y="2030465"/>
            <a:ext cx="7391400" cy="24006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72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en-US" altLang="zh-CN" sz="72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[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</a:rPr>
              <a:t>过去进行时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&amp;must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</a:rPr>
              <a:t>的用法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]</a:t>
            </a:r>
            <a:endParaRPr lang="zh-CN" alt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277457" y="636054"/>
            <a:ext cx="529465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Unit 4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Stories and Poems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654699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924586"/>
            <a:ext cx="8743950" cy="32421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3. —Did you hear someone knock at the door just now?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—Sorry. I ________ to my friend on the phone.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talking 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talked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talking  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39746" y="206131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585860"/>
            <a:ext cx="8743950" cy="3323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4. 2017·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白银  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_______ TV from seven to nine last night.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watching 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watch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watched 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74036" y="203083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88736" y="1841027"/>
            <a:ext cx="874395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5.2017·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兰州  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you________ me last night, I ________ the  piano.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calling; was playing 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calling; played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called; played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called; was playing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85466" y="201559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754225"/>
            <a:ext cx="874395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2017·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随州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—Did you watch the football match on TV last  night?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wanted to, but my father______ his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TV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watched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watches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watching 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watched 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619756" y="203083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426618"/>
            <a:ext cx="874395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7. 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日照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want to be on the school football team,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you________ train harder.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619756" y="206131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92552" y="1826374"/>
            <a:ext cx="874395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8. 2017·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丹东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—Hurry up, Mum! The bus is coming.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—Wait a minute, dear. You____ cross the road until the  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traffic lights turn green.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mustn't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needn't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39746" y="206131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470444"/>
            <a:ext cx="874395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9. 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毕节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—Must I finish the homework this morning?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—________.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you mustn't   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you can't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you may not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you needn't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74036" y="203083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721286"/>
            <a:ext cx="874395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10.2017·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云南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 saw Susan in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thelibrary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just now.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—No, it______ be her. She went to Shanghai this morning.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can't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needn't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585466" y="201559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8590" y="1255322"/>
            <a:ext cx="8732520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按要求完成下列各题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were talking happily in the room when I saw them just  now.(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they ________happily in the room when you saw them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just now?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Was he watching TV at eight yesterday evening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作否定回答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2688809" y="2941510"/>
            <a:ext cx="119990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853882" y="3002061"/>
            <a:ext cx="95796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962656" y="5133106"/>
            <a:ext cx="7404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2517136" y="5117866"/>
            <a:ext cx="63754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3488686" y="5178826"/>
            <a:ext cx="130437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wasn't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bldLvl="0" animBg="1"/>
      <p:bldP spid="9" grpId="0"/>
      <p:bldP spid="10" grpId="0"/>
      <p:bldP spid="11" grpId="0" bldLvl="0" animBg="1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7160" y="1435524"/>
            <a:ext cx="873252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 was writing a story the whole morning.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 ________ ________ a story the whole morning.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She said, “I am trying to reach him all the afternoon.” 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改为间接引语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She said that ________ ________ ________ to reach him all the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afternoon.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891539" y="2015594"/>
            <a:ext cx="107793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wasn't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539842" y="3650865"/>
            <a:ext cx="8693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694426" y="3635738"/>
            <a:ext cx="106283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757261" y="3635625"/>
            <a:ext cx="117126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045970" y="1985114"/>
            <a:ext cx="136322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0" grpId="0" bldLvl="0" animBg="1"/>
      <p:bldP spid="11" grpId="0"/>
      <p:bldP spid="13" grpId="0" bldLvl="0" animBg="1"/>
      <p:bldP spid="14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71657" y="1094273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教材典句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48" y="126393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48589" y="2203024"/>
            <a:ext cx="8778241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marL="514350" indent="-514350" eaLnBrk="0" hangingPunct="0">
              <a:lnSpc>
                <a:spcPct val="150000"/>
              </a:lnSpc>
              <a:buAutoNum type="arabicPeriod"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day the children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playing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garden when a giant 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appeared.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一天，孩子们正在花园里玩耍，这时一个巨人出现了。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It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wearing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big yellow hat.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它戴着一顶黄色的大帽子。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7160" y="1495813"/>
            <a:ext cx="8732520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They were resting </a:t>
            </a:r>
            <a:r>
              <a:rPr lang="en-US" altLang="zh-CN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in__the__living__room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ten to eleven this morning.(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________ ________they ________ from ten to eleven this morning? 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754379" y="2731874"/>
            <a:ext cx="132270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345032" y="2731873"/>
            <a:ext cx="154330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077080" y="2731874"/>
            <a:ext cx="133211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bldLvl="0" animBg="1"/>
      <p:bldP spid="9" grpId="0"/>
      <p:bldP spid="1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68631" y="1905743"/>
            <a:ext cx="8058150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 He thought it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the king's musicians passing by.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他想一定是国王的乐师们正在经过。</a:t>
            </a:r>
          </a:p>
          <a:p>
            <a:pPr marL="514350" indent="-514350" eaLnBrk="0" hangingPunct="0">
              <a:lnSpc>
                <a:spcPct val="150000"/>
              </a:lnSpc>
              <a:buFont typeface="Arial" panose="020B0604020202020204" pitchFamily="34" charset="0"/>
              <a:buAutoNum type="arabicPeriod" startAt="4"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think a good story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great characters and an   </a:t>
            </a:r>
          </a:p>
          <a:p>
            <a:pPr marL="514350" indent="-514350"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interesting plot. 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我认为一个好故事必须有重要的人物和一个有趣的情节。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38131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语法探究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139579"/>
            <a:ext cx="8066630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一、过去进行时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定义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过去进行时表示在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某一时刻或某一时间段内 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发生或进行的动作。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主语＋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________/________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＋其他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371144" y="3233908"/>
            <a:ext cx="10433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过去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094354" y="3812697"/>
            <a:ext cx="91313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正在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919534" y="4869661"/>
            <a:ext cx="75184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371144" y="4915381"/>
            <a:ext cx="8318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617014" y="4884901"/>
            <a:ext cx="10261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139578"/>
            <a:ext cx="806663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时间状语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常用的时间状语有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five yesterday, the whole morning,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when/while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引导的时间状语从句。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82880" y="2286755"/>
            <a:ext cx="874395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二、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的用法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must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动词，后面要接实义动词或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动词的原形。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must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意为“必须”，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mustn't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意为“不准；禁止”。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must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还可以用来表示推测，意为“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，用于肯定句， 表示较大可能的推测。否定的推测要用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can't,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739895" y="2808074"/>
            <a:ext cx="104349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情态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5363958" y="3979321"/>
            <a:ext cx="134833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一定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7112748" y="4514624"/>
            <a:ext cx="129772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不可能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1693149"/>
            <a:ext cx="914400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注意：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(1)must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构成的一般疑问句的回答：肯定回答用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，否定回答用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needn't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have to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—Must I leave now?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—Yes, you must./No, you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need't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./No, you don't have to.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(2)must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强调主观上认为“必须”做的事；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to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强调客观上“不得不”做的事。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34626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实战演练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0020" y="2139579"/>
            <a:ext cx="873252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1.—Why did the car hit the boy?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—Because the driver ______ on the phone at that time.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talking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talking      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talked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459736" y="303667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2891" y="1984876"/>
            <a:ext cx="8743950" cy="32421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2.—Our classmates went to a concert yesterday afternoon.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—What a pity! I ________my homework.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done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doing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doing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do</a:t>
            </a:r>
          </a:p>
        </p:txBody>
      </p:sp>
      <p:sp>
        <p:nvSpPr>
          <p:cNvPr id="3" name="Rectangle 5"/>
          <p:cNvSpPr/>
          <p:nvPr/>
        </p:nvSpPr>
        <p:spPr>
          <a:xfrm>
            <a:off x="762318" y="173829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619756" y="2061314"/>
            <a:ext cx="3975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3333CC"/>
      </a:hlink>
      <a:folHlink>
        <a:srgbClr val="AF67FF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615</Words>
  <Application>Microsoft Office PowerPoint</Application>
  <PresentationFormat>全屏显示(4:3)</PresentationFormat>
  <Paragraphs>141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73F6A960166A4B76971D77910FAE8253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