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19D2A-C358-4FD9-9C1B-1BE9D225D77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5C170-741E-478F-B72A-7C2686EA5C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28D98-B160-4F2E-9768-7E0C234B9ADD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D3BCAA-D6E1-416B-BBE7-D9175C19F83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28ABA9-9991-4A82-9263-43573EF2289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F76108-67C2-49AA-985D-4B3902CEEDA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9ECAE-11AA-417A-B24B-E07FA6F74F0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DB4918-A596-4B12-82D5-96AC48FEA56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5A8245-BCE1-49D9-A4A2-0D3A6FE1BE3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924A64-FD1D-4084-8920-B0CCCEDC4ED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4F1A99-905B-4497-9EBD-3AEC8062F1E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42F679-37BE-4C7B-A692-234D756FA6C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403E02-F836-47B2-A5C8-66AF632E69C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E86DDA-CDE6-4E25-AD3B-8CBA6AD53D5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334D6-E5D1-4484-9FBF-8AC9B94B325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55679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Kozuka Gothic Pro H" pitchFamily="34" charset="-128"/>
                <a:ea typeface="Kozuka Gothic Pro H" pitchFamily="34" charset="-128"/>
                <a:cs typeface="Times New Roman" panose="02020603050405020304" pitchFamily="18" charset="0"/>
              </a:rPr>
              <a:t>Unit 5</a:t>
            </a:r>
            <a:r>
              <a:rPr lang="zh-CN" altLang="en-US" sz="4000" b="1" dirty="0">
                <a:solidFill>
                  <a:srgbClr val="000000"/>
                </a:solidFill>
                <a:latin typeface="Kozuka Gothic Pro H" pitchFamily="34" charset="-128"/>
                <a:ea typeface="Kozuka Gothic Pro H" pitchFamily="34" charset="-128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00"/>
                </a:solidFill>
                <a:latin typeface="Kozuka Gothic Pro H" pitchFamily="34" charset="-128"/>
                <a:ea typeface="Kozuka Gothic Pro H" pitchFamily="34" charset="-128"/>
                <a:cs typeface="Times New Roman" panose="02020603050405020304" pitchFamily="18" charset="0"/>
              </a:rPr>
              <a:t>Do you have a soccer ball?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034711" y="3165177"/>
            <a:ext cx="5029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4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B</a:t>
            </a:r>
            <a:r>
              <a:rPr lang="en-US" altLang="zh-CN" sz="44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44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(2a～3c)</a:t>
            </a:r>
            <a:endParaRPr lang="en-US" altLang="zh-CN" sz="44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5870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762000" y="369888"/>
          <a:ext cx="6096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9888"/>
                        <a:ext cx="6096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762000" y="1371600"/>
            <a:ext cx="5916613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and Barry are 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Qiang's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brothers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cousins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sons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friends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Barry is 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11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12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13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Peter has four 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baseballs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baseball bats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tennis rackets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soccer balls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562600" y="15240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819400" y="3001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363913" y="4038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762000" y="369888"/>
          <a:ext cx="6096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9888"/>
                        <a:ext cx="6096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520700" y="1216025"/>
            <a:ext cx="58801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likes basketball.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Qiang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Peter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Barry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Peter's father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one is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WRONG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错误的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Qiang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his friends are all students.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Qiang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watches TV every day.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nl-NL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nl-NL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Wang Qiang is eleven.</a:t>
            </a:r>
            <a:endParaRPr lang="nl-NL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Qiang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his friends all like sports. 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535113" y="1371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5486400" y="2895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395536" y="836712"/>
            <a:ext cx="849694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 don't have a soccer ball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but my brother Alan does.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我没有足球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但我的兄弟艾伦有。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(1)don't have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没有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主要适合主语不是第三人称单数的主语。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2)but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是连词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表示转折关系。意思是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但是；可是；然而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还可作副词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意思为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只；仅仅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相当于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only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(3)does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是助动词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主要用在第三人称单数主语后。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 go to the same school.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我们上同一所学校。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go to the same school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上同一所学校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注意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】same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前的定冠词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不能掉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 same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后接可数名词单数。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467544" y="908720"/>
            <a:ext cx="8136904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watch them on TV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在电视上观看它们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(1)on TV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在电视上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要注意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前不用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但在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在电脑上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却要表述为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 the computer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(2)watch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 TV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在电视上观看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brother and I are</a:t>
            </a:r>
            <a:r>
              <a:rPr lang="en-US" altLang="zh-CN" sz="2200" b="1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我的兄弟和我</a:t>
            </a:r>
            <a:r>
              <a:rPr lang="en-US" altLang="zh-CN" sz="2200" b="1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我的兄弟和我是两个人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作主语时是复数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谓语动词也要用复数形式。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人称代词单数排列顺序是：第二人称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(you)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第三人称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(he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she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it)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第一人称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(I)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；复数排列顺序是：第一人称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(we)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第二人称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(you)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第三人称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(they)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762744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4" imgW="24980900" imgH="3162300" progId="Word.Document.8">
                  <p:embed/>
                </p:oleObj>
              </mc:Choice>
              <mc:Fallback>
                <p:oleObj name="文档" r:id="rId4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62744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442913" y="1613644"/>
            <a:ext cx="8466137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brother and I ____ (be) in the same classroom.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my friends. I love ______(they)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Tom has a baseball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he ___________ (not have) a baseball bat.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watch sports with my ___________(classmate)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like them.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don't have a baseball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Frank ______(do)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3200400" y="2240707"/>
            <a:ext cx="555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4419600" y="2774107"/>
            <a:ext cx="758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4343400" y="3277344"/>
            <a:ext cx="165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 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3925888" y="3764707"/>
            <a:ext cx="14081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classmates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5257800" y="4267944"/>
            <a:ext cx="695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758552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58552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581025" y="1685652"/>
            <a:ext cx="691673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 Lei is a good _________(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Mike and I are in the 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相同的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school.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can't play soccer. I 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仅仅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watch it on TV.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volleyball. I think it is 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容易的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喜爱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playing basketball. What about you?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3702050" y="2312715"/>
            <a:ext cx="10223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3886200" y="2846115"/>
            <a:ext cx="7731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733800" y="3349352"/>
            <a:ext cx="6810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4578350" y="3836715"/>
            <a:ext cx="6794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757363" y="4370115"/>
            <a:ext cx="681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533400" y="12192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5">
            <a:lum contrast="24000"/>
          </a:blip>
          <a:srcRect/>
          <a:stretch>
            <a:fillRect/>
          </a:stretch>
        </p:blipFill>
        <p:spPr bwMode="auto">
          <a:xfrm>
            <a:off x="1447800" y="1784350"/>
            <a:ext cx="678180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504825" y="2627313"/>
            <a:ext cx="6353175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story ______ boring.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likes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sees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sounds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Vera and Mike are in ______ same school now.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 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 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 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</a:p>
        </p:txBody>
      </p:sp>
      <p:pic>
        <p:nvPicPr>
          <p:cNvPr id="22426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2286000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2286000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2286000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5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2286000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426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2286000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5800" y="1185863"/>
            <a:ext cx="62484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watches them ______ TV.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for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under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in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don't like this game. It's 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fun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boring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relaxing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 don't like basketball. It's difficult ______me.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to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for  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on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69888"/>
          <a:ext cx="6096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9888"/>
                        <a:ext cx="6096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533400" y="1066800"/>
            <a:ext cx="5113338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我在电视上看比赛。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watch games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我和我的弟弟在同一所学校。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brother and I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same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school.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他只有两个同班同学。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two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classmates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放学后我和朋友们一起踢足球。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soccer </a:t>
            </a:r>
            <a:r>
              <a:rPr lang="en-US" altLang="zh-CN" sz="2200" b="1" i="1" u="sng" dirty="0">
                <a:solidFill>
                  <a:srgbClr val="00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friends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school.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我爱运动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但我不做运动。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lo</a:t>
            </a:r>
            <a:r>
              <a:rPr lang="en-US" altLang="zh-CN" sz="2200" b="1" i="1" u="sng" dirty="0">
                <a:solidFill>
                  <a:srgbClr val="00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sports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I don't </a:t>
            </a:r>
            <a:r>
              <a:rPr lang="en-US" altLang="zh-CN" sz="22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them.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62000" y="369888"/>
          <a:ext cx="6096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9888"/>
                        <a:ext cx="6096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838200" y="1169988"/>
            <a:ext cx="762000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五、阅读理解。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Hello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Qiang.I'm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eleven.I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two good friends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Peter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Barry.Peter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is twelve and Barry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thirteen.We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like different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sports.Peter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likes baseball and he has 18 baseballs and 4 baseball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bats.Barry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likes tennis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he has 20 tennis balls and 5 tennis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rackets.I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like basketball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I have 3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basketballs.But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we all like soccer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we have 7 soccer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balls.We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play soccer at school every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day.We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all like watching TV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too.But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our parents only let us watch TV on weekends(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周末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884</Words>
  <Application>Microsoft Office PowerPoint</Application>
  <PresentationFormat>全屏显示(4:3)</PresentationFormat>
  <Paragraphs>86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Kozuka Gothic Pro H</vt:lpstr>
      <vt:lpstr>MingLiU_HKSCS</vt:lpstr>
      <vt:lpstr>仿宋_GB2312</vt:lpstr>
      <vt:lpstr>黑体</vt:lpstr>
      <vt:lpstr>楷体_GB2312</vt:lpstr>
      <vt:lpstr>宋体</vt:lpstr>
      <vt:lpstr>微软雅黑</vt:lpstr>
      <vt:lpstr>Arial</vt:lpstr>
      <vt:lpstr>Book Antiqua</vt:lpstr>
      <vt:lpstr>Calibri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2017-10-11T06:46:00Z</dcterms:created>
  <dcterms:modified xsi:type="dcterms:W3CDTF">2023-01-17T02:59:03Z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CD4FFA208DDE47FD8BA3CABB0474E753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